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7086600" cy="9024938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4">
          <p15:clr>
            <a:srgbClr val="A4A3A4"/>
          </p15:clr>
        </p15:guide>
        <p15:guide id="2" orient="horz" pos="20231">
          <p15:clr>
            <a:srgbClr val="A4A3A4"/>
          </p15:clr>
        </p15:guide>
        <p15:guide id="3" orient="horz" pos="3912">
          <p15:clr>
            <a:srgbClr val="A4A3A4"/>
          </p15:clr>
        </p15:guide>
        <p15:guide id="4" orient="horz" pos="8587">
          <p15:clr>
            <a:srgbClr val="A4A3A4"/>
          </p15:clr>
        </p15:guide>
        <p15:guide id="5" orient="horz" pos="4163">
          <p15:clr>
            <a:srgbClr val="A4A3A4"/>
          </p15:clr>
        </p15:guide>
        <p15:guide id="6" pos="26856">
          <p15:clr>
            <a:srgbClr val="A4A3A4"/>
          </p15:clr>
        </p15:guide>
        <p15:guide id="7" pos="27200">
          <p15:clr>
            <a:srgbClr val="A4A3A4"/>
          </p15:clr>
        </p15:guide>
        <p15:guide id="8" pos="13584">
          <p15:clr>
            <a:srgbClr val="A4A3A4"/>
          </p15:clr>
        </p15:guide>
        <p15:guide id="9" pos="8556">
          <p15:clr>
            <a:srgbClr val="A4A3A4"/>
          </p15:clr>
        </p15:guide>
        <p15:guide id="10" pos="716">
          <p15:clr>
            <a:srgbClr val="A4A3A4"/>
          </p15:clr>
        </p15:guide>
        <p15:guide id="11" pos="7496">
          <p15:clr>
            <a:srgbClr val="A4A3A4"/>
          </p15:clr>
        </p15:guide>
        <p15:guide id="12" pos="2115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2C252E-7FDD-C55E-A4D8-C36277BA9B2F}" name="Antonio Gardner" initials="AG" userId="S::gardn039@ua.edu::5f927bd2-9073-4f75-8a86-8ce63615f4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y, Danie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4409" autoAdjust="0"/>
  </p:normalViewPr>
  <p:slideViewPr>
    <p:cSldViewPr snapToGrid="0" snapToObjects="1">
      <p:cViewPr>
        <p:scale>
          <a:sx n="23" d="100"/>
          <a:sy n="23" d="100"/>
        </p:scale>
        <p:origin x="504" y="-1470"/>
      </p:cViewPr>
      <p:guideLst>
        <p:guide orient="horz" pos="14124"/>
        <p:guide orient="horz" pos="20231"/>
        <p:guide orient="horz" pos="3912"/>
        <p:guide orient="horz" pos="8587"/>
        <p:guide orient="horz" pos="4163"/>
        <p:guide pos="26856"/>
        <p:guide pos="27200"/>
        <p:guide pos="13584"/>
        <p:guide pos="8556"/>
        <p:guide pos="716"/>
        <p:guide pos="7496"/>
        <p:guide pos="21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2D4D-F85C-0240-8AE3-37D2E9EBE03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DBC7-609E-F542-9051-E50DA58BD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6DBC7-609E-F542-9051-E50DA58BD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6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9B772-97EF-5042-9D18-25A9CA4963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70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alabamapublichealth.gov/ruralhealth/assets/dentalhpsamap-oct2017.pdf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9116" y="801776"/>
            <a:ext cx="42512968" cy="548083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1064" y="750962"/>
            <a:ext cx="22590262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to Oral Health: Development of </a:t>
            </a:r>
          </a:p>
          <a:p>
            <a:pPr algn="ctr"/>
            <a:r>
              <a:rPr lang="en-US" sz="88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Rural Dental Scholars Program</a:t>
            </a:r>
          </a:p>
          <a:p>
            <a:pPr algn="ctr">
              <a:spcBef>
                <a:spcPct val="50000"/>
              </a:spcBef>
            </a:pPr>
            <a:r>
              <a:rPr lang="en-US" sz="55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Drake Lavender, MD, Holly </a:t>
            </a:r>
            <a:r>
              <a:rPr lang="en-US" sz="5500" b="1" dirty="0" err="1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McCaleb</a:t>
            </a:r>
            <a:r>
              <a:rPr lang="en-US" sz="55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MD, Susan </a:t>
            </a:r>
            <a:r>
              <a:rPr lang="en-US" sz="5500" b="1" dirty="0" err="1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Guin</a:t>
            </a:r>
            <a:r>
              <a:rPr lang="en-US" sz="55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MSN, FNP,        Antonio Gardner, Ph. D., Carly Timmons </a:t>
            </a:r>
            <a:r>
              <a:rPr lang="en-US" sz="5500" b="1" dirty="0" err="1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Mckenzie</a:t>
            </a:r>
            <a:r>
              <a:rPr lang="en-US" sz="55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ctr"/>
            <a:r>
              <a:rPr lang="en-US" sz="4800" b="1" i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Alabama/UAB School of Dentistry</a:t>
            </a:r>
            <a:endParaRPr lang="en-US" sz="4800" dirty="0">
              <a:solidFill>
                <a:srgbClr val="332B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boxed2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279" y="30726319"/>
            <a:ext cx="4004805" cy="14568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1765" y="7383373"/>
            <a:ext cx="13114088" cy="114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537" y="6737136"/>
            <a:ext cx="7285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238" y="7894427"/>
            <a:ext cx="12635848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Rural Medical Scholars Program at The University of Alabama is a selective medical school admissions program to the UAB Heersink School of Medicine for students from rural Alabama who have a stated desire to practice primary care in rural Alabama.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1996, it is one of a group of rural pathway programs at The University of Alabama that start in high school and continue into residency.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success of the RMSP, in 2022 a collaborative effort began between The University of Alabama College of Community Health Sciences and The UAB School of Dentistry to develop a similar pathway into dental school for rural students.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Consequently, the Rural Dental Scholars was developed to address the shortage of rural dentists in Alabama.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834" y="20404558"/>
            <a:ext cx="13139194" cy="12131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026" y="20761226"/>
            <a:ext cx="1300961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2142" y="19696190"/>
            <a:ext cx="13193334" cy="806642"/>
            <a:chOff x="731251" y="13631863"/>
            <a:chExt cx="10053033" cy="940166"/>
          </a:xfrm>
        </p:grpSpPr>
        <p:sp>
          <p:nvSpPr>
            <p:cNvPr id="21" name="Rectangle 20"/>
            <p:cNvSpPr/>
            <p:nvPr/>
          </p:nvSpPr>
          <p:spPr>
            <a:xfrm>
              <a:off x="731251" y="13631863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63976" y="13675222"/>
              <a:ext cx="5483473" cy="89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934031" y="7141805"/>
            <a:ext cx="12809080" cy="13122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939958" y="6787522"/>
            <a:ext cx="1280908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91628" y="6788673"/>
            <a:ext cx="12519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Alabama’s Dentist Shortage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1625" y="-190509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59640" y="7290938"/>
            <a:ext cx="12649795" cy="8224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68898" y="7811022"/>
            <a:ext cx="12158195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students entered the initial cohort of Rural Dental Scholars and are currently completing their Master’s degree in Rural Community Health.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2 male and 2 female students.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are performing at high academic levels, and expected to matriculate into UAB School of Dentistry in Summer 2024.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students have applied to, interviewed for, and been accepted into RDS for the upcoming cycle.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553712" y="16121839"/>
            <a:ext cx="12655723" cy="5511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23097" y="16148788"/>
            <a:ext cx="12649796" cy="914400"/>
            <a:chOff x="33145109" y="14940094"/>
            <a:chExt cx="10053033" cy="914400"/>
          </a:xfrm>
        </p:grpSpPr>
        <p:sp>
          <p:nvSpPr>
            <p:cNvPr id="54" name="Rectangle 53"/>
            <p:cNvSpPr/>
            <p:nvPr/>
          </p:nvSpPr>
          <p:spPr>
            <a:xfrm>
              <a:off x="33145109" y="14940094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274082" y="15012573"/>
              <a:ext cx="54834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Future Research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0525685" y="22041516"/>
            <a:ext cx="12681765" cy="8515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 Department of Public Health. Dental Health Professional Shortage Areas.  </a:t>
            </a:r>
            <a:r>
              <a:rPr lang="en-US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https://www.alabamapublichealth.gov/ruralhealth/assets/dentalhpsamap-oct2017.pdf</a:t>
            </a:r>
            <a:r>
              <a:rPr lang="en-US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accessed 1/29/24</a:t>
            </a:r>
            <a:endParaRPr lang="en-US" sz="360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Luo H, Wu Q, Bell RA, Wright W, et al. Rural-Urban Differences in Dental Service Utilization and Dental Service Procedures Received Among US Adults: Results From the 2016 Medical Expenditure Panel Survey. J Rural Health. 2021 Jun;37(3):655-666. </a:t>
            </a:r>
          </a:p>
          <a:p>
            <a:pPr marL="742950" indent="-742950">
              <a:buFont typeface="+mj-lt"/>
              <a:buAutoNum type="arabicPeriod"/>
            </a:pPr>
            <a:endParaRPr lang="en-US" sz="360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549746" y="22073766"/>
            <a:ext cx="12635618" cy="1436183"/>
            <a:chOff x="30265574" y="24999568"/>
            <a:chExt cx="12919792" cy="1377546"/>
          </a:xfrm>
        </p:grpSpPr>
        <p:sp>
          <p:nvSpPr>
            <p:cNvPr id="29" name="Rectangle 28"/>
            <p:cNvSpPr/>
            <p:nvPr/>
          </p:nvSpPr>
          <p:spPr>
            <a:xfrm>
              <a:off x="30265574" y="24999568"/>
              <a:ext cx="12917813" cy="877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53707" y="25875256"/>
              <a:ext cx="12631659" cy="50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674084" y="29946600"/>
            <a:ext cx="773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881289" y="16727476"/>
            <a:ext cx="117396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and long-term evaluation of RDS practicing dentistry in rural Alabama.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high school and college pipelines for rural dentistry.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RDS to general admits in site selection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rural practice sites.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342558-DE5F-4CE2-849A-C4CB82A5D875}"/>
              </a:ext>
            </a:extLst>
          </p:cNvPr>
          <p:cNvSpPr txBox="1"/>
          <p:nvPr/>
        </p:nvSpPr>
        <p:spPr>
          <a:xfrm>
            <a:off x="23695283" y="29448423"/>
            <a:ext cx="7282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2C82634-EF43-4BBD-81BD-12547EA577B4}"/>
              </a:ext>
            </a:extLst>
          </p:cNvPr>
          <p:cNvSpPr/>
          <p:nvPr/>
        </p:nvSpPr>
        <p:spPr>
          <a:xfrm>
            <a:off x="15909969" y="21833098"/>
            <a:ext cx="12904328" cy="107025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EACB98F-6ABA-4707-B60F-460E10308752}"/>
              </a:ext>
            </a:extLst>
          </p:cNvPr>
          <p:cNvGrpSpPr/>
          <p:nvPr/>
        </p:nvGrpSpPr>
        <p:grpSpPr>
          <a:xfrm>
            <a:off x="15909969" y="20903624"/>
            <a:ext cx="12904328" cy="914400"/>
            <a:chOff x="33145109" y="14940094"/>
            <a:chExt cx="10053033" cy="9144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C2574D6-66C3-4663-BE9D-F7E1F39CE5F2}"/>
                </a:ext>
              </a:extLst>
            </p:cNvPr>
            <p:cNvSpPr/>
            <p:nvPr/>
          </p:nvSpPr>
          <p:spPr>
            <a:xfrm>
              <a:off x="33145109" y="14940094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744530-B6D5-49CB-817D-C75A19A35324}"/>
                </a:ext>
              </a:extLst>
            </p:cNvPr>
            <p:cNvSpPr txBox="1"/>
            <p:nvPr/>
          </p:nvSpPr>
          <p:spPr>
            <a:xfrm>
              <a:off x="33614283" y="15057765"/>
              <a:ext cx="6035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Methods/Design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E952A28-0E0F-496D-A2ED-83D8A4EBEB15}"/>
              </a:ext>
            </a:extLst>
          </p:cNvPr>
          <p:cNvSpPr txBox="1"/>
          <p:nvPr/>
        </p:nvSpPr>
        <p:spPr>
          <a:xfrm>
            <a:off x="30830624" y="22142874"/>
            <a:ext cx="8018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0EA18A-4C91-463F-8CEF-B0FD72A2639F}"/>
              </a:ext>
            </a:extLst>
          </p:cNvPr>
          <p:cNvSpPr txBox="1"/>
          <p:nvPr/>
        </p:nvSpPr>
        <p:spPr>
          <a:xfrm>
            <a:off x="15861356" y="21760033"/>
            <a:ext cx="12809080" cy="1224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 requirements include: </a:t>
            </a:r>
          </a:p>
          <a:p>
            <a:pPr marL="276606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 3.3 (BCPM 3.0)</a:t>
            </a:r>
          </a:p>
          <a:p>
            <a:pPr marL="276606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17</a:t>
            </a:r>
          </a:p>
          <a:p>
            <a:pPr marL="276606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have lived in rural AL for 8 years or graduated from a rural high school</a:t>
            </a:r>
          </a:p>
          <a:p>
            <a:pPr lvl="1"/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Master’s year curriculum includes:</a:t>
            </a:r>
          </a:p>
          <a:p>
            <a:pPr marL="2651760" lvl="1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credit hours of graduate level Biology/Chemistry </a:t>
            </a:r>
          </a:p>
          <a:p>
            <a:pPr marL="2651760" lvl="1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Policy and Planning</a:t>
            </a:r>
          </a:p>
          <a:p>
            <a:pPr marL="2651760" lvl="1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Environmental and Occupational Health</a:t>
            </a:r>
          </a:p>
          <a:p>
            <a:pPr marL="2651760" lvl="1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Clinical Process – lectures from dental practitioners, dental shadowing, and a community health assessment of their home community</a:t>
            </a:r>
          </a:p>
          <a:p>
            <a:pPr marL="2651760" lvl="1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Correlations – correlation of science curriculum into clinical cases, study skills, test taking strategies, time management and wellness activities</a:t>
            </a:r>
          </a:p>
          <a:p>
            <a:pPr marL="2651760" lvl="1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also participate in community engagement activities and advocacy events (Alabama Dental Association annual meeting, National Rural Health Association Health Policy Institute) </a:t>
            </a:r>
          </a:p>
          <a:p>
            <a:pPr marL="2651760" lvl="1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6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7F61A-8C51-DD43-BE1A-F832F38F6E6E}"/>
              </a:ext>
            </a:extLst>
          </p:cNvPr>
          <p:cNvSpPr/>
          <p:nvPr/>
        </p:nvSpPr>
        <p:spPr>
          <a:xfrm>
            <a:off x="30553712" y="6833738"/>
            <a:ext cx="1262967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769C03D-04FD-9F4A-AD3E-8AE21400C5A9}"/>
              </a:ext>
            </a:extLst>
          </p:cNvPr>
          <p:cNvSpPr/>
          <p:nvPr/>
        </p:nvSpPr>
        <p:spPr>
          <a:xfrm>
            <a:off x="675837" y="6816066"/>
            <a:ext cx="1308804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DFDA2-0CAF-1D43-9E0F-FBE7E2A04D36}"/>
              </a:ext>
            </a:extLst>
          </p:cNvPr>
          <p:cNvSpPr txBox="1"/>
          <p:nvPr/>
        </p:nvSpPr>
        <p:spPr>
          <a:xfrm>
            <a:off x="1206594" y="6923280"/>
            <a:ext cx="1263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0C099-A3A8-F449-8FB8-484E1B89EB7D}"/>
              </a:ext>
            </a:extLst>
          </p:cNvPr>
          <p:cNvSpPr txBox="1"/>
          <p:nvPr/>
        </p:nvSpPr>
        <p:spPr>
          <a:xfrm>
            <a:off x="30712998" y="6954059"/>
            <a:ext cx="7123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6E8A99D6-3FD2-644E-9024-E013214CD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26000" y="31953200"/>
            <a:ext cx="812800" cy="812800"/>
          </a:xfrm>
          <a:prstGeom prst="rect">
            <a:avLst/>
          </a:prstGeom>
        </p:spPr>
      </p:pic>
      <p:pic>
        <p:nvPicPr>
          <p:cNvPr id="2" name="Picture 2" descr="University of Alabama at Birmingham School of Dentistry - ADEA CAAPID®  Program">
            <a:extLst>
              <a:ext uri="{FF2B5EF4-FFF2-40B4-BE49-F238E27FC236}">
                <a16:creationId xmlns:a16="http://schemas.microsoft.com/office/drawing/2014/main" id="{953304B9-E03E-5272-754C-CD0D5485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5719" y="1453651"/>
            <a:ext cx="9577174" cy="31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sources – Brand Guidelines | The University of Alabama">
            <a:extLst>
              <a:ext uri="{FF2B5EF4-FFF2-40B4-BE49-F238E27FC236}">
                <a16:creationId xmlns:a16="http://schemas.microsoft.com/office/drawing/2014/main" id="{172BFE66-216D-8323-62BE-75D31EEF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73" y="1766898"/>
            <a:ext cx="7989447" cy="288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A map of the state of alabama&#10;&#10;Description automatically generated">
            <a:extLst>
              <a:ext uri="{FF2B5EF4-FFF2-40B4-BE49-F238E27FC236}">
                <a16:creationId xmlns:a16="http://schemas.microsoft.com/office/drawing/2014/main" id="{FBDDD03B-EA85-6928-0943-7350EA219F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83976" y="8152566"/>
            <a:ext cx="8923248" cy="11580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813A9-7A62-A044-08F2-8B11A5BC0BC8}"/>
              </a:ext>
            </a:extLst>
          </p:cNvPr>
          <p:cNvSpPr txBox="1"/>
          <p:nvPr/>
        </p:nvSpPr>
        <p:spPr>
          <a:xfrm>
            <a:off x="1153467" y="21220246"/>
            <a:ext cx="12432773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severe shortage of dentists is Alabama, particularly in rural areas.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of 67 Alabama counties are designated as Dental Health Professional Shortage Areas with an estimated 511 dentists needed in HPSA areas to resolve the shortage.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preventative dental services are associated with poor outcomes.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residents are less likely to have received preventative dental care than their </a:t>
            </a:r>
            <a:r>
              <a:rPr 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counterparts.</a:t>
            </a: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efforts such as recruitment of rural students, rural rotations, and loan repayment programs specific to those who enter practice in a rural area, the UAB School of Dentistry has found that few graduates enter rural practice.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92"/>
    </mc:Choice>
    <mc:Fallback xmlns="">
      <p:transition spd="slow" advTm="254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ATheme">
  <a:themeElements>
    <a:clrScheme name="Custom 2">
      <a:dk1>
        <a:srgbClr val="A32638"/>
      </a:dk1>
      <a:lt1>
        <a:sysClr val="window" lastClr="FFFFFF"/>
      </a:lt1>
      <a:dk2>
        <a:srgbClr val="A32638"/>
      </a:dk2>
      <a:lt2>
        <a:srgbClr val="8C7D70"/>
      </a:lt2>
      <a:accent1>
        <a:srgbClr val="7D7061"/>
      </a:accent1>
      <a:accent2>
        <a:srgbClr val="A32638"/>
      </a:accent2>
      <a:accent3>
        <a:srgbClr val="6B5C4F"/>
      </a:accent3>
      <a:accent4>
        <a:srgbClr val="332B3D"/>
      </a:accent4>
      <a:accent5>
        <a:srgbClr val="7D7061"/>
      </a:accent5>
      <a:accent6>
        <a:srgbClr val="000000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UATheme.thmx</Template>
  <TotalTime>38607</TotalTime>
  <Words>617</Words>
  <Application>Microsoft Office PowerPoint</Application>
  <PresentationFormat>Custom</PresentationFormat>
  <Paragraphs>60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Corbel</vt:lpstr>
      <vt:lpstr>Times New Roman</vt:lpstr>
      <vt:lpstr>UATheme</vt:lpstr>
      <vt:lpstr>PowerPoint Presentation</vt:lpstr>
    </vt:vector>
  </TitlesOfParts>
  <Company>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Sanford Media Center</dc:creator>
  <cp:lastModifiedBy>Tripp, Jessica</cp:lastModifiedBy>
  <cp:revision>154</cp:revision>
  <cp:lastPrinted>2019-01-23T20:57:11Z</cp:lastPrinted>
  <dcterms:created xsi:type="dcterms:W3CDTF">2013-11-01T13:54:30Z</dcterms:created>
  <dcterms:modified xsi:type="dcterms:W3CDTF">2024-03-04T20:20:13Z</dcterms:modified>
</cp:coreProperties>
</file>