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51206400" cy="3291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415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770"/>
    <p:restoredTop sz="95846"/>
  </p:normalViewPr>
  <p:slideViewPr>
    <p:cSldViewPr snapToGrid="0">
      <p:cViewPr varScale="1">
        <p:scale>
          <a:sx n="23" d="100"/>
          <a:sy n="23" d="100"/>
        </p:scale>
        <p:origin x="132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91A5A9-DCD4-7C44-97A7-1A5D2FFA09D0}" type="datetimeFigureOut">
              <a:rPr lang="en-US" smtClean="0"/>
              <a:t>2/28/2024</a:t>
            </a:fld>
            <a:endParaRPr lang="en-US"/>
          </a:p>
        </p:txBody>
      </p:sp>
      <p:sp>
        <p:nvSpPr>
          <p:cNvPr id="4" name="Slide Image Placeholder 3"/>
          <p:cNvSpPr>
            <a:spLocks noGrp="1" noRot="1" noChangeAspect="1"/>
          </p:cNvSpPr>
          <p:nvPr>
            <p:ph type="sldImg" idx="2"/>
          </p:nvPr>
        </p:nvSpPr>
        <p:spPr>
          <a:xfrm>
            <a:off x="1028700" y="1143000"/>
            <a:ext cx="48006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260242-ECEC-074D-A47D-F7AFAF746555}" type="slidenum">
              <a:rPr lang="en-US" smtClean="0"/>
              <a:t>‹#›</a:t>
            </a:fld>
            <a:endParaRPr lang="en-US"/>
          </a:p>
        </p:txBody>
      </p:sp>
    </p:spTree>
    <p:extLst>
      <p:ext uri="{BB962C8B-B14F-4D97-AF65-F5344CB8AC3E}">
        <p14:creationId xmlns:p14="http://schemas.microsoft.com/office/powerpoint/2010/main" val="949450912"/>
      </p:ext>
    </p:extLst>
  </p:cSld>
  <p:clrMap bg1="lt1" tx1="dk1" bg2="lt2" tx2="dk2" accent1="accent1" accent2="accent2" accent3="accent3" accent4="accent4" accent5="accent5" accent6="accent6" hlink="hlink" folHlink="folHlink"/>
  <p:notesStyle>
    <a:lvl1pPr marL="0" algn="l" defTabSz="4037990" rtl="0" eaLnBrk="1" latinLnBrk="0" hangingPunct="1">
      <a:defRPr sz="5299" kern="1200">
        <a:solidFill>
          <a:schemeClr val="tx1"/>
        </a:solidFill>
        <a:latin typeface="+mn-lt"/>
        <a:ea typeface="+mn-ea"/>
        <a:cs typeface="+mn-cs"/>
      </a:defRPr>
    </a:lvl1pPr>
    <a:lvl2pPr marL="2018995" algn="l" defTabSz="4037990" rtl="0" eaLnBrk="1" latinLnBrk="0" hangingPunct="1">
      <a:defRPr sz="5299" kern="1200">
        <a:solidFill>
          <a:schemeClr val="tx1"/>
        </a:solidFill>
        <a:latin typeface="+mn-lt"/>
        <a:ea typeface="+mn-ea"/>
        <a:cs typeface="+mn-cs"/>
      </a:defRPr>
    </a:lvl2pPr>
    <a:lvl3pPr marL="4037990" algn="l" defTabSz="4037990" rtl="0" eaLnBrk="1" latinLnBrk="0" hangingPunct="1">
      <a:defRPr sz="5299" kern="1200">
        <a:solidFill>
          <a:schemeClr val="tx1"/>
        </a:solidFill>
        <a:latin typeface="+mn-lt"/>
        <a:ea typeface="+mn-ea"/>
        <a:cs typeface="+mn-cs"/>
      </a:defRPr>
    </a:lvl3pPr>
    <a:lvl4pPr marL="6056986" algn="l" defTabSz="4037990" rtl="0" eaLnBrk="1" latinLnBrk="0" hangingPunct="1">
      <a:defRPr sz="5299" kern="1200">
        <a:solidFill>
          <a:schemeClr val="tx1"/>
        </a:solidFill>
        <a:latin typeface="+mn-lt"/>
        <a:ea typeface="+mn-ea"/>
        <a:cs typeface="+mn-cs"/>
      </a:defRPr>
    </a:lvl4pPr>
    <a:lvl5pPr marL="8075981" algn="l" defTabSz="4037990" rtl="0" eaLnBrk="1" latinLnBrk="0" hangingPunct="1">
      <a:defRPr sz="5299" kern="1200">
        <a:solidFill>
          <a:schemeClr val="tx1"/>
        </a:solidFill>
        <a:latin typeface="+mn-lt"/>
        <a:ea typeface="+mn-ea"/>
        <a:cs typeface="+mn-cs"/>
      </a:defRPr>
    </a:lvl5pPr>
    <a:lvl6pPr marL="10094976" algn="l" defTabSz="4037990" rtl="0" eaLnBrk="1" latinLnBrk="0" hangingPunct="1">
      <a:defRPr sz="5299" kern="1200">
        <a:solidFill>
          <a:schemeClr val="tx1"/>
        </a:solidFill>
        <a:latin typeface="+mn-lt"/>
        <a:ea typeface="+mn-ea"/>
        <a:cs typeface="+mn-cs"/>
      </a:defRPr>
    </a:lvl6pPr>
    <a:lvl7pPr marL="12113971" algn="l" defTabSz="4037990" rtl="0" eaLnBrk="1" latinLnBrk="0" hangingPunct="1">
      <a:defRPr sz="5299" kern="1200">
        <a:solidFill>
          <a:schemeClr val="tx1"/>
        </a:solidFill>
        <a:latin typeface="+mn-lt"/>
        <a:ea typeface="+mn-ea"/>
        <a:cs typeface="+mn-cs"/>
      </a:defRPr>
    </a:lvl7pPr>
    <a:lvl8pPr marL="14132966" algn="l" defTabSz="4037990" rtl="0" eaLnBrk="1" latinLnBrk="0" hangingPunct="1">
      <a:defRPr sz="5299" kern="1200">
        <a:solidFill>
          <a:schemeClr val="tx1"/>
        </a:solidFill>
        <a:latin typeface="+mn-lt"/>
        <a:ea typeface="+mn-ea"/>
        <a:cs typeface="+mn-cs"/>
      </a:defRPr>
    </a:lvl8pPr>
    <a:lvl9pPr marL="16151962" algn="l" defTabSz="4037990" rtl="0" eaLnBrk="1" latinLnBrk="0" hangingPunct="1">
      <a:defRPr sz="5299"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260242-ECEC-074D-A47D-F7AFAF746555}" type="slidenum">
              <a:rPr lang="en-US" smtClean="0"/>
              <a:t>1</a:t>
            </a:fld>
            <a:endParaRPr lang="en-US"/>
          </a:p>
        </p:txBody>
      </p:sp>
    </p:spTree>
    <p:extLst>
      <p:ext uri="{BB962C8B-B14F-4D97-AF65-F5344CB8AC3E}">
        <p14:creationId xmlns:p14="http://schemas.microsoft.com/office/powerpoint/2010/main" val="5176297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400800" y="5387342"/>
            <a:ext cx="38404800" cy="11460480"/>
          </a:xfrm>
        </p:spPr>
        <p:txBody>
          <a:bodyPr anchor="b"/>
          <a:lstStyle>
            <a:lvl1pPr algn="ctr">
              <a:defRPr sz="25200"/>
            </a:lvl1pPr>
          </a:lstStyle>
          <a:p>
            <a:r>
              <a:rPr lang="en-US"/>
              <a:t>Click to edit Master title style</a:t>
            </a:r>
            <a:endParaRPr lang="en-US" dirty="0"/>
          </a:p>
        </p:txBody>
      </p:sp>
      <p:sp>
        <p:nvSpPr>
          <p:cNvPr id="3" name="Subtitle 2"/>
          <p:cNvSpPr>
            <a:spLocks noGrp="1"/>
          </p:cNvSpPr>
          <p:nvPr>
            <p:ph type="subTitle" idx="1"/>
          </p:nvPr>
        </p:nvSpPr>
        <p:spPr>
          <a:xfrm>
            <a:off x="6400800" y="17289782"/>
            <a:ext cx="38404800" cy="7947658"/>
          </a:xfrm>
        </p:spPr>
        <p:txBody>
          <a:bodyPr/>
          <a:lstStyle>
            <a:lvl1pPr marL="0" indent="0" algn="ctr">
              <a:buNone/>
              <a:defRPr sz="10080"/>
            </a:lvl1pPr>
            <a:lvl2pPr marL="1920240" indent="0" algn="ctr">
              <a:buNone/>
              <a:defRPr sz="8400"/>
            </a:lvl2pPr>
            <a:lvl3pPr marL="3840480" indent="0" algn="ctr">
              <a:buNone/>
              <a:defRPr sz="7560"/>
            </a:lvl3pPr>
            <a:lvl4pPr marL="5760720" indent="0" algn="ctr">
              <a:buNone/>
              <a:defRPr sz="6720"/>
            </a:lvl4pPr>
            <a:lvl5pPr marL="7680960" indent="0" algn="ctr">
              <a:buNone/>
              <a:defRPr sz="6720"/>
            </a:lvl5pPr>
            <a:lvl6pPr marL="9601200" indent="0" algn="ctr">
              <a:buNone/>
              <a:defRPr sz="6720"/>
            </a:lvl6pPr>
            <a:lvl7pPr marL="11521440" indent="0" algn="ctr">
              <a:buNone/>
              <a:defRPr sz="6720"/>
            </a:lvl7pPr>
            <a:lvl8pPr marL="13441680" indent="0" algn="ctr">
              <a:buNone/>
              <a:defRPr sz="6720"/>
            </a:lvl8pPr>
            <a:lvl9pPr marL="15361920" indent="0" algn="ctr">
              <a:buNone/>
              <a:defRPr sz="672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2650270-669F-D84D-9B63-227E914558D4}" type="datetimeFigureOut">
              <a:rPr lang="en-US" smtClean="0"/>
              <a:t>2/28/2024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77C7D1-691D-B245-B909-B166A4C735CD}" type="slidenum">
              <a:rPr lang="en-US" smtClean="0"/>
              <a:t>‹#›</a:t>
            </a:fld>
            <a:endParaRPr lang="en-US"/>
          </a:p>
        </p:txBody>
      </p:sp>
    </p:spTree>
    <p:extLst>
      <p:ext uri="{BB962C8B-B14F-4D97-AF65-F5344CB8AC3E}">
        <p14:creationId xmlns:p14="http://schemas.microsoft.com/office/powerpoint/2010/main" val="10753957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2650270-669F-D84D-9B63-227E914558D4}" type="datetimeFigureOut">
              <a:rPr lang="en-US" smtClean="0"/>
              <a:t>2/28/2024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77C7D1-691D-B245-B909-B166A4C735CD}" type="slidenum">
              <a:rPr lang="en-US" smtClean="0"/>
              <a:t>‹#›</a:t>
            </a:fld>
            <a:endParaRPr lang="en-US"/>
          </a:p>
        </p:txBody>
      </p:sp>
    </p:spTree>
    <p:extLst>
      <p:ext uri="{BB962C8B-B14F-4D97-AF65-F5344CB8AC3E}">
        <p14:creationId xmlns:p14="http://schemas.microsoft.com/office/powerpoint/2010/main" val="1961925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6644580" y="1752600"/>
            <a:ext cx="11041380" cy="2789682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520440" y="1752600"/>
            <a:ext cx="32484060" cy="2789682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2650270-669F-D84D-9B63-227E914558D4}" type="datetimeFigureOut">
              <a:rPr lang="en-US" smtClean="0"/>
              <a:t>2/28/2024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77C7D1-691D-B245-B909-B166A4C735CD}" type="slidenum">
              <a:rPr lang="en-US" smtClean="0"/>
              <a:t>‹#›</a:t>
            </a:fld>
            <a:endParaRPr lang="en-US"/>
          </a:p>
        </p:txBody>
      </p:sp>
    </p:spTree>
    <p:extLst>
      <p:ext uri="{BB962C8B-B14F-4D97-AF65-F5344CB8AC3E}">
        <p14:creationId xmlns:p14="http://schemas.microsoft.com/office/powerpoint/2010/main" val="18169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2650270-669F-D84D-9B63-227E914558D4}" type="datetimeFigureOut">
              <a:rPr lang="en-US" smtClean="0"/>
              <a:t>2/28/2024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77C7D1-691D-B245-B909-B166A4C735CD}" type="slidenum">
              <a:rPr lang="en-US" smtClean="0"/>
              <a:t>‹#›</a:t>
            </a:fld>
            <a:endParaRPr lang="en-US"/>
          </a:p>
        </p:txBody>
      </p:sp>
    </p:spTree>
    <p:extLst>
      <p:ext uri="{BB962C8B-B14F-4D97-AF65-F5344CB8AC3E}">
        <p14:creationId xmlns:p14="http://schemas.microsoft.com/office/powerpoint/2010/main" val="34368974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93770" y="8206745"/>
            <a:ext cx="44165520" cy="13693138"/>
          </a:xfrm>
        </p:spPr>
        <p:txBody>
          <a:bodyPr anchor="b"/>
          <a:lstStyle>
            <a:lvl1pPr>
              <a:defRPr sz="25200"/>
            </a:lvl1pPr>
          </a:lstStyle>
          <a:p>
            <a:r>
              <a:rPr lang="en-US"/>
              <a:t>Click to edit Master title style</a:t>
            </a:r>
            <a:endParaRPr lang="en-US" dirty="0"/>
          </a:p>
        </p:txBody>
      </p:sp>
      <p:sp>
        <p:nvSpPr>
          <p:cNvPr id="3" name="Text Placeholder 2"/>
          <p:cNvSpPr>
            <a:spLocks noGrp="1"/>
          </p:cNvSpPr>
          <p:nvPr>
            <p:ph type="body" idx="1"/>
          </p:nvPr>
        </p:nvSpPr>
        <p:spPr>
          <a:xfrm>
            <a:off x="3493770" y="22029425"/>
            <a:ext cx="44165520" cy="7200898"/>
          </a:xfrm>
        </p:spPr>
        <p:txBody>
          <a:bodyPr/>
          <a:lstStyle>
            <a:lvl1pPr marL="0" indent="0">
              <a:buNone/>
              <a:defRPr sz="10080">
                <a:solidFill>
                  <a:schemeClr val="tx1">
                    <a:tint val="75000"/>
                  </a:schemeClr>
                </a:solidFill>
              </a:defRPr>
            </a:lvl1pPr>
            <a:lvl2pPr marL="1920240" indent="0">
              <a:buNone/>
              <a:defRPr sz="8400">
                <a:solidFill>
                  <a:schemeClr val="tx1">
                    <a:tint val="75000"/>
                  </a:schemeClr>
                </a:solidFill>
              </a:defRPr>
            </a:lvl2pPr>
            <a:lvl3pPr marL="3840480" indent="0">
              <a:buNone/>
              <a:defRPr sz="7560">
                <a:solidFill>
                  <a:schemeClr val="tx1">
                    <a:tint val="75000"/>
                  </a:schemeClr>
                </a:solidFill>
              </a:defRPr>
            </a:lvl3pPr>
            <a:lvl4pPr marL="5760720" indent="0">
              <a:buNone/>
              <a:defRPr sz="6720">
                <a:solidFill>
                  <a:schemeClr val="tx1">
                    <a:tint val="75000"/>
                  </a:schemeClr>
                </a:solidFill>
              </a:defRPr>
            </a:lvl4pPr>
            <a:lvl5pPr marL="7680960" indent="0">
              <a:buNone/>
              <a:defRPr sz="6720">
                <a:solidFill>
                  <a:schemeClr val="tx1">
                    <a:tint val="75000"/>
                  </a:schemeClr>
                </a:solidFill>
              </a:defRPr>
            </a:lvl5pPr>
            <a:lvl6pPr marL="9601200" indent="0">
              <a:buNone/>
              <a:defRPr sz="6720">
                <a:solidFill>
                  <a:schemeClr val="tx1">
                    <a:tint val="75000"/>
                  </a:schemeClr>
                </a:solidFill>
              </a:defRPr>
            </a:lvl6pPr>
            <a:lvl7pPr marL="11521440" indent="0">
              <a:buNone/>
              <a:defRPr sz="6720">
                <a:solidFill>
                  <a:schemeClr val="tx1">
                    <a:tint val="75000"/>
                  </a:schemeClr>
                </a:solidFill>
              </a:defRPr>
            </a:lvl7pPr>
            <a:lvl8pPr marL="13441680" indent="0">
              <a:buNone/>
              <a:defRPr sz="6720">
                <a:solidFill>
                  <a:schemeClr val="tx1">
                    <a:tint val="75000"/>
                  </a:schemeClr>
                </a:solidFill>
              </a:defRPr>
            </a:lvl8pPr>
            <a:lvl9pPr marL="15361920" indent="0">
              <a:buNone/>
              <a:defRPr sz="672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2650270-669F-D84D-9B63-227E914558D4}" type="datetimeFigureOut">
              <a:rPr lang="en-US" smtClean="0"/>
              <a:t>2/28/2024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77C7D1-691D-B245-B909-B166A4C735CD}" type="slidenum">
              <a:rPr lang="en-US" smtClean="0"/>
              <a:t>‹#›</a:t>
            </a:fld>
            <a:endParaRPr lang="en-US"/>
          </a:p>
        </p:txBody>
      </p:sp>
    </p:spTree>
    <p:extLst>
      <p:ext uri="{BB962C8B-B14F-4D97-AF65-F5344CB8AC3E}">
        <p14:creationId xmlns:p14="http://schemas.microsoft.com/office/powerpoint/2010/main" val="17083281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520440" y="8763000"/>
            <a:ext cx="2176272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5923240" y="8763000"/>
            <a:ext cx="2176272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2650270-669F-D84D-9B63-227E914558D4}" type="datetimeFigureOut">
              <a:rPr lang="en-US" smtClean="0"/>
              <a:t>2/28/2024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77C7D1-691D-B245-B909-B166A4C735CD}" type="slidenum">
              <a:rPr lang="en-US" smtClean="0"/>
              <a:t>‹#›</a:t>
            </a:fld>
            <a:endParaRPr lang="en-US"/>
          </a:p>
        </p:txBody>
      </p:sp>
    </p:spTree>
    <p:extLst>
      <p:ext uri="{BB962C8B-B14F-4D97-AF65-F5344CB8AC3E}">
        <p14:creationId xmlns:p14="http://schemas.microsoft.com/office/powerpoint/2010/main" val="32776141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527110" y="1752603"/>
            <a:ext cx="44165520" cy="6362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3527112" y="8069582"/>
            <a:ext cx="21662705" cy="3954778"/>
          </a:xfrm>
        </p:spPr>
        <p:txBody>
          <a:bodyPr anchor="b"/>
          <a:lstStyle>
            <a:lvl1pPr marL="0" indent="0">
              <a:buNone/>
              <a:defRPr sz="10080" b="1"/>
            </a:lvl1pPr>
            <a:lvl2pPr marL="1920240" indent="0">
              <a:buNone/>
              <a:defRPr sz="8400" b="1"/>
            </a:lvl2pPr>
            <a:lvl3pPr marL="3840480" indent="0">
              <a:buNone/>
              <a:defRPr sz="7560" b="1"/>
            </a:lvl3pPr>
            <a:lvl4pPr marL="5760720" indent="0">
              <a:buNone/>
              <a:defRPr sz="6720" b="1"/>
            </a:lvl4pPr>
            <a:lvl5pPr marL="7680960" indent="0">
              <a:buNone/>
              <a:defRPr sz="6720" b="1"/>
            </a:lvl5pPr>
            <a:lvl6pPr marL="9601200" indent="0">
              <a:buNone/>
              <a:defRPr sz="6720" b="1"/>
            </a:lvl6pPr>
            <a:lvl7pPr marL="11521440" indent="0">
              <a:buNone/>
              <a:defRPr sz="6720" b="1"/>
            </a:lvl7pPr>
            <a:lvl8pPr marL="13441680" indent="0">
              <a:buNone/>
              <a:defRPr sz="6720" b="1"/>
            </a:lvl8pPr>
            <a:lvl9pPr marL="15361920" indent="0">
              <a:buNone/>
              <a:defRPr sz="6720" b="1"/>
            </a:lvl9pPr>
          </a:lstStyle>
          <a:p>
            <a:pPr lvl="0"/>
            <a:r>
              <a:rPr lang="en-US"/>
              <a:t>Click to edit Master text styles</a:t>
            </a:r>
          </a:p>
        </p:txBody>
      </p:sp>
      <p:sp>
        <p:nvSpPr>
          <p:cNvPr id="4" name="Content Placeholder 3"/>
          <p:cNvSpPr>
            <a:spLocks noGrp="1"/>
          </p:cNvSpPr>
          <p:nvPr>
            <p:ph sz="half" idx="2"/>
          </p:nvPr>
        </p:nvSpPr>
        <p:spPr>
          <a:xfrm>
            <a:off x="3527112" y="12024360"/>
            <a:ext cx="21662705"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5923240" y="8069582"/>
            <a:ext cx="21769390" cy="3954778"/>
          </a:xfrm>
        </p:spPr>
        <p:txBody>
          <a:bodyPr anchor="b"/>
          <a:lstStyle>
            <a:lvl1pPr marL="0" indent="0">
              <a:buNone/>
              <a:defRPr sz="10080" b="1"/>
            </a:lvl1pPr>
            <a:lvl2pPr marL="1920240" indent="0">
              <a:buNone/>
              <a:defRPr sz="8400" b="1"/>
            </a:lvl2pPr>
            <a:lvl3pPr marL="3840480" indent="0">
              <a:buNone/>
              <a:defRPr sz="7560" b="1"/>
            </a:lvl3pPr>
            <a:lvl4pPr marL="5760720" indent="0">
              <a:buNone/>
              <a:defRPr sz="6720" b="1"/>
            </a:lvl4pPr>
            <a:lvl5pPr marL="7680960" indent="0">
              <a:buNone/>
              <a:defRPr sz="6720" b="1"/>
            </a:lvl5pPr>
            <a:lvl6pPr marL="9601200" indent="0">
              <a:buNone/>
              <a:defRPr sz="6720" b="1"/>
            </a:lvl6pPr>
            <a:lvl7pPr marL="11521440" indent="0">
              <a:buNone/>
              <a:defRPr sz="6720" b="1"/>
            </a:lvl7pPr>
            <a:lvl8pPr marL="13441680" indent="0">
              <a:buNone/>
              <a:defRPr sz="6720" b="1"/>
            </a:lvl8pPr>
            <a:lvl9pPr marL="15361920" indent="0">
              <a:buNone/>
              <a:defRPr sz="6720" b="1"/>
            </a:lvl9pPr>
          </a:lstStyle>
          <a:p>
            <a:pPr lvl="0"/>
            <a:r>
              <a:rPr lang="en-US"/>
              <a:t>Click to edit Master text styles</a:t>
            </a:r>
          </a:p>
        </p:txBody>
      </p:sp>
      <p:sp>
        <p:nvSpPr>
          <p:cNvPr id="6" name="Content Placeholder 5"/>
          <p:cNvSpPr>
            <a:spLocks noGrp="1"/>
          </p:cNvSpPr>
          <p:nvPr>
            <p:ph sz="quarter" idx="4"/>
          </p:nvPr>
        </p:nvSpPr>
        <p:spPr>
          <a:xfrm>
            <a:off x="25923240" y="12024360"/>
            <a:ext cx="21769390"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2650270-669F-D84D-9B63-227E914558D4}" type="datetimeFigureOut">
              <a:rPr lang="en-US" smtClean="0"/>
              <a:t>2/28/2024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677C7D1-691D-B245-B909-B166A4C735CD}" type="slidenum">
              <a:rPr lang="en-US" smtClean="0"/>
              <a:t>‹#›</a:t>
            </a:fld>
            <a:endParaRPr lang="en-US"/>
          </a:p>
        </p:txBody>
      </p:sp>
    </p:spTree>
    <p:extLst>
      <p:ext uri="{BB962C8B-B14F-4D97-AF65-F5344CB8AC3E}">
        <p14:creationId xmlns:p14="http://schemas.microsoft.com/office/powerpoint/2010/main" val="9554540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2650270-669F-D84D-9B63-227E914558D4}" type="datetimeFigureOut">
              <a:rPr lang="en-US" smtClean="0"/>
              <a:t>2/28/2024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677C7D1-691D-B245-B909-B166A4C735CD}" type="slidenum">
              <a:rPr lang="en-US" smtClean="0"/>
              <a:t>‹#›</a:t>
            </a:fld>
            <a:endParaRPr lang="en-US"/>
          </a:p>
        </p:txBody>
      </p:sp>
    </p:spTree>
    <p:extLst>
      <p:ext uri="{BB962C8B-B14F-4D97-AF65-F5344CB8AC3E}">
        <p14:creationId xmlns:p14="http://schemas.microsoft.com/office/powerpoint/2010/main" val="38843872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650270-669F-D84D-9B63-227E914558D4}" type="datetimeFigureOut">
              <a:rPr lang="en-US" smtClean="0"/>
              <a:t>2/28/2024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677C7D1-691D-B245-B909-B166A4C735CD}" type="slidenum">
              <a:rPr lang="en-US" smtClean="0"/>
              <a:t>‹#›</a:t>
            </a:fld>
            <a:endParaRPr lang="en-US"/>
          </a:p>
        </p:txBody>
      </p:sp>
    </p:spTree>
    <p:extLst>
      <p:ext uri="{BB962C8B-B14F-4D97-AF65-F5344CB8AC3E}">
        <p14:creationId xmlns:p14="http://schemas.microsoft.com/office/powerpoint/2010/main" val="37603831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27112" y="2194560"/>
            <a:ext cx="16515395" cy="7680960"/>
          </a:xfrm>
        </p:spPr>
        <p:txBody>
          <a:bodyPr anchor="b"/>
          <a:lstStyle>
            <a:lvl1pPr>
              <a:defRPr sz="13440"/>
            </a:lvl1pPr>
          </a:lstStyle>
          <a:p>
            <a:r>
              <a:rPr lang="en-US"/>
              <a:t>Click to edit Master title style</a:t>
            </a:r>
            <a:endParaRPr lang="en-US" dirty="0"/>
          </a:p>
        </p:txBody>
      </p:sp>
      <p:sp>
        <p:nvSpPr>
          <p:cNvPr id="3" name="Content Placeholder 2"/>
          <p:cNvSpPr>
            <a:spLocks noGrp="1"/>
          </p:cNvSpPr>
          <p:nvPr>
            <p:ph idx="1"/>
          </p:nvPr>
        </p:nvSpPr>
        <p:spPr>
          <a:xfrm>
            <a:off x="21769390" y="4739642"/>
            <a:ext cx="25923240" cy="23393400"/>
          </a:xfrm>
        </p:spPr>
        <p:txBody>
          <a:bodyPr/>
          <a:lstStyle>
            <a:lvl1pPr>
              <a:defRPr sz="13440"/>
            </a:lvl1pPr>
            <a:lvl2pPr>
              <a:defRPr sz="11760"/>
            </a:lvl2pPr>
            <a:lvl3pPr>
              <a:defRPr sz="10080"/>
            </a:lvl3pPr>
            <a:lvl4pPr>
              <a:defRPr sz="8400"/>
            </a:lvl4pPr>
            <a:lvl5pPr>
              <a:defRPr sz="8400"/>
            </a:lvl5pPr>
            <a:lvl6pPr>
              <a:defRPr sz="8400"/>
            </a:lvl6pPr>
            <a:lvl7pPr>
              <a:defRPr sz="8400"/>
            </a:lvl7pPr>
            <a:lvl8pPr>
              <a:defRPr sz="8400"/>
            </a:lvl8pPr>
            <a:lvl9pPr>
              <a:defRPr sz="8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527112" y="9875520"/>
            <a:ext cx="16515395" cy="18295622"/>
          </a:xfrm>
        </p:spPr>
        <p:txBody>
          <a:bodyPr/>
          <a:lstStyle>
            <a:lvl1pPr marL="0" indent="0">
              <a:buNone/>
              <a:defRPr sz="6720"/>
            </a:lvl1pPr>
            <a:lvl2pPr marL="1920240" indent="0">
              <a:buNone/>
              <a:defRPr sz="5880"/>
            </a:lvl2pPr>
            <a:lvl3pPr marL="3840480" indent="0">
              <a:buNone/>
              <a:defRPr sz="5040"/>
            </a:lvl3pPr>
            <a:lvl4pPr marL="5760720" indent="0">
              <a:buNone/>
              <a:defRPr sz="4200"/>
            </a:lvl4pPr>
            <a:lvl5pPr marL="7680960" indent="0">
              <a:buNone/>
              <a:defRPr sz="4200"/>
            </a:lvl5pPr>
            <a:lvl6pPr marL="9601200" indent="0">
              <a:buNone/>
              <a:defRPr sz="4200"/>
            </a:lvl6pPr>
            <a:lvl7pPr marL="11521440" indent="0">
              <a:buNone/>
              <a:defRPr sz="4200"/>
            </a:lvl7pPr>
            <a:lvl8pPr marL="13441680" indent="0">
              <a:buNone/>
              <a:defRPr sz="4200"/>
            </a:lvl8pPr>
            <a:lvl9pPr marL="15361920" indent="0">
              <a:buNone/>
              <a:defRPr sz="4200"/>
            </a:lvl9pPr>
          </a:lstStyle>
          <a:p>
            <a:pPr lvl="0"/>
            <a:r>
              <a:rPr lang="en-US"/>
              <a:t>Click to edit Master text styles</a:t>
            </a:r>
          </a:p>
        </p:txBody>
      </p:sp>
      <p:sp>
        <p:nvSpPr>
          <p:cNvPr id="5" name="Date Placeholder 4"/>
          <p:cNvSpPr>
            <a:spLocks noGrp="1"/>
          </p:cNvSpPr>
          <p:nvPr>
            <p:ph type="dt" sz="half" idx="10"/>
          </p:nvPr>
        </p:nvSpPr>
        <p:spPr/>
        <p:txBody>
          <a:bodyPr/>
          <a:lstStyle/>
          <a:p>
            <a:fld id="{62650270-669F-D84D-9B63-227E914558D4}" type="datetimeFigureOut">
              <a:rPr lang="en-US" smtClean="0"/>
              <a:t>2/28/2024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77C7D1-691D-B245-B909-B166A4C735CD}" type="slidenum">
              <a:rPr lang="en-US" smtClean="0"/>
              <a:t>‹#›</a:t>
            </a:fld>
            <a:endParaRPr lang="en-US"/>
          </a:p>
        </p:txBody>
      </p:sp>
    </p:spTree>
    <p:extLst>
      <p:ext uri="{BB962C8B-B14F-4D97-AF65-F5344CB8AC3E}">
        <p14:creationId xmlns:p14="http://schemas.microsoft.com/office/powerpoint/2010/main" val="31224663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27112" y="2194560"/>
            <a:ext cx="16515395" cy="7680960"/>
          </a:xfrm>
        </p:spPr>
        <p:txBody>
          <a:bodyPr anchor="b"/>
          <a:lstStyle>
            <a:lvl1pPr>
              <a:defRPr sz="13440"/>
            </a:lvl1pPr>
          </a:lstStyle>
          <a:p>
            <a:r>
              <a:rPr lang="en-US"/>
              <a:t>Click to edit Master title style</a:t>
            </a:r>
            <a:endParaRPr lang="en-US" dirty="0"/>
          </a:p>
        </p:txBody>
      </p:sp>
      <p:sp>
        <p:nvSpPr>
          <p:cNvPr id="3" name="Picture Placeholder 2"/>
          <p:cNvSpPr>
            <a:spLocks noGrp="1" noChangeAspect="1"/>
          </p:cNvSpPr>
          <p:nvPr>
            <p:ph type="pic" idx="1"/>
          </p:nvPr>
        </p:nvSpPr>
        <p:spPr>
          <a:xfrm>
            <a:off x="21769390" y="4739642"/>
            <a:ext cx="25923240" cy="23393400"/>
          </a:xfrm>
        </p:spPr>
        <p:txBody>
          <a:bodyPr anchor="t"/>
          <a:lstStyle>
            <a:lvl1pPr marL="0" indent="0">
              <a:buNone/>
              <a:defRPr sz="13440"/>
            </a:lvl1pPr>
            <a:lvl2pPr marL="1920240" indent="0">
              <a:buNone/>
              <a:defRPr sz="11760"/>
            </a:lvl2pPr>
            <a:lvl3pPr marL="3840480" indent="0">
              <a:buNone/>
              <a:defRPr sz="10080"/>
            </a:lvl3pPr>
            <a:lvl4pPr marL="5760720" indent="0">
              <a:buNone/>
              <a:defRPr sz="8400"/>
            </a:lvl4pPr>
            <a:lvl5pPr marL="7680960" indent="0">
              <a:buNone/>
              <a:defRPr sz="8400"/>
            </a:lvl5pPr>
            <a:lvl6pPr marL="9601200" indent="0">
              <a:buNone/>
              <a:defRPr sz="8400"/>
            </a:lvl6pPr>
            <a:lvl7pPr marL="11521440" indent="0">
              <a:buNone/>
              <a:defRPr sz="8400"/>
            </a:lvl7pPr>
            <a:lvl8pPr marL="13441680" indent="0">
              <a:buNone/>
              <a:defRPr sz="8400"/>
            </a:lvl8pPr>
            <a:lvl9pPr marL="15361920" indent="0">
              <a:buNone/>
              <a:defRPr sz="8400"/>
            </a:lvl9pPr>
          </a:lstStyle>
          <a:p>
            <a:r>
              <a:rPr lang="en-US"/>
              <a:t>Click icon to add picture</a:t>
            </a:r>
            <a:endParaRPr lang="en-US" dirty="0"/>
          </a:p>
        </p:txBody>
      </p:sp>
      <p:sp>
        <p:nvSpPr>
          <p:cNvPr id="4" name="Text Placeholder 3"/>
          <p:cNvSpPr>
            <a:spLocks noGrp="1"/>
          </p:cNvSpPr>
          <p:nvPr>
            <p:ph type="body" sz="half" idx="2"/>
          </p:nvPr>
        </p:nvSpPr>
        <p:spPr>
          <a:xfrm>
            <a:off x="3527112" y="9875520"/>
            <a:ext cx="16515395" cy="18295622"/>
          </a:xfrm>
        </p:spPr>
        <p:txBody>
          <a:bodyPr/>
          <a:lstStyle>
            <a:lvl1pPr marL="0" indent="0">
              <a:buNone/>
              <a:defRPr sz="6720"/>
            </a:lvl1pPr>
            <a:lvl2pPr marL="1920240" indent="0">
              <a:buNone/>
              <a:defRPr sz="5880"/>
            </a:lvl2pPr>
            <a:lvl3pPr marL="3840480" indent="0">
              <a:buNone/>
              <a:defRPr sz="5040"/>
            </a:lvl3pPr>
            <a:lvl4pPr marL="5760720" indent="0">
              <a:buNone/>
              <a:defRPr sz="4200"/>
            </a:lvl4pPr>
            <a:lvl5pPr marL="7680960" indent="0">
              <a:buNone/>
              <a:defRPr sz="4200"/>
            </a:lvl5pPr>
            <a:lvl6pPr marL="9601200" indent="0">
              <a:buNone/>
              <a:defRPr sz="4200"/>
            </a:lvl6pPr>
            <a:lvl7pPr marL="11521440" indent="0">
              <a:buNone/>
              <a:defRPr sz="4200"/>
            </a:lvl7pPr>
            <a:lvl8pPr marL="13441680" indent="0">
              <a:buNone/>
              <a:defRPr sz="4200"/>
            </a:lvl8pPr>
            <a:lvl9pPr marL="15361920" indent="0">
              <a:buNone/>
              <a:defRPr sz="4200"/>
            </a:lvl9pPr>
          </a:lstStyle>
          <a:p>
            <a:pPr lvl="0"/>
            <a:r>
              <a:rPr lang="en-US"/>
              <a:t>Click to edit Master text styles</a:t>
            </a:r>
          </a:p>
        </p:txBody>
      </p:sp>
      <p:sp>
        <p:nvSpPr>
          <p:cNvPr id="5" name="Date Placeholder 4"/>
          <p:cNvSpPr>
            <a:spLocks noGrp="1"/>
          </p:cNvSpPr>
          <p:nvPr>
            <p:ph type="dt" sz="half" idx="10"/>
          </p:nvPr>
        </p:nvSpPr>
        <p:spPr/>
        <p:txBody>
          <a:bodyPr/>
          <a:lstStyle/>
          <a:p>
            <a:fld id="{62650270-669F-D84D-9B63-227E914558D4}" type="datetimeFigureOut">
              <a:rPr lang="en-US" smtClean="0"/>
              <a:t>2/28/2024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77C7D1-691D-B245-B909-B166A4C735CD}" type="slidenum">
              <a:rPr lang="en-US" smtClean="0"/>
              <a:t>‹#›</a:t>
            </a:fld>
            <a:endParaRPr lang="en-US"/>
          </a:p>
        </p:txBody>
      </p:sp>
    </p:spTree>
    <p:extLst>
      <p:ext uri="{BB962C8B-B14F-4D97-AF65-F5344CB8AC3E}">
        <p14:creationId xmlns:p14="http://schemas.microsoft.com/office/powerpoint/2010/main" val="7845000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20440" y="1752603"/>
            <a:ext cx="44165520" cy="6362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520440" y="8763000"/>
            <a:ext cx="44165520" cy="2088642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520440" y="30510482"/>
            <a:ext cx="11521440" cy="1752600"/>
          </a:xfrm>
          <a:prstGeom prst="rect">
            <a:avLst/>
          </a:prstGeom>
        </p:spPr>
        <p:txBody>
          <a:bodyPr vert="horz" lIns="91440" tIns="45720" rIns="91440" bIns="45720" rtlCol="0" anchor="ctr"/>
          <a:lstStyle>
            <a:lvl1pPr algn="l">
              <a:defRPr sz="5040">
                <a:solidFill>
                  <a:schemeClr val="tx1">
                    <a:tint val="75000"/>
                  </a:schemeClr>
                </a:solidFill>
              </a:defRPr>
            </a:lvl1pPr>
          </a:lstStyle>
          <a:p>
            <a:fld id="{62650270-669F-D84D-9B63-227E914558D4}" type="datetimeFigureOut">
              <a:rPr lang="en-US" smtClean="0"/>
              <a:t>2/28/2024</a:t>
            </a:fld>
            <a:endParaRPr lang="en-US"/>
          </a:p>
        </p:txBody>
      </p:sp>
      <p:sp>
        <p:nvSpPr>
          <p:cNvPr id="5" name="Footer Placeholder 4"/>
          <p:cNvSpPr>
            <a:spLocks noGrp="1"/>
          </p:cNvSpPr>
          <p:nvPr>
            <p:ph type="ftr" sz="quarter" idx="3"/>
          </p:nvPr>
        </p:nvSpPr>
        <p:spPr>
          <a:xfrm>
            <a:off x="16962120" y="30510482"/>
            <a:ext cx="17282160" cy="1752600"/>
          </a:xfrm>
          <a:prstGeom prst="rect">
            <a:avLst/>
          </a:prstGeom>
        </p:spPr>
        <p:txBody>
          <a:bodyPr vert="horz" lIns="91440" tIns="45720" rIns="91440" bIns="45720" rtlCol="0" anchor="ctr"/>
          <a:lstStyle>
            <a:lvl1pPr algn="ctr">
              <a:defRPr sz="504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6164520" y="30510482"/>
            <a:ext cx="11521440" cy="1752600"/>
          </a:xfrm>
          <a:prstGeom prst="rect">
            <a:avLst/>
          </a:prstGeom>
        </p:spPr>
        <p:txBody>
          <a:bodyPr vert="horz" lIns="91440" tIns="45720" rIns="91440" bIns="45720" rtlCol="0" anchor="ctr"/>
          <a:lstStyle>
            <a:lvl1pPr algn="r">
              <a:defRPr sz="5040">
                <a:solidFill>
                  <a:schemeClr val="tx1">
                    <a:tint val="75000"/>
                  </a:schemeClr>
                </a:solidFill>
              </a:defRPr>
            </a:lvl1pPr>
          </a:lstStyle>
          <a:p>
            <a:fld id="{E677C7D1-691D-B245-B909-B166A4C735CD}" type="slidenum">
              <a:rPr lang="en-US" smtClean="0"/>
              <a:t>‹#›</a:t>
            </a:fld>
            <a:endParaRPr lang="en-US"/>
          </a:p>
        </p:txBody>
      </p:sp>
    </p:spTree>
    <p:extLst>
      <p:ext uri="{BB962C8B-B14F-4D97-AF65-F5344CB8AC3E}">
        <p14:creationId xmlns:p14="http://schemas.microsoft.com/office/powerpoint/2010/main" val="36319053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3840480" rtl="0" eaLnBrk="1" latinLnBrk="0" hangingPunct="1">
        <a:lnSpc>
          <a:spcPct val="90000"/>
        </a:lnSpc>
        <a:spcBef>
          <a:spcPct val="0"/>
        </a:spcBef>
        <a:buNone/>
        <a:defRPr sz="18480" kern="1200">
          <a:solidFill>
            <a:schemeClr val="tx1"/>
          </a:solidFill>
          <a:latin typeface="+mj-lt"/>
          <a:ea typeface="+mj-ea"/>
          <a:cs typeface="+mj-cs"/>
        </a:defRPr>
      </a:lvl1pPr>
    </p:titleStyle>
    <p:bodyStyle>
      <a:lvl1pPr marL="960120" indent="-960120" algn="l" defTabSz="3840480" rtl="0" eaLnBrk="1" latinLnBrk="0" hangingPunct="1">
        <a:lnSpc>
          <a:spcPct val="90000"/>
        </a:lnSpc>
        <a:spcBef>
          <a:spcPts val="4200"/>
        </a:spcBef>
        <a:buFont typeface="Arial" panose="020B0604020202020204" pitchFamily="34" charset="0"/>
        <a:buChar char="•"/>
        <a:defRPr sz="11760" kern="1200">
          <a:solidFill>
            <a:schemeClr val="tx1"/>
          </a:solidFill>
          <a:latin typeface="+mn-lt"/>
          <a:ea typeface="+mn-ea"/>
          <a:cs typeface="+mn-cs"/>
        </a:defRPr>
      </a:lvl1pPr>
      <a:lvl2pPr marL="2880360" indent="-960120" algn="l" defTabSz="3840480" rtl="0" eaLnBrk="1" latinLnBrk="0" hangingPunct="1">
        <a:lnSpc>
          <a:spcPct val="90000"/>
        </a:lnSpc>
        <a:spcBef>
          <a:spcPts val="2100"/>
        </a:spcBef>
        <a:buFont typeface="Arial" panose="020B0604020202020204" pitchFamily="34" charset="0"/>
        <a:buChar char="•"/>
        <a:defRPr sz="10080" kern="1200">
          <a:solidFill>
            <a:schemeClr val="tx1"/>
          </a:solidFill>
          <a:latin typeface="+mn-lt"/>
          <a:ea typeface="+mn-ea"/>
          <a:cs typeface="+mn-cs"/>
        </a:defRPr>
      </a:lvl2pPr>
      <a:lvl3pPr marL="4800600" indent="-960120" algn="l" defTabSz="3840480" rtl="0" eaLnBrk="1" latinLnBrk="0" hangingPunct="1">
        <a:lnSpc>
          <a:spcPct val="90000"/>
        </a:lnSpc>
        <a:spcBef>
          <a:spcPts val="2100"/>
        </a:spcBef>
        <a:buFont typeface="Arial" panose="020B0604020202020204" pitchFamily="34" charset="0"/>
        <a:buChar char="•"/>
        <a:defRPr sz="8400" kern="1200">
          <a:solidFill>
            <a:schemeClr val="tx1"/>
          </a:solidFill>
          <a:latin typeface="+mn-lt"/>
          <a:ea typeface="+mn-ea"/>
          <a:cs typeface="+mn-cs"/>
        </a:defRPr>
      </a:lvl3pPr>
      <a:lvl4pPr marL="672084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4pPr>
      <a:lvl5pPr marL="864108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5pPr>
      <a:lvl6pPr marL="1056132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6pPr>
      <a:lvl7pPr marL="1248156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7pPr>
      <a:lvl8pPr marL="1440180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8pPr>
      <a:lvl9pPr marL="1632204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9pPr>
    </p:bodyStyle>
    <p:otherStyle>
      <a:defPPr>
        <a:defRPr lang="en-US"/>
      </a:defPPr>
      <a:lvl1pPr marL="0" algn="l" defTabSz="3840480" rtl="0" eaLnBrk="1" latinLnBrk="0" hangingPunct="1">
        <a:defRPr sz="7560" kern="1200">
          <a:solidFill>
            <a:schemeClr val="tx1"/>
          </a:solidFill>
          <a:latin typeface="+mn-lt"/>
          <a:ea typeface="+mn-ea"/>
          <a:cs typeface="+mn-cs"/>
        </a:defRPr>
      </a:lvl1pPr>
      <a:lvl2pPr marL="1920240" algn="l" defTabSz="3840480" rtl="0" eaLnBrk="1" latinLnBrk="0" hangingPunct="1">
        <a:defRPr sz="7560" kern="1200">
          <a:solidFill>
            <a:schemeClr val="tx1"/>
          </a:solidFill>
          <a:latin typeface="+mn-lt"/>
          <a:ea typeface="+mn-ea"/>
          <a:cs typeface="+mn-cs"/>
        </a:defRPr>
      </a:lvl2pPr>
      <a:lvl3pPr marL="3840480" algn="l" defTabSz="3840480" rtl="0" eaLnBrk="1" latinLnBrk="0" hangingPunct="1">
        <a:defRPr sz="7560" kern="1200">
          <a:solidFill>
            <a:schemeClr val="tx1"/>
          </a:solidFill>
          <a:latin typeface="+mn-lt"/>
          <a:ea typeface="+mn-ea"/>
          <a:cs typeface="+mn-cs"/>
        </a:defRPr>
      </a:lvl3pPr>
      <a:lvl4pPr marL="5760720" algn="l" defTabSz="3840480" rtl="0" eaLnBrk="1" latinLnBrk="0" hangingPunct="1">
        <a:defRPr sz="7560" kern="1200">
          <a:solidFill>
            <a:schemeClr val="tx1"/>
          </a:solidFill>
          <a:latin typeface="+mn-lt"/>
          <a:ea typeface="+mn-ea"/>
          <a:cs typeface="+mn-cs"/>
        </a:defRPr>
      </a:lvl4pPr>
      <a:lvl5pPr marL="7680960" algn="l" defTabSz="3840480" rtl="0" eaLnBrk="1" latinLnBrk="0" hangingPunct="1">
        <a:defRPr sz="7560" kern="1200">
          <a:solidFill>
            <a:schemeClr val="tx1"/>
          </a:solidFill>
          <a:latin typeface="+mn-lt"/>
          <a:ea typeface="+mn-ea"/>
          <a:cs typeface="+mn-cs"/>
        </a:defRPr>
      </a:lvl5pPr>
      <a:lvl6pPr marL="9601200" algn="l" defTabSz="3840480" rtl="0" eaLnBrk="1" latinLnBrk="0" hangingPunct="1">
        <a:defRPr sz="7560" kern="1200">
          <a:solidFill>
            <a:schemeClr val="tx1"/>
          </a:solidFill>
          <a:latin typeface="+mn-lt"/>
          <a:ea typeface="+mn-ea"/>
          <a:cs typeface="+mn-cs"/>
        </a:defRPr>
      </a:lvl6pPr>
      <a:lvl7pPr marL="11521440" algn="l" defTabSz="3840480" rtl="0" eaLnBrk="1" latinLnBrk="0" hangingPunct="1">
        <a:defRPr sz="7560" kern="1200">
          <a:solidFill>
            <a:schemeClr val="tx1"/>
          </a:solidFill>
          <a:latin typeface="+mn-lt"/>
          <a:ea typeface="+mn-ea"/>
          <a:cs typeface="+mn-cs"/>
        </a:defRPr>
      </a:lvl7pPr>
      <a:lvl8pPr marL="13441680" algn="l" defTabSz="3840480" rtl="0" eaLnBrk="1" latinLnBrk="0" hangingPunct="1">
        <a:defRPr sz="7560" kern="1200">
          <a:solidFill>
            <a:schemeClr val="tx1"/>
          </a:solidFill>
          <a:latin typeface="+mn-lt"/>
          <a:ea typeface="+mn-ea"/>
          <a:cs typeface="+mn-cs"/>
        </a:defRPr>
      </a:lvl8pPr>
      <a:lvl9pPr marL="15361920" algn="l" defTabSz="3840480" rtl="0" eaLnBrk="1" latinLnBrk="0" hangingPunct="1">
        <a:defRPr sz="75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8.png"/><Relationship Id="rId3" Type="http://schemas.openxmlformats.org/officeDocument/2006/relationships/hyperlink" Target="https://www.cdc.gov/steadi/index.html" TargetMode="External"/><Relationship Id="rId7" Type="http://schemas.openxmlformats.org/officeDocument/2006/relationships/image" Target="../media/image2.png"/><Relationship Id="rId12"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png"/><Relationship Id="rId11" Type="http://schemas.openxmlformats.org/officeDocument/2006/relationships/image" Target="../media/image6.png"/><Relationship Id="rId5" Type="http://schemas.openxmlformats.org/officeDocument/2006/relationships/hyperlink" Target="https://www.apmresearchlab.org/rural-hospital-closures" TargetMode="External"/><Relationship Id="rId10" Type="http://schemas.openxmlformats.org/officeDocument/2006/relationships/image" Target="../media/image5.png"/><Relationship Id="rId4" Type="http://schemas.openxmlformats.org/officeDocument/2006/relationships/hyperlink" Target="https://www.dshs.texas.gov/injury-prevention" TargetMode="External"/><Relationship Id="rId9" Type="http://schemas.openxmlformats.org/officeDocument/2006/relationships/image" Target="../media/image4.png"/><Relationship Id="rId1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296F80CA-A401-8FE3-96B4-7BB4A5887609}"/>
              </a:ext>
            </a:extLst>
          </p:cNvPr>
          <p:cNvSpPr/>
          <p:nvPr/>
        </p:nvSpPr>
        <p:spPr>
          <a:xfrm>
            <a:off x="830581" y="6442723"/>
            <a:ext cx="15544800" cy="1600200"/>
          </a:xfrm>
          <a:prstGeom prst="rect">
            <a:avLst/>
          </a:prstGeom>
          <a:solidFill>
            <a:srgbClr val="84BD4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BC56CE8F-EAA0-A2E5-4E57-97E486EDE91F}"/>
              </a:ext>
            </a:extLst>
          </p:cNvPr>
          <p:cNvSpPr txBox="1"/>
          <p:nvPr/>
        </p:nvSpPr>
        <p:spPr>
          <a:xfrm>
            <a:off x="1021081" y="6605438"/>
            <a:ext cx="15163800" cy="1200329"/>
          </a:xfrm>
          <a:prstGeom prst="rect">
            <a:avLst/>
          </a:prstGeom>
          <a:noFill/>
        </p:spPr>
        <p:txBody>
          <a:bodyPr wrap="square" rtlCol="0">
            <a:spAutoFit/>
          </a:bodyPr>
          <a:lstStyle/>
          <a:p>
            <a:pPr algn="ctr"/>
            <a:r>
              <a:rPr lang="en-US" sz="7200" dirty="0">
                <a:solidFill>
                  <a:schemeClr val="bg1"/>
                </a:solidFill>
                <a:latin typeface="Myriad Pro" pitchFamily="34" charset="0"/>
              </a:rPr>
              <a:t>BACKGROUND</a:t>
            </a:r>
          </a:p>
        </p:txBody>
      </p:sp>
      <p:sp>
        <p:nvSpPr>
          <p:cNvPr id="52" name="Rectangle 51">
            <a:extLst>
              <a:ext uri="{FF2B5EF4-FFF2-40B4-BE49-F238E27FC236}">
                <a16:creationId xmlns:a16="http://schemas.microsoft.com/office/drawing/2014/main" id="{480B048F-8C19-9D60-7455-F00D19A2A615}"/>
              </a:ext>
            </a:extLst>
          </p:cNvPr>
          <p:cNvSpPr/>
          <p:nvPr/>
        </p:nvSpPr>
        <p:spPr>
          <a:xfrm>
            <a:off x="17387124" y="6541343"/>
            <a:ext cx="15544800" cy="1600200"/>
          </a:xfrm>
          <a:prstGeom prst="rect">
            <a:avLst/>
          </a:prstGeom>
          <a:solidFill>
            <a:srgbClr val="84BD4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0392B68-25E3-5114-332C-9C5845BE682A}"/>
              </a:ext>
            </a:extLst>
          </p:cNvPr>
          <p:cNvSpPr txBox="1"/>
          <p:nvPr/>
        </p:nvSpPr>
        <p:spPr>
          <a:xfrm>
            <a:off x="17539524" y="6725141"/>
            <a:ext cx="15163800" cy="1200329"/>
          </a:xfrm>
          <a:prstGeom prst="rect">
            <a:avLst/>
          </a:prstGeom>
          <a:noFill/>
        </p:spPr>
        <p:txBody>
          <a:bodyPr wrap="square" rtlCol="0">
            <a:spAutoFit/>
          </a:bodyPr>
          <a:lstStyle/>
          <a:p>
            <a:pPr algn="ctr"/>
            <a:r>
              <a:rPr lang="en-US" sz="7200" dirty="0">
                <a:solidFill>
                  <a:schemeClr val="bg1"/>
                </a:solidFill>
                <a:latin typeface="Myriad Pro" pitchFamily="34" charset="0"/>
              </a:rPr>
              <a:t>RESULTS</a:t>
            </a:r>
          </a:p>
        </p:txBody>
      </p:sp>
      <p:sp>
        <p:nvSpPr>
          <p:cNvPr id="54" name="Rectangle 53">
            <a:extLst>
              <a:ext uri="{FF2B5EF4-FFF2-40B4-BE49-F238E27FC236}">
                <a16:creationId xmlns:a16="http://schemas.microsoft.com/office/drawing/2014/main" id="{58A32645-6F17-76C7-99C0-34E082C1FA0C}"/>
              </a:ext>
            </a:extLst>
          </p:cNvPr>
          <p:cNvSpPr/>
          <p:nvPr/>
        </p:nvSpPr>
        <p:spPr>
          <a:xfrm>
            <a:off x="34535705" y="12312391"/>
            <a:ext cx="15802356" cy="1600200"/>
          </a:xfrm>
          <a:prstGeom prst="rect">
            <a:avLst/>
          </a:prstGeom>
          <a:solidFill>
            <a:srgbClr val="84BD4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521A281D-5AE7-D36A-C687-3B8DB63E123D}"/>
              </a:ext>
            </a:extLst>
          </p:cNvPr>
          <p:cNvSpPr/>
          <p:nvPr/>
        </p:nvSpPr>
        <p:spPr>
          <a:xfrm>
            <a:off x="789685" y="23908992"/>
            <a:ext cx="15544800" cy="1600200"/>
          </a:xfrm>
          <a:prstGeom prst="rect">
            <a:avLst/>
          </a:prstGeom>
          <a:solidFill>
            <a:srgbClr val="84BD4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BC5B2F4D-25E1-AE2D-83E8-D1AE0E8B1D8A}"/>
              </a:ext>
            </a:extLst>
          </p:cNvPr>
          <p:cNvSpPr/>
          <p:nvPr/>
        </p:nvSpPr>
        <p:spPr>
          <a:xfrm>
            <a:off x="34715284" y="27025719"/>
            <a:ext cx="15544800" cy="1600200"/>
          </a:xfrm>
          <a:prstGeom prst="rect">
            <a:avLst/>
          </a:prstGeom>
          <a:solidFill>
            <a:srgbClr val="84BD4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E94F4D0D-6E0C-107B-7735-B10A973A39DB}"/>
              </a:ext>
            </a:extLst>
          </p:cNvPr>
          <p:cNvSpPr txBox="1"/>
          <p:nvPr/>
        </p:nvSpPr>
        <p:spPr>
          <a:xfrm>
            <a:off x="35035324" y="27256983"/>
            <a:ext cx="15163800" cy="1200329"/>
          </a:xfrm>
          <a:prstGeom prst="rect">
            <a:avLst/>
          </a:prstGeom>
          <a:noFill/>
        </p:spPr>
        <p:txBody>
          <a:bodyPr wrap="square" rtlCol="0">
            <a:spAutoFit/>
          </a:bodyPr>
          <a:lstStyle/>
          <a:p>
            <a:pPr algn="ctr"/>
            <a:r>
              <a:rPr lang="en-US" sz="7200" dirty="0">
                <a:solidFill>
                  <a:schemeClr val="bg1"/>
                </a:solidFill>
                <a:latin typeface="Myriad Pro" pitchFamily="34" charset="0"/>
              </a:rPr>
              <a:t>REFERENCES</a:t>
            </a:r>
          </a:p>
        </p:txBody>
      </p:sp>
      <p:sp>
        <p:nvSpPr>
          <p:cNvPr id="58" name="Rectangle 57">
            <a:extLst>
              <a:ext uri="{FF2B5EF4-FFF2-40B4-BE49-F238E27FC236}">
                <a16:creationId xmlns:a16="http://schemas.microsoft.com/office/drawing/2014/main" id="{9131AB1E-BF32-7501-488F-3F34FAC814D6}"/>
              </a:ext>
            </a:extLst>
          </p:cNvPr>
          <p:cNvSpPr/>
          <p:nvPr/>
        </p:nvSpPr>
        <p:spPr>
          <a:xfrm>
            <a:off x="0" y="-77679"/>
            <a:ext cx="51206400" cy="6351412"/>
          </a:xfrm>
          <a:prstGeom prst="rect">
            <a:avLst/>
          </a:prstGeom>
          <a:solidFill>
            <a:srgbClr val="002F46"/>
          </a:solidFill>
          <a:ln>
            <a:solidFill>
              <a:srgbClr val="0177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TextBox 58">
            <a:extLst>
              <a:ext uri="{FF2B5EF4-FFF2-40B4-BE49-F238E27FC236}">
                <a16:creationId xmlns:a16="http://schemas.microsoft.com/office/drawing/2014/main" id="{4B501755-A436-2AD3-3EE6-654BC939EDDD}"/>
              </a:ext>
            </a:extLst>
          </p:cNvPr>
          <p:cNvSpPr txBox="1"/>
          <p:nvPr/>
        </p:nvSpPr>
        <p:spPr>
          <a:xfrm>
            <a:off x="5898137" y="52731"/>
            <a:ext cx="39498011" cy="3631763"/>
          </a:xfrm>
          <a:prstGeom prst="rect">
            <a:avLst/>
          </a:prstGeom>
          <a:noFill/>
        </p:spPr>
        <p:txBody>
          <a:bodyPr wrap="square" rtlCol="0">
            <a:spAutoFit/>
          </a:bodyPr>
          <a:lstStyle/>
          <a:p>
            <a:pPr marL="0" marR="0" algn="ctr">
              <a:spcBef>
                <a:spcPts val="0"/>
              </a:spcBef>
              <a:spcAft>
                <a:spcPts val="0"/>
              </a:spcAft>
            </a:pPr>
            <a:r>
              <a:rPr lang="en-US" sz="115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Evaluating A Matter of Balance Series for Fall Prevention in Rural Texas: Findings and Implications</a:t>
            </a:r>
            <a:endParaRPr lang="en-US" sz="115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0" name="TextBox 59">
            <a:extLst>
              <a:ext uri="{FF2B5EF4-FFF2-40B4-BE49-F238E27FC236}">
                <a16:creationId xmlns:a16="http://schemas.microsoft.com/office/drawing/2014/main" id="{332A283E-1644-3065-492D-B22225A7BCC3}"/>
              </a:ext>
            </a:extLst>
          </p:cNvPr>
          <p:cNvSpPr txBox="1"/>
          <p:nvPr/>
        </p:nvSpPr>
        <p:spPr>
          <a:xfrm>
            <a:off x="8525084" y="4019276"/>
            <a:ext cx="33451800" cy="2123658"/>
          </a:xfrm>
          <a:prstGeom prst="rect">
            <a:avLst/>
          </a:prstGeom>
          <a:noFill/>
        </p:spPr>
        <p:txBody>
          <a:bodyPr wrap="square" rtlCol="0">
            <a:spAutoFit/>
          </a:bodyPr>
          <a:lstStyle/>
          <a:p>
            <a:pPr marL="0" marR="0" algn="ctr">
              <a:spcBef>
                <a:spcPts val="0"/>
              </a:spcBef>
              <a:spcAft>
                <a:spcPts val="0"/>
              </a:spcAft>
            </a:pPr>
            <a:r>
              <a:rPr lang="en-US" sz="4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Bergen Lemack</a:t>
            </a:r>
            <a:r>
              <a:rPr lang="en-US" sz="4400" b="1" baseline="30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1</a:t>
            </a:r>
            <a:r>
              <a:rPr lang="en-US" sz="4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Sara Murphy</a:t>
            </a:r>
            <a:r>
              <a:rPr lang="en-US" sz="4400" b="1" baseline="30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1</a:t>
            </a:r>
            <a:r>
              <a:rPr lang="en-US" sz="4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Jennifer Severance</a:t>
            </a:r>
            <a:r>
              <a:rPr lang="en-US" sz="4400" b="1" baseline="30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1</a:t>
            </a:r>
            <a:r>
              <a:rPr lang="en-US" sz="4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Andrew B. Crocker</a:t>
            </a:r>
            <a:r>
              <a:rPr lang="en-US" sz="4400" b="1" baseline="30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2,3</a:t>
            </a:r>
            <a:endParaRPr lang="en-US" sz="4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spcBef>
                <a:spcPts val="0"/>
              </a:spcBef>
              <a:spcAft>
                <a:spcPts val="0"/>
              </a:spcAft>
            </a:pPr>
            <a:r>
              <a:rPr lang="en-US" sz="4400" b="1" baseline="30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1</a:t>
            </a:r>
            <a:r>
              <a:rPr lang="en-US" sz="4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University of North Texas Health Science Center – Center for Older Adults, </a:t>
            </a:r>
            <a:r>
              <a:rPr lang="en-US" sz="4400" b="1" baseline="30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lang="en-US" sz="4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Texas A&amp;M AgriLife Extension Service – Family &amp; Community Health, </a:t>
            </a:r>
            <a:r>
              <a:rPr lang="en-US" sz="4400" b="1" baseline="30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3</a:t>
            </a:r>
            <a:r>
              <a:rPr lang="en-US" sz="4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Texas Tech University – School of Veterinary Medicine</a:t>
            </a:r>
          </a:p>
        </p:txBody>
      </p:sp>
      <p:sp>
        <p:nvSpPr>
          <p:cNvPr id="61" name="TextBox 60">
            <a:extLst>
              <a:ext uri="{FF2B5EF4-FFF2-40B4-BE49-F238E27FC236}">
                <a16:creationId xmlns:a16="http://schemas.microsoft.com/office/drawing/2014/main" id="{8A3FA121-989D-0FA6-2D2A-8B5F1BE16C27}"/>
              </a:ext>
            </a:extLst>
          </p:cNvPr>
          <p:cNvSpPr txBox="1"/>
          <p:nvPr/>
        </p:nvSpPr>
        <p:spPr>
          <a:xfrm>
            <a:off x="34777007" y="28667725"/>
            <a:ext cx="15544800" cy="3892861"/>
          </a:xfrm>
          <a:prstGeom prst="rect">
            <a:avLst/>
          </a:prstGeom>
          <a:noFill/>
        </p:spPr>
        <p:txBody>
          <a:bodyPr wrap="square" rtlCol="0">
            <a:spAutoFit/>
          </a:bodyPr>
          <a:lstStyle/>
          <a:p>
            <a:pPr algn="l">
              <a:lnSpc>
                <a:spcPct val="150000"/>
              </a:lnSpc>
            </a:pPr>
            <a:r>
              <a:rPr lang="en-US" sz="2800" i="0" dirty="0">
                <a:solidFill>
                  <a:srgbClr val="0D0D0D"/>
                </a:solidFill>
                <a:effectLst/>
                <a:latin typeface="Times New Roman" panose="02020603050405020304" pitchFamily="18" charset="0"/>
                <a:cs typeface="Times New Roman" panose="02020603050405020304" pitchFamily="18" charset="0"/>
              </a:rPr>
              <a:t>Centers for Disease Control and Prevention. (n.d.). Keep on Your Feet—Preventing Older Adult Falls. Retrieved from </a:t>
            </a:r>
            <a:r>
              <a:rPr lang="en-US" sz="2800" i="0" u="none" strike="noStrike" dirty="0">
                <a:solidFill>
                  <a:srgbClr val="0D0D0D"/>
                </a:solidFill>
                <a:effectLst/>
                <a:latin typeface="Times New Roman" panose="02020603050405020304" pitchFamily="18" charset="0"/>
                <a:cs typeface="Times New Roman" panose="02020603050405020304" pitchFamily="18" charset="0"/>
                <a:hlinkClick r:id="rId3"/>
              </a:rPr>
              <a:t>https://www.cdc.gov/steadi/index.html</a:t>
            </a:r>
            <a:endParaRPr lang="en-US" sz="2800" i="0" dirty="0">
              <a:solidFill>
                <a:srgbClr val="0D0D0D"/>
              </a:solidFill>
              <a:effectLst/>
              <a:latin typeface="Times New Roman" panose="02020603050405020304" pitchFamily="18" charset="0"/>
              <a:cs typeface="Times New Roman" panose="02020603050405020304" pitchFamily="18" charset="0"/>
            </a:endParaRPr>
          </a:p>
          <a:p>
            <a:pPr algn="l">
              <a:lnSpc>
                <a:spcPct val="150000"/>
              </a:lnSpc>
            </a:pPr>
            <a:r>
              <a:rPr lang="en-US" sz="2800" i="0" dirty="0">
                <a:solidFill>
                  <a:srgbClr val="0D0D0D"/>
                </a:solidFill>
                <a:effectLst/>
                <a:latin typeface="Times New Roman" panose="02020603050405020304" pitchFamily="18" charset="0"/>
                <a:cs typeface="Times New Roman" panose="02020603050405020304" pitchFamily="18" charset="0"/>
              </a:rPr>
              <a:t>Texas Department of State Health Services. (n.d.). Injury Prevention. Retrieved from </a:t>
            </a:r>
            <a:r>
              <a:rPr lang="en-US" sz="2800" i="0" u="none" strike="noStrike" dirty="0">
                <a:solidFill>
                  <a:srgbClr val="0D0D0D"/>
                </a:solidFill>
                <a:effectLst/>
                <a:latin typeface="Times New Roman" panose="02020603050405020304" pitchFamily="18" charset="0"/>
                <a:cs typeface="Times New Roman" panose="02020603050405020304" pitchFamily="18" charset="0"/>
                <a:hlinkClick r:id="rId4"/>
              </a:rPr>
              <a:t>https://www.dshs.texas.gov/injury-prevention</a:t>
            </a:r>
            <a:endParaRPr lang="en-US" sz="2800" i="0" dirty="0">
              <a:solidFill>
                <a:srgbClr val="0D0D0D"/>
              </a:solidFill>
              <a:effectLst/>
              <a:latin typeface="Times New Roman" panose="02020603050405020304" pitchFamily="18" charset="0"/>
              <a:cs typeface="Times New Roman" panose="02020603050405020304" pitchFamily="18" charset="0"/>
            </a:endParaRPr>
          </a:p>
          <a:p>
            <a:pPr algn="l">
              <a:lnSpc>
                <a:spcPct val="150000"/>
              </a:lnSpc>
            </a:pPr>
            <a:r>
              <a:rPr lang="en-US" sz="2800" i="0" dirty="0">
                <a:solidFill>
                  <a:srgbClr val="0D0D0D"/>
                </a:solidFill>
                <a:effectLst/>
                <a:latin typeface="Times New Roman" panose="02020603050405020304" pitchFamily="18" charset="0"/>
                <a:cs typeface="Times New Roman" panose="02020603050405020304" pitchFamily="18" charset="0"/>
              </a:rPr>
              <a:t>APM Research Lab. (n.d.). Rural health and hospitals: A focus on Texas. Retrieved from </a:t>
            </a:r>
            <a:r>
              <a:rPr lang="en-US" sz="2800" i="0" u="none" strike="noStrike" dirty="0">
                <a:solidFill>
                  <a:srgbClr val="0D0D0D"/>
                </a:solidFill>
                <a:effectLst/>
                <a:latin typeface="Times New Roman" panose="02020603050405020304" pitchFamily="18" charset="0"/>
                <a:cs typeface="Times New Roman" panose="02020603050405020304" pitchFamily="18" charset="0"/>
                <a:hlinkClick r:id="rId5"/>
              </a:rPr>
              <a:t>https://www.apmresearchlab.org/rural-hospital-closures</a:t>
            </a:r>
            <a:endParaRPr lang="en-US" sz="2800" i="0" dirty="0">
              <a:solidFill>
                <a:srgbClr val="0D0D0D"/>
              </a:solidFill>
              <a:effectLst/>
              <a:latin typeface="Times New Roman" panose="02020603050405020304" pitchFamily="18" charset="0"/>
              <a:cs typeface="Times New Roman" panose="02020603050405020304" pitchFamily="18" charset="0"/>
            </a:endParaRPr>
          </a:p>
        </p:txBody>
      </p:sp>
      <p:sp>
        <p:nvSpPr>
          <p:cNvPr id="62" name="TextBox 61">
            <a:extLst>
              <a:ext uri="{FF2B5EF4-FFF2-40B4-BE49-F238E27FC236}">
                <a16:creationId xmlns:a16="http://schemas.microsoft.com/office/drawing/2014/main" id="{4E3FB498-DEF9-3708-D877-3128B98D3F97}"/>
              </a:ext>
            </a:extLst>
          </p:cNvPr>
          <p:cNvSpPr txBox="1"/>
          <p:nvPr/>
        </p:nvSpPr>
        <p:spPr>
          <a:xfrm>
            <a:off x="942085" y="24186970"/>
            <a:ext cx="15163800" cy="1200329"/>
          </a:xfrm>
          <a:prstGeom prst="rect">
            <a:avLst/>
          </a:prstGeom>
          <a:noFill/>
        </p:spPr>
        <p:txBody>
          <a:bodyPr wrap="square" rtlCol="0">
            <a:spAutoFit/>
          </a:bodyPr>
          <a:lstStyle/>
          <a:p>
            <a:pPr algn="ctr"/>
            <a:r>
              <a:rPr lang="en-US" sz="7200" dirty="0">
                <a:solidFill>
                  <a:schemeClr val="bg1"/>
                </a:solidFill>
                <a:latin typeface="Myriad Pro" pitchFamily="34" charset="0"/>
              </a:rPr>
              <a:t>METHODS</a:t>
            </a:r>
          </a:p>
        </p:txBody>
      </p:sp>
      <p:sp>
        <p:nvSpPr>
          <p:cNvPr id="63" name="TextBox 62">
            <a:extLst>
              <a:ext uri="{FF2B5EF4-FFF2-40B4-BE49-F238E27FC236}">
                <a16:creationId xmlns:a16="http://schemas.microsoft.com/office/drawing/2014/main" id="{A82CE830-33FF-A37B-3C09-D61232C10E6A}"/>
              </a:ext>
            </a:extLst>
          </p:cNvPr>
          <p:cNvSpPr txBox="1"/>
          <p:nvPr/>
        </p:nvSpPr>
        <p:spPr>
          <a:xfrm>
            <a:off x="35147591" y="12494979"/>
            <a:ext cx="14985492" cy="1200329"/>
          </a:xfrm>
          <a:prstGeom prst="rect">
            <a:avLst/>
          </a:prstGeom>
          <a:noFill/>
        </p:spPr>
        <p:txBody>
          <a:bodyPr wrap="square" rtlCol="0">
            <a:spAutoFit/>
          </a:bodyPr>
          <a:lstStyle/>
          <a:p>
            <a:pPr algn="ctr"/>
            <a:r>
              <a:rPr lang="en-US" sz="7200" dirty="0">
                <a:solidFill>
                  <a:schemeClr val="bg1"/>
                </a:solidFill>
                <a:latin typeface="Myriad Pro" pitchFamily="34" charset="0"/>
              </a:rPr>
              <a:t>CONCLUSIONS</a:t>
            </a:r>
          </a:p>
        </p:txBody>
      </p:sp>
      <p:pic>
        <p:nvPicPr>
          <p:cNvPr id="64" name="Picture 63">
            <a:extLst>
              <a:ext uri="{FF2B5EF4-FFF2-40B4-BE49-F238E27FC236}">
                <a16:creationId xmlns:a16="http://schemas.microsoft.com/office/drawing/2014/main" id="{21EE76DD-C9AA-9A48-5121-7E2B1D84A152}"/>
              </a:ext>
            </a:extLst>
          </p:cNvPr>
          <p:cNvPicPr>
            <a:picLocks noChangeAspect="1"/>
          </p:cNvPicPr>
          <p:nvPr/>
        </p:nvPicPr>
        <p:blipFill rotWithShape="1">
          <a:blip r:embed="rId6"/>
          <a:srcRect r="608"/>
          <a:stretch/>
        </p:blipFill>
        <p:spPr>
          <a:xfrm>
            <a:off x="45160880" y="682717"/>
            <a:ext cx="5038244" cy="5058692"/>
          </a:xfrm>
          <a:prstGeom prst="rect">
            <a:avLst/>
          </a:prstGeom>
        </p:spPr>
      </p:pic>
      <p:sp>
        <p:nvSpPr>
          <p:cNvPr id="65" name="TextBox 64">
            <a:extLst>
              <a:ext uri="{FF2B5EF4-FFF2-40B4-BE49-F238E27FC236}">
                <a16:creationId xmlns:a16="http://schemas.microsoft.com/office/drawing/2014/main" id="{7EB453E7-CD84-7096-B720-FA0B303B3903}"/>
              </a:ext>
            </a:extLst>
          </p:cNvPr>
          <p:cNvSpPr txBox="1"/>
          <p:nvPr/>
        </p:nvSpPr>
        <p:spPr>
          <a:xfrm>
            <a:off x="771700" y="8143389"/>
            <a:ext cx="16028914" cy="11787842"/>
          </a:xfrm>
          <a:prstGeom prst="rect">
            <a:avLst/>
          </a:prstGeom>
          <a:noFill/>
        </p:spPr>
        <p:txBody>
          <a:bodyPr wrap="square" rtlCol="0">
            <a:spAutoFit/>
          </a:bodyPr>
          <a:lstStyle/>
          <a:p>
            <a:pPr algn="l"/>
            <a:r>
              <a:rPr lang="en-US" sz="4000" b="1" i="0" dirty="0">
                <a:solidFill>
                  <a:srgbClr val="374151"/>
                </a:solidFill>
                <a:effectLst/>
                <a:latin typeface="Times New Roman" panose="02020603050405020304" pitchFamily="18" charset="0"/>
                <a:cs typeface="Times New Roman" panose="02020603050405020304" pitchFamily="18" charset="0"/>
              </a:rPr>
              <a:t>Falls among older adults, a public health issue affecting one-fourth of adults aged 65 and older annually, presents significant risks in the United States, notably in Texas where they remain a leading cause of unintentional injury death, particularly in rural areas. These incidents not only threaten physical health but also reduce confidence and overall well-being.</a:t>
            </a:r>
          </a:p>
          <a:p>
            <a:pPr algn="l"/>
            <a:endParaRPr lang="en-US" sz="4000" b="1" i="0" dirty="0">
              <a:solidFill>
                <a:srgbClr val="374151"/>
              </a:solidFill>
              <a:effectLst/>
              <a:latin typeface="Times New Roman" panose="02020603050405020304" pitchFamily="18" charset="0"/>
              <a:cs typeface="Times New Roman" panose="02020603050405020304" pitchFamily="18" charset="0"/>
            </a:endParaRPr>
          </a:p>
          <a:p>
            <a:pPr algn="l"/>
            <a:r>
              <a:rPr lang="en-US" sz="4000" b="1" i="0" dirty="0">
                <a:solidFill>
                  <a:srgbClr val="374151"/>
                </a:solidFill>
                <a:effectLst/>
                <a:latin typeface="Times New Roman" panose="02020603050405020304" pitchFamily="18" charset="0"/>
                <a:cs typeface="Times New Roman" panose="02020603050405020304" pitchFamily="18" charset="0"/>
              </a:rPr>
              <a:t>The COVID-19 pandemic exacerbated challenges for rural healthcare systems in the U.S., especially in Texas. In 2020, Texas witnessed a surge in rural hospital closures, the highest number in over a decade nationwide. Additionally, the scarcity of healthcare professionals, including primary care physicians and registered nurses, intensifies the healthcare crisis, with a shocking 82% of Texas counties designated as primary care shortage areas.</a:t>
            </a:r>
          </a:p>
          <a:p>
            <a:pPr algn="l"/>
            <a:br>
              <a:rPr lang="en-US" sz="4000" b="1" dirty="0">
                <a:solidFill>
                  <a:srgbClr val="374151"/>
                </a:solidFill>
                <a:latin typeface="Times New Roman" panose="02020603050405020304" pitchFamily="18" charset="0"/>
                <a:cs typeface="Times New Roman" panose="02020603050405020304" pitchFamily="18" charset="0"/>
              </a:rPr>
            </a:br>
            <a:r>
              <a:rPr lang="en-US" sz="4000" b="1" i="0" dirty="0">
                <a:solidFill>
                  <a:srgbClr val="374151"/>
                </a:solidFill>
                <a:effectLst/>
                <a:latin typeface="Times New Roman" panose="02020603050405020304" pitchFamily="18" charset="0"/>
                <a:cs typeface="Times New Roman" panose="02020603050405020304" pitchFamily="18" charset="0"/>
              </a:rPr>
              <a:t>In response to these challenges, the A Matter of Balance series emerges as a promising solution to a large problem. Focused on enhancing participant well-being, the program targets key aspects including confidence, physical activity, and awareness.</a:t>
            </a:r>
          </a:p>
        </p:txBody>
      </p:sp>
      <p:sp>
        <p:nvSpPr>
          <p:cNvPr id="66" name="TextBox 65">
            <a:extLst>
              <a:ext uri="{FF2B5EF4-FFF2-40B4-BE49-F238E27FC236}">
                <a16:creationId xmlns:a16="http://schemas.microsoft.com/office/drawing/2014/main" id="{9ED786E2-EE38-A696-0E38-64796329AB4D}"/>
              </a:ext>
            </a:extLst>
          </p:cNvPr>
          <p:cNvSpPr txBox="1"/>
          <p:nvPr/>
        </p:nvSpPr>
        <p:spPr>
          <a:xfrm>
            <a:off x="576086" y="25673435"/>
            <a:ext cx="16028915" cy="7509748"/>
          </a:xfrm>
          <a:prstGeom prst="rect">
            <a:avLst/>
          </a:prstGeom>
          <a:noFill/>
        </p:spPr>
        <p:txBody>
          <a:bodyPr wrap="square" rtlCol="0">
            <a:spAutoFit/>
          </a:bodyPr>
          <a:lstStyle/>
          <a:p>
            <a:pPr algn="l"/>
            <a:r>
              <a:rPr lang="en-US" sz="4000" b="1" i="0" dirty="0">
                <a:solidFill>
                  <a:srgbClr val="374151"/>
                </a:solidFill>
                <a:effectLst/>
                <a:latin typeface="Times New Roman" panose="02020603050405020304" pitchFamily="18" charset="0"/>
                <a:cs typeface="Times New Roman" panose="02020603050405020304" pitchFamily="18" charset="0"/>
              </a:rPr>
              <a:t>In 2023, a secondary analysis of 164 surveys from participants of the A Matter of Balance series was conducted. The intervention involved eight 2-hour sessions led by </a:t>
            </a:r>
            <a:r>
              <a:rPr lang="en-US" sz="4000" b="1" i="0" dirty="0" err="1">
                <a:solidFill>
                  <a:srgbClr val="374151"/>
                </a:solidFill>
                <a:effectLst/>
                <a:latin typeface="Times New Roman" panose="02020603050405020304" pitchFamily="18" charset="0"/>
                <a:cs typeface="Times New Roman" panose="02020603050405020304" pitchFamily="18" charset="0"/>
              </a:rPr>
              <a:t>Agrilife's</a:t>
            </a:r>
            <a:r>
              <a:rPr lang="en-US" sz="4000" b="1" i="0" dirty="0">
                <a:solidFill>
                  <a:srgbClr val="374151"/>
                </a:solidFill>
                <a:effectLst/>
                <a:latin typeface="Times New Roman" panose="02020603050405020304" pitchFamily="18" charset="0"/>
                <a:cs typeface="Times New Roman" panose="02020603050405020304" pitchFamily="18" charset="0"/>
              </a:rPr>
              <a:t> certified educators, focusing on behavioral modification strategies. Participants, predominantly female (90.1%), aged 35 to 96 (average age: 75.88), completed surveys before and after the series. These surveys assessed fall prevention knowledge, protective techniques, and confidence levels, rated on a scale from 1 (not sure at all) to 4 (absolutely sure). A paired t-test compared pre- and post-intervention scores to measure changes in knowledge and well-being, aiming to enhance fall prevention understanding, improve physical capabilities, and boost confidence in managing fall-related situations.</a:t>
            </a:r>
            <a:br>
              <a:rPr lang="en-US" sz="4200" b="1" i="0" dirty="0">
                <a:solidFill>
                  <a:srgbClr val="374151"/>
                </a:solidFill>
                <a:effectLst/>
                <a:latin typeface="Times New Roman" panose="02020603050405020304" pitchFamily="18" charset="0"/>
                <a:cs typeface="Times New Roman" panose="02020603050405020304" pitchFamily="18" charset="0"/>
              </a:rPr>
            </a:br>
            <a:endParaRPr lang="en-US" sz="4200" b="1" i="0" dirty="0">
              <a:solidFill>
                <a:srgbClr val="374151"/>
              </a:solidFill>
              <a:effectLst/>
              <a:latin typeface="Times New Roman" panose="02020603050405020304" pitchFamily="18" charset="0"/>
              <a:cs typeface="Times New Roman" panose="02020603050405020304" pitchFamily="18" charset="0"/>
            </a:endParaRPr>
          </a:p>
        </p:txBody>
      </p:sp>
      <p:sp>
        <p:nvSpPr>
          <p:cNvPr id="67" name="Rectangle 6">
            <a:extLst>
              <a:ext uri="{FF2B5EF4-FFF2-40B4-BE49-F238E27FC236}">
                <a16:creationId xmlns:a16="http://schemas.microsoft.com/office/drawing/2014/main" id="{3837A127-E4C9-EFF1-1C34-53F46618EFDB}"/>
              </a:ext>
            </a:extLst>
          </p:cNvPr>
          <p:cNvSpPr>
            <a:spLocks noChangeArrowheads="1"/>
          </p:cNvSpPr>
          <p:nvPr/>
        </p:nvSpPr>
        <p:spPr bwMode="auto">
          <a:xfrm>
            <a:off x="12701" y="-184951"/>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9" name="TextBox 68">
            <a:extLst>
              <a:ext uri="{FF2B5EF4-FFF2-40B4-BE49-F238E27FC236}">
                <a16:creationId xmlns:a16="http://schemas.microsoft.com/office/drawing/2014/main" id="{66B18332-833D-0C2E-C246-A65677A706C5}"/>
              </a:ext>
            </a:extLst>
          </p:cNvPr>
          <p:cNvSpPr txBox="1"/>
          <p:nvPr/>
        </p:nvSpPr>
        <p:spPr>
          <a:xfrm>
            <a:off x="34715284" y="14221231"/>
            <a:ext cx="15865950" cy="14065389"/>
          </a:xfrm>
          <a:prstGeom prst="rect">
            <a:avLst/>
          </a:prstGeom>
          <a:noFill/>
        </p:spPr>
        <p:txBody>
          <a:bodyPr wrap="square" rtlCol="0">
            <a:spAutoFit/>
          </a:bodyPr>
          <a:lstStyle/>
          <a:p>
            <a:pPr algn="l"/>
            <a:r>
              <a:rPr lang="en-US" sz="4200" b="1" i="0" dirty="0">
                <a:solidFill>
                  <a:srgbClr val="374151"/>
                </a:solidFill>
                <a:effectLst/>
                <a:latin typeface="Times New Roman" panose="02020603050405020304" pitchFamily="18" charset="0"/>
                <a:cs typeface="Times New Roman" panose="02020603050405020304" pitchFamily="18" charset="0"/>
              </a:rPr>
              <a:t>A Matter of Balance series has proven to be a successful intervention for enhancing the well-being of rural Texas participants. By instilling confidence, alleviating concerns, and promoting physical activity, the program effectively addresses the prevalent challenges associated with falls among older adults. As one participant noted, "I am more assured to look forward &amp; not down as I walk." The significant improvements observed in participants' well-being underscore the program's efficacy in empowering individuals to take proactive measures against falls.</a:t>
            </a:r>
          </a:p>
          <a:p>
            <a:pPr algn="l"/>
            <a:endParaRPr lang="en-US" sz="4200" b="1" i="0" dirty="0">
              <a:solidFill>
                <a:srgbClr val="374151"/>
              </a:solidFill>
              <a:effectLst/>
              <a:latin typeface="Times New Roman" panose="02020603050405020304" pitchFamily="18" charset="0"/>
              <a:cs typeface="Times New Roman" panose="02020603050405020304" pitchFamily="18" charset="0"/>
            </a:endParaRPr>
          </a:p>
          <a:p>
            <a:pPr algn="l"/>
            <a:r>
              <a:rPr lang="en-US" sz="4200" b="1" i="0" dirty="0">
                <a:solidFill>
                  <a:srgbClr val="374151"/>
                </a:solidFill>
                <a:effectLst/>
                <a:latin typeface="Times New Roman" panose="02020603050405020304" pitchFamily="18" charset="0"/>
                <a:cs typeface="Times New Roman" panose="02020603050405020304" pitchFamily="18" charset="0"/>
              </a:rPr>
              <a:t>Moving forward, sustained efforts to expand access to and participation in the A Matter of Balance series are crucial for promoting healthy aging and mitigating the burden of fall-related injuries in rural communities. As another participant emphasized, "I understand better what moves strengthen what parts of the body." By prioritizing the spread of evidence-based interventions like the A Matter of Balance series, we can effectively address the challenges of falls among older adults, ultimately contributing to healthier and safer rural communities.</a:t>
            </a:r>
          </a:p>
          <a:p>
            <a:br>
              <a:rPr lang="en-US" sz="4000" dirty="0"/>
            </a:br>
            <a:endParaRPr lang="en-US" sz="3600" b="1" dirty="0">
              <a:solidFill>
                <a:srgbClr val="304A5E"/>
              </a:solidFill>
              <a:latin typeface="Times New Roman" panose="02020603050405020304" pitchFamily="18" charset="0"/>
              <a:cs typeface="Times New Roman" panose="02020603050405020304" pitchFamily="18" charset="0"/>
            </a:endParaRPr>
          </a:p>
          <a:p>
            <a:endParaRPr lang="en-US" sz="3400" b="1" dirty="0">
              <a:solidFill>
                <a:srgbClr val="304A5E"/>
              </a:solidFill>
            </a:endParaRPr>
          </a:p>
        </p:txBody>
      </p:sp>
      <p:sp>
        <p:nvSpPr>
          <p:cNvPr id="70" name="TextBox 69">
            <a:extLst>
              <a:ext uri="{FF2B5EF4-FFF2-40B4-BE49-F238E27FC236}">
                <a16:creationId xmlns:a16="http://schemas.microsoft.com/office/drawing/2014/main" id="{095AF621-F9F1-5753-743A-ECEA0BF9778C}"/>
              </a:ext>
            </a:extLst>
          </p:cNvPr>
          <p:cNvSpPr txBox="1"/>
          <p:nvPr/>
        </p:nvSpPr>
        <p:spPr>
          <a:xfrm>
            <a:off x="17172162" y="8420884"/>
            <a:ext cx="16600768" cy="5047536"/>
          </a:xfrm>
          <a:prstGeom prst="rect">
            <a:avLst/>
          </a:prstGeom>
          <a:noFill/>
        </p:spPr>
        <p:txBody>
          <a:bodyPr wrap="square" rtlCol="0">
            <a:spAutoFit/>
          </a:bodyPr>
          <a:lstStyle/>
          <a:p>
            <a:pPr algn="l"/>
            <a:r>
              <a:rPr lang="en-US" sz="4000" b="1" i="0" dirty="0">
                <a:solidFill>
                  <a:srgbClr val="374151"/>
                </a:solidFill>
                <a:effectLst/>
                <a:latin typeface="Times New Roman" panose="02020603050405020304" pitchFamily="18" charset="0"/>
                <a:cs typeface="Times New Roman" panose="02020603050405020304" pitchFamily="18" charset="0"/>
              </a:rPr>
              <a:t>The study revealed significant enhancements in participants' well-being following engagement in the A Matter of Balance series. Statistical analyses indicated notable improvements across various aspects of fall prevention knowledge and physical capabilities. Participants demonstrated increased knowledge about fall prevention strategies (p &lt; .001), improved ability to protect themselves during falls (p &lt; .001), enhanced physical strength (p &lt; .001), steadier balance (p &lt; .001), and better fall recovery skills (p &lt; .001). </a:t>
            </a:r>
            <a:br>
              <a:rPr lang="en-US" sz="4200" b="1" dirty="0">
                <a:solidFill>
                  <a:srgbClr val="374151"/>
                </a:solidFill>
                <a:latin typeface="Times New Roman" panose="02020603050405020304" pitchFamily="18" charset="0"/>
                <a:cs typeface="Times New Roman" panose="02020603050405020304" pitchFamily="18" charset="0"/>
              </a:rPr>
            </a:br>
            <a:endParaRPr lang="en-US" sz="4200" b="1" dirty="0">
              <a:solidFill>
                <a:srgbClr val="374151"/>
              </a:solidFill>
              <a:latin typeface="Times New Roman" panose="02020603050405020304" pitchFamily="18" charset="0"/>
              <a:cs typeface="Times New Roman" panose="02020603050405020304" pitchFamily="18" charset="0"/>
            </a:endParaRPr>
          </a:p>
        </p:txBody>
      </p:sp>
      <p:pic>
        <p:nvPicPr>
          <p:cNvPr id="72" name="Picture 71">
            <a:extLst>
              <a:ext uri="{FF2B5EF4-FFF2-40B4-BE49-F238E27FC236}">
                <a16:creationId xmlns:a16="http://schemas.microsoft.com/office/drawing/2014/main" id="{472F967B-6C82-77F6-910D-52BA8E215E38}"/>
              </a:ext>
            </a:extLst>
          </p:cNvPr>
          <p:cNvPicPr>
            <a:picLocks noChangeAspect="1"/>
          </p:cNvPicPr>
          <p:nvPr/>
        </p:nvPicPr>
        <p:blipFill>
          <a:blip r:embed="rId7"/>
          <a:stretch>
            <a:fillRect/>
          </a:stretch>
        </p:blipFill>
        <p:spPr>
          <a:xfrm>
            <a:off x="197432" y="1257681"/>
            <a:ext cx="6850550" cy="4070617"/>
          </a:xfrm>
          <a:prstGeom prst="rect">
            <a:avLst/>
          </a:prstGeom>
        </p:spPr>
      </p:pic>
      <p:pic>
        <p:nvPicPr>
          <p:cNvPr id="73" name="Picture 72">
            <a:extLst>
              <a:ext uri="{FF2B5EF4-FFF2-40B4-BE49-F238E27FC236}">
                <a16:creationId xmlns:a16="http://schemas.microsoft.com/office/drawing/2014/main" id="{9F3860BF-6E37-A398-C8CC-33ED74FC7C84}"/>
              </a:ext>
            </a:extLst>
          </p:cNvPr>
          <p:cNvPicPr>
            <a:picLocks noChangeAspect="1"/>
          </p:cNvPicPr>
          <p:nvPr/>
        </p:nvPicPr>
        <p:blipFill>
          <a:blip r:embed="rId8"/>
          <a:stretch>
            <a:fillRect/>
          </a:stretch>
        </p:blipFill>
        <p:spPr>
          <a:xfrm>
            <a:off x="280479" y="20203412"/>
            <a:ext cx="8976890" cy="3099933"/>
          </a:xfrm>
          <a:prstGeom prst="rect">
            <a:avLst/>
          </a:prstGeom>
        </p:spPr>
      </p:pic>
      <p:pic>
        <p:nvPicPr>
          <p:cNvPr id="74" name="Picture 73">
            <a:extLst>
              <a:ext uri="{FF2B5EF4-FFF2-40B4-BE49-F238E27FC236}">
                <a16:creationId xmlns:a16="http://schemas.microsoft.com/office/drawing/2014/main" id="{C7D8052D-2F34-2C82-40E3-2F8F7F88017C}"/>
              </a:ext>
            </a:extLst>
          </p:cNvPr>
          <p:cNvPicPr>
            <a:picLocks noChangeAspect="1"/>
          </p:cNvPicPr>
          <p:nvPr/>
        </p:nvPicPr>
        <p:blipFill>
          <a:blip r:embed="rId9"/>
          <a:stretch>
            <a:fillRect/>
          </a:stretch>
        </p:blipFill>
        <p:spPr>
          <a:xfrm>
            <a:off x="9741008" y="19878047"/>
            <a:ext cx="7017740" cy="3630714"/>
          </a:xfrm>
          <a:prstGeom prst="rect">
            <a:avLst/>
          </a:prstGeom>
        </p:spPr>
      </p:pic>
      <p:pic>
        <p:nvPicPr>
          <p:cNvPr id="78" name="Picture 77">
            <a:extLst>
              <a:ext uri="{FF2B5EF4-FFF2-40B4-BE49-F238E27FC236}">
                <a16:creationId xmlns:a16="http://schemas.microsoft.com/office/drawing/2014/main" id="{B885B88C-F72B-DDAE-81FE-6E4E69E967B9}"/>
              </a:ext>
            </a:extLst>
          </p:cNvPr>
          <p:cNvPicPr>
            <a:picLocks noChangeAspect="1"/>
          </p:cNvPicPr>
          <p:nvPr/>
        </p:nvPicPr>
        <p:blipFill rotWithShape="1">
          <a:blip r:embed="rId10"/>
          <a:srcRect l="3387" t="20664" b="8235"/>
          <a:stretch/>
        </p:blipFill>
        <p:spPr>
          <a:xfrm>
            <a:off x="19141651" y="14181713"/>
            <a:ext cx="12873439" cy="2849305"/>
          </a:xfrm>
          <a:prstGeom prst="rect">
            <a:avLst/>
          </a:prstGeom>
        </p:spPr>
      </p:pic>
      <p:pic>
        <p:nvPicPr>
          <p:cNvPr id="79" name="Picture 78">
            <a:extLst>
              <a:ext uri="{FF2B5EF4-FFF2-40B4-BE49-F238E27FC236}">
                <a16:creationId xmlns:a16="http://schemas.microsoft.com/office/drawing/2014/main" id="{4B97B63C-20DF-E1DE-105F-151788BEF0B4}"/>
              </a:ext>
            </a:extLst>
          </p:cNvPr>
          <p:cNvPicPr>
            <a:picLocks noChangeAspect="1"/>
          </p:cNvPicPr>
          <p:nvPr/>
        </p:nvPicPr>
        <p:blipFill rotWithShape="1">
          <a:blip r:embed="rId11"/>
          <a:srcRect l="3818" t="16410" b="4903"/>
          <a:stretch/>
        </p:blipFill>
        <p:spPr>
          <a:xfrm>
            <a:off x="19097344" y="18908345"/>
            <a:ext cx="12815977" cy="3153351"/>
          </a:xfrm>
          <a:prstGeom prst="rect">
            <a:avLst/>
          </a:prstGeom>
        </p:spPr>
      </p:pic>
      <p:pic>
        <p:nvPicPr>
          <p:cNvPr id="80" name="Picture 79">
            <a:extLst>
              <a:ext uri="{FF2B5EF4-FFF2-40B4-BE49-F238E27FC236}">
                <a16:creationId xmlns:a16="http://schemas.microsoft.com/office/drawing/2014/main" id="{2050930C-09CD-38F4-33D9-6182215E55C6}"/>
              </a:ext>
            </a:extLst>
          </p:cNvPr>
          <p:cNvPicPr>
            <a:picLocks noChangeAspect="1"/>
          </p:cNvPicPr>
          <p:nvPr/>
        </p:nvPicPr>
        <p:blipFill rotWithShape="1">
          <a:blip r:embed="rId12"/>
          <a:srcRect l="3818" t="16355" b="4903"/>
          <a:stretch/>
        </p:blipFill>
        <p:spPr>
          <a:xfrm>
            <a:off x="19002596" y="23803289"/>
            <a:ext cx="12815977" cy="3155522"/>
          </a:xfrm>
          <a:prstGeom prst="rect">
            <a:avLst/>
          </a:prstGeom>
        </p:spPr>
      </p:pic>
      <p:pic>
        <p:nvPicPr>
          <p:cNvPr id="81" name="Picture 80">
            <a:extLst>
              <a:ext uri="{FF2B5EF4-FFF2-40B4-BE49-F238E27FC236}">
                <a16:creationId xmlns:a16="http://schemas.microsoft.com/office/drawing/2014/main" id="{FE30EDA5-0AFF-227E-2AF8-BF0E70C14735}"/>
              </a:ext>
            </a:extLst>
          </p:cNvPr>
          <p:cNvPicPr>
            <a:picLocks noChangeAspect="1"/>
          </p:cNvPicPr>
          <p:nvPr/>
        </p:nvPicPr>
        <p:blipFill rotWithShape="1">
          <a:blip r:embed="rId13"/>
          <a:srcRect l="3818" t="13160" b="4904"/>
          <a:stretch/>
        </p:blipFill>
        <p:spPr>
          <a:xfrm>
            <a:off x="19097344" y="28747464"/>
            <a:ext cx="12815977" cy="3283596"/>
          </a:xfrm>
          <a:prstGeom prst="rect">
            <a:avLst/>
          </a:prstGeom>
        </p:spPr>
      </p:pic>
      <p:pic>
        <p:nvPicPr>
          <p:cNvPr id="82" name="Picture 81">
            <a:extLst>
              <a:ext uri="{FF2B5EF4-FFF2-40B4-BE49-F238E27FC236}">
                <a16:creationId xmlns:a16="http://schemas.microsoft.com/office/drawing/2014/main" id="{3EE92B90-46C9-DC9A-B4F8-DE4B9D5D406D}"/>
              </a:ext>
            </a:extLst>
          </p:cNvPr>
          <p:cNvPicPr>
            <a:picLocks noChangeAspect="1"/>
          </p:cNvPicPr>
          <p:nvPr/>
        </p:nvPicPr>
        <p:blipFill rotWithShape="1">
          <a:blip r:embed="rId14"/>
          <a:srcRect l="3742" t="21169" b="5582"/>
          <a:stretch/>
        </p:blipFill>
        <p:spPr>
          <a:xfrm>
            <a:off x="36204205" y="7914566"/>
            <a:ext cx="12826037" cy="2935398"/>
          </a:xfrm>
          <a:prstGeom prst="rect">
            <a:avLst/>
          </a:prstGeom>
        </p:spPr>
      </p:pic>
      <p:sp>
        <p:nvSpPr>
          <p:cNvPr id="86" name="TextBox 85">
            <a:extLst>
              <a:ext uri="{FF2B5EF4-FFF2-40B4-BE49-F238E27FC236}">
                <a16:creationId xmlns:a16="http://schemas.microsoft.com/office/drawing/2014/main" id="{47C4DDED-3429-A553-D2BB-02D00FB3A0E6}"/>
              </a:ext>
            </a:extLst>
          </p:cNvPr>
          <p:cNvSpPr txBox="1"/>
          <p:nvPr/>
        </p:nvSpPr>
        <p:spPr>
          <a:xfrm>
            <a:off x="18368452" y="19886956"/>
            <a:ext cx="825675" cy="1815882"/>
          </a:xfrm>
          <a:prstGeom prst="rect">
            <a:avLst/>
          </a:prstGeom>
          <a:noFill/>
        </p:spPr>
        <p:txBody>
          <a:bodyPr wrap="none" rtlCol="0">
            <a:spAutoFit/>
          </a:bodyPr>
          <a:lstStyle/>
          <a:p>
            <a:r>
              <a:rPr lang="en-US" sz="2800" b="1" dirty="0">
                <a:solidFill>
                  <a:srgbClr val="374151"/>
                </a:solidFill>
              </a:rPr>
              <a:t>Pre</a:t>
            </a:r>
          </a:p>
          <a:p>
            <a:endParaRPr lang="en-US" sz="2800" b="1" dirty="0">
              <a:solidFill>
                <a:srgbClr val="374151"/>
              </a:solidFill>
            </a:endParaRPr>
          </a:p>
          <a:p>
            <a:endParaRPr lang="en-US" sz="2800" b="1" dirty="0">
              <a:solidFill>
                <a:srgbClr val="374151"/>
              </a:solidFill>
            </a:endParaRPr>
          </a:p>
          <a:p>
            <a:r>
              <a:rPr lang="en-US" sz="2800" b="1" dirty="0">
                <a:solidFill>
                  <a:srgbClr val="374151"/>
                </a:solidFill>
              </a:rPr>
              <a:t>Post</a:t>
            </a:r>
            <a:endParaRPr lang="en-US" sz="2400" b="1" dirty="0">
              <a:solidFill>
                <a:srgbClr val="374151"/>
              </a:solidFill>
            </a:endParaRPr>
          </a:p>
        </p:txBody>
      </p:sp>
      <p:sp>
        <p:nvSpPr>
          <p:cNvPr id="89" name="TextBox 88">
            <a:extLst>
              <a:ext uri="{FF2B5EF4-FFF2-40B4-BE49-F238E27FC236}">
                <a16:creationId xmlns:a16="http://schemas.microsoft.com/office/drawing/2014/main" id="{778FDE63-D0A7-3027-D55A-F9DF49D3AC0B}"/>
              </a:ext>
            </a:extLst>
          </p:cNvPr>
          <p:cNvSpPr txBox="1"/>
          <p:nvPr/>
        </p:nvSpPr>
        <p:spPr>
          <a:xfrm>
            <a:off x="18343359" y="14818023"/>
            <a:ext cx="825675" cy="1815882"/>
          </a:xfrm>
          <a:prstGeom prst="rect">
            <a:avLst/>
          </a:prstGeom>
          <a:noFill/>
        </p:spPr>
        <p:txBody>
          <a:bodyPr wrap="none" rtlCol="0">
            <a:spAutoFit/>
          </a:bodyPr>
          <a:lstStyle/>
          <a:p>
            <a:r>
              <a:rPr lang="en-US" sz="2800" b="1" dirty="0">
                <a:solidFill>
                  <a:srgbClr val="374151"/>
                </a:solidFill>
              </a:rPr>
              <a:t>Pre</a:t>
            </a:r>
          </a:p>
          <a:p>
            <a:endParaRPr lang="en-US" sz="2800" b="1" dirty="0">
              <a:solidFill>
                <a:srgbClr val="374151"/>
              </a:solidFill>
            </a:endParaRPr>
          </a:p>
          <a:p>
            <a:endParaRPr lang="en-US" sz="2800" b="1" dirty="0">
              <a:solidFill>
                <a:srgbClr val="374151"/>
              </a:solidFill>
            </a:endParaRPr>
          </a:p>
          <a:p>
            <a:r>
              <a:rPr lang="en-US" sz="2800" b="1" dirty="0">
                <a:solidFill>
                  <a:srgbClr val="374151"/>
                </a:solidFill>
              </a:rPr>
              <a:t>Post</a:t>
            </a:r>
            <a:endParaRPr lang="en-US" sz="2400" b="1" dirty="0">
              <a:solidFill>
                <a:srgbClr val="374151"/>
              </a:solidFill>
            </a:endParaRPr>
          </a:p>
        </p:txBody>
      </p:sp>
      <p:sp>
        <p:nvSpPr>
          <p:cNvPr id="90" name="TextBox 89">
            <a:extLst>
              <a:ext uri="{FF2B5EF4-FFF2-40B4-BE49-F238E27FC236}">
                <a16:creationId xmlns:a16="http://schemas.microsoft.com/office/drawing/2014/main" id="{3D8E7A01-32F3-F7C9-1E45-E31A85DCFC4B}"/>
              </a:ext>
            </a:extLst>
          </p:cNvPr>
          <p:cNvSpPr txBox="1"/>
          <p:nvPr/>
        </p:nvSpPr>
        <p:spPr>
          <a:xfrm>
            <a:off x="18271669" y="24639530"/>
            <a:ext cx="825675" cy="1815882"/>
          </a:xfrm>
          <a:prstGeom prst="rect">
            <a:avLst/>
          </a:prstGeom>
          <a:noFill/>
        </p:spPr>
        <p:txBody>
          <a:bodyPr wrap="none" rtlCol="0">
            <a:spAutoFit/>
          </a:bodyPr>
          <a:lstStyle/>
          <a:p>
            <a:r>
              <a:rPr lang="en-US" sz="2800" b="1" dirty="0">
                <a:solidFill>
                  <a:srgbClr val="374151"/>
                </a:solidFill>
              </a:rPr>
              <a:t>Pre</a:t>
            </a:r>
          </a:p>
          <a:p>
            <a:endParaRPr lang="en-US" sz="2800" b="1" dirty="0">
              <a:solidFill>
                <a:srgbClr val="374151"/>
              </a:solidFill>
            </a:endParaRPr>
          </a:p>
          <a:p>
            <a:endParaRPr lang="en-US" sz="2800" b="1" dirty="0">
              <a:solidFill>
                <a:srgbClr val="374151"/>
              </a:solidFill>
            </a:endParaRPr>
          </a:p>
          <a:p>
            <a:r>
              <a:rPr lang="en-US" sz="2800" b="1" dirty="0">
                <a:solidFill>
                  <a:srgbClr val="374151"/>
                </a:solidFill>
              </a:rPr>
              <a:t>Post</a:t>
            </a:r>
            <a:endParaRPr lang="en-US" sz="2400" b="1" dirty="0">
              <a:solidFill>
                <a:srgbClr val="374151"/>
              </a:solidFill>
            </a:endParaRPr>
          </a:p>
        </p:txBody>
      </p:sp>
      <p:sp>
        <p:nvSpPr>
          <p:cNvPr id="91" name="TextBox 90">
            <a:extLst>
              <a:ext uri="{FF2B5EF4-FFF2-40B4-BE49-F238E27FC236}">
                <a16:creationId xmlns:a16="http://schemas.microsoft.com/office/drawing/2014/main" id="{4039311D-B158-CD79-FE39-1787DCC4291D}"/>
              </a:ext>
            </a:extLst>
          </p:cNvPr>
          <p:cNvSpPr txBox="1"/>
          <p:nvPr/>
        </p:nvSpPr>
        <p:spPr>
          <a:xfrm>
            <a:off x="18368452" y="29708463"/>
            <a:ext cx="825675" cy="1815882"/>
          </a:xfrm>
          <a:prstGeom prst="rect">
            <a:avLst/>
          </a:prstGeom>
          <a:noFill/>
        </p:spPr>
        <p:txBody>
          <a:bodyPr wrap="none" rtlCol="0">
            <a:spAutoFit/>
          </a:bodyPr>
          <a:lstStyle/>
          <a:p>
            <a:r>
              <a:rPr lang="en-US" sz="2800" b="1" dirty="0">
                <a:solidFill>
                  <a:srgbClr val="374151"/>
                </a:solidFill>
              </a:rPr>
              <a:t>Pre</a:t>
            </a:r>
          </a:p>
          <a:p>
            <a:endParaRPr lang="en-US" sz="2800" b="1" dirty="0">
              <a:solidFill>
                <a:srgbClr val="374151"/>
              </a:solidFill>
            </a:endParaRPr>
          </a:p>
          <a:p>
            <a:endParaRPr lang="en-US" sz="2800" b="1" dirty="0">
              <a:solidFill>
                <a:srgbClr val="374151"/>
              </a:solidFill>
            </a:endParaRPr>
          </a:p>
          <a:p>
            <a:r>
              <a:rPr lang="en-US" sz="2800" b="1" dirty="0">
                <a:solidFill>
                  <a:srgbClr val="374151"/>
                </a:solidFill>
              </a:rPr>
              <a:t>Post</a:t>
            </a:r>
            <a:endParaRPr lang="en-US" sz="2400" b="1" dirty="0">
              <a:solidFill>
                <a:srgbClr val="374151"/>
              </a:solidFill>
            </a:endParaRPr>
          </a:p>
        </p:txBody>
      </p:sp>
      <p:sp>
        <p:nvSpPr>
          <p:cNvPr id="92" name="TextBox 91">
            <a:extLst>
              <a:ext uri="{FF2B5EF4-FFF2-40B4-BE49-F238E27FC236}">
                <a16:creationId xmlns:a16="http://schemas.microsoft.com/office/drawing/2014/main" id="{41EBB5A2-FD41-2594-1AEA-0168E378226B}"/>
              </a:ext>
            </a:extLst>
          </p:cNvPr>
          <p:cNvSpPr txBox="1"/>
          <p:nvPr/>
        </p:nvSpPr>
        <p:spPr>
          <a:xfrm>
            <a:off x="35378530" y="8689287"/>
            <a:ext cx="825675" cy="1815882"/>
          </a:xfrm>
          <a:prstGeom prst="rect">
            <a:avLst/>
          </a:prstGeom>
          <a:noFill/>
        </p:spPr>
        <p:txBody>
          <a:bodyPr wrap="none" rtlCol="0">
            <a:spAutoFit/>
          </a:bodyPr>
          <a:lstStyle/>
          <a:p>
            <a:r>
              <a:rPr lang="en-US" sz="2800" b="1" dirty="0">
                <a:solidFill>
                  <a:srgbClr val="374151"/>
                </a:solidFill>
              </a:rPr>
              <a:t>Pre</a:t>
            </a:r>
          </a:p>
          <a:p>
            <a:endParaRPr lang="en-US" sz="2800" b="1" dirty="0">
              <a:solidFill>
                <a:srgbClr val="374151"/>
              </a:solidFill>
            </a:endParaRPr>
          </a:p>
          <a:p>
            <a:endParaRPr lang="en-US" sz="2800" b="1" dirty="0">
              <a:solidFill>
                <a:srgbClr val="374151"/>
              </a:solidFill>
            </a:endParaRPr>
          </a:p>
          <a:p>
            <a:r>
              <a:rPr lang="en-US" sz="2800" b="1" dirty="0">
                <a:solidFill>
                  <a:srgbClr val="374151"/>
                </a:solidFill>
              </a:rPr>
              <a:t>Post</a:t>
            </a:r>
            <a:endParaRPr lang="en-US" sz="2400" b="1" dirty="0">
              <a:solidFill>
                <a:srgbClr val="374151"/>
              </a:solidFill>
            </a:endParaRPr>
          </a:p>
        </p:txBody>
      </p:sp>
      <p:cxnSp>
        <p:nvCxnSpPr>
          <p:cNvPr id="94" name="Straight Connector 93">
            <a:extLst>
              <a:ext uri="{FF2B5EF4-FFF2-40B4-BE49-F238E27FC236}">
                <a16:creationId xmlns:a16="http://schemas.microsoft.com/office/drawing/2014/main" id="{C16E69CD-31FB-95EE-E2C3-31C060BED80D}"/>
              </a:ext>
            </a:extLst>
          </p:cNvPr>
          <p:cNvCxnSpPr>
            <a:cxnSpLocks/>
          </p:cNvCxnSpPr>
          <p:nvPr/>
        </p:nvCxnSpPr>
        <p:spPr>
          <a:xfrm>
            <a:off x="27445854" y="14663284"/>
            <a:ext cx="0" cy="694042"/>
          </a:xfrm>
          <a:prstGeom prst="line">
            <a:avLst/>
          </a:prstGeom>
          <a:ln w="1143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6DCA02F1-4F37-D9E7-8954-A2095DC8B7E6}"/>
              </a:ext>
            </a:extLst>
          </p:cNvPr>
          <p:cNvCxnSpPr>
            <a:cxnSpLocks/>
          </p:cNvCxnSpPr>
          <p:nvPr/>
        </p:nvCxnSpPr>
        <p:spPr>
          <a:xfrm>
            <a:off x="27300799" y="19584210"/>
            <a:ext cx="0" cy="694042"/>
          </a:xfrm>
          <a:prstGeom prst="line">
            <a:avLst/>
          </a:prstGeom>
          <a:ln w="1143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5492F8D8-DD01-D988-1D37-23AEFB79BF2A}"/>
              </a:ext>
            </a:extLst>
          </p:cNvPr>
          <p:cNvCxnSpPr>
            <a:cxnSpLocks/>
          </p:cNvCxnSpPr>
          <p:nvPr/>
        </p:nvCxnSpPr>
        <p:spPr>
          <a:xfrm>
            <a:off x="23431787" y="24476116"/>
            <a:ext cx="0" cy="694042"/>
          </a:xfrm>
          <a:prstGeom prst="line">
            <a:avLst/>
          </a:prstGeom>
          <a:ln w="1143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7EEB3F2B-A2A8-5D25-39A5-7A762D486F21}"/>
              </a:ext>
            </a:extLst>
          </p:cNvPr>
          <p:cNvCxnSpPr>
            <a:cxnSpLocks/>
          </p:cNvCxnSpPr>
          <p:nvPr/>
        </p:nvCxnSpPr>
        <p:spPr>
          <a:xfrm>
            <a:off x="27329166" y="29549641"/>
            <a:ext cx="0" cy="694042"/>
          </a:xfrm>
          <a:prstGeom prst="line">
            <a:avLst/>
          </a:prstGeom>
          <a:ln w="1143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714F534B-9E44-84AF-B083-D454452615EF}"/>
              </a:ext>
            </a:extLst>
          </p:cNvPr>
          <p:cNvCxnSpPr>
            <a:cxnSpLocks/>
          </p:cNvCxnSpPr>
          <p:nvPr/>
        </p:nvCxnSpPr>
        <p:spPr>
          <a:xfrm>
            <a:off x="44449339" y="8392824"/>
            <a:ext cx="0" cy="694042"/>
          </a:xfrm>
          <a:prstGeom prst="line">
            <a:avLst/>
          </a:prstGeom>
          <a:ln w="1143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63A9C541-7590-9724-E07E-068DCCEF04A9}"/>
              </a:ext>
            </a:extLst>
          </p:cNvPr>
          <p:cNvCxnSpPr>
            <a:cxnSpLocks/>
          </p:cNvCxnSpPr>
          <p:nvPr/>
        </p:nvCxnSpPr>
        <p:spPr>
          <a:xfrm>
            <a:off x="31234589" y="16049061"/>
            <a:ext cx="0" cy="694042"/>
          </a:xfrm>
          <a:prstGeom prst="line">
            <a:avLst/>
          </a:prstGeom>
          <a:ln w="1143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16D13CCB-C341-F8EE-E12D-2DDE1427F7DB}"/>
              </a:ext>
            </a:extLst>
          </p:cNvPr>
          <p:cNvCxnSpPr>
            <a:cxnSpLocks/>
          </p:cNvCxnSpPr>
          <p:nvPr/>
        </p:nvCxnSpPr>
        <p:spPr>
          <a:xfrm>
            <a:off x="31117820" y="21008796"/>
            <a:ext cx="0" cy="694042"/>
          </a:xfrm>
          <a:prstGeom prst="line">
            <a:avLst/>
          </a:prstGeom>
          <a:ln w="1143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354ACA7F-927A-A632-E7BC-BEFD7E0E4839}"/>
              </a:ext>
            </a:extLst>
          </p:cNvPr>
          <p:cNvCxnSpPr>
            <a:cxnSpLocks/>
          </p:cNvCxnSpPr>
          <p:nvPr/>
        </p:nvCxnSpPr>
        <p:spPr>
          <a:xfrm>
            <a:off x="27244945" y="25917191"/>
            <a:ext cx="0" cy="694042"/>
          </a:xfrm>
          <a:prstGeom prst="line">
            <a:avLst/>
          </a:prstGeom>
          <a:ln w="1143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D8C0192F-C652-5868-EF77-42731BC25375}"/>
              </a:ext>
            </a:extLst>
          </p:cNvPr>
          <p:cNvCxnSpPr>
            <a:cxnSpLocks/>
          </p:cNvCxnSpPr>
          <p:nvPr/>
        </p:nvCxnSpPr>
        <p:spPr>
          <a:xfrm>
            <a:off x="31113883" y="30949461"/>
            <a:ext cx="0" cy="694042"/>
          </a:xfrm>
          <a:prstGeom prst="line">
            <a:avLst/>
          </a:prstGeom>
          <a:ln w="1143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4B562958-55EF-F502-6B26-CA86B9357775}"/>
              </a:ext>
            </a:extLst>
          </p:cNvPr>
          <p:cNvCxnSpPr>
            <a:cxnSpLocks/>
          </p:cNvCxnSpPr>
          <p:nvPr/>
        </p:nvCxnSpPr>
        <p:spPr>
          <a:xfrm>
            <a:off x="48280506" y="9811127"/>
            <a:ext cx="0" cy="694042"/>
          </a:xfrm>
          <a:prstGeom prst="line">
            <a:avLst/>
          </a:prstGeom>
          <a:ln w="114300">
            <a:solidFill>
              <a:schemeClr val="tx1"/>
            </a:solidFill>
          </a:ln>
        </p:spPr>
        <p:style>
          <a:lnRef idx="1">
            <a:schemeClr val="accent1"/>
          </a:lnRef>
          <a:fillRef idx="0">
            <a:schemeClr val="accent1"/>
          </a:fillRef>
          <a:effectRef idx="0">
            <a:schemeClr val="accent1"/>
          </a:effectRef>
          <a:fontRef idx="minor">
            <a:schemeClr val="tx1"/>
          </a:fontRef>
        </p:style>
      </p:cxnSp>
      <p:sp>
        <p:nvSpPr>
          <p:cNvPr id="106" name="Oval 105">
            <a:extLst>
              <a:ext uri="{FF2B5EF4-FFF2-40B4-BE49-F238E27FC236}">
                <a16:creationId xmlns:a16="http://schemas.microsoft.com/office/drawing/2014/main" id="{BAC935C8-15F3-EA76-5B28-3A08ACC692B4}"/>
              </a:ext>
            </a:extLst>
          </p:cNvPr>
          <p:cNvSpPr/>
          <p:nvPr/>
        </p:nvSpPr>
        <p:spPr>
          <a:xfrm>
            <a:off x="19713001" y="16326032"/>
            <a:ext cx="137582" cy="167893"/>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FDB2A9F4-3B71-5518-4297-704A29CD7274}"/>
              </a:ext>
            </a:extLst>
          </p:cNvPr>
          <p:cNvSpPr/>
          <p:nvPr/>
        </p:nvSpPr>
        <p:spPr>
          <a:xfrm>
            <a:off x="36738822" y="10058961"/>
            <a:ext cx="137582" cy="167893"/>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TextBox 107">
            <a:extLst>
              <a:ext uri="{FF2B5EF4-FFF2-40B4-BE49-F238E27FC236}">
                <a16:creationId xmlns:a16="http://schemas.microsoft.com/office/drawing/2014/main" id="{6BBBA432-57B1-341C-21AE-B9B998ADFC45}"/>
              </a:ext>
            </a:extLst>
          </p:cNvPr>
          <p:cNvSpPr txBox="1"/>
          <p:nvPr/>
        </p:nvSpPr>
        <p:spPr>
          <a:xfrm>
            <a:off x="19754565" y="17118406"/>
            <a:ext cx="11902617" cy="461665"/>
          </a:xfrm>
          <a:prstGeom prst="rect">
            <a:avLst/>
          </a:prstGeom>
          <a:noFill/>
        </p:spPr>
        <p:txBody>
          <a:bodyPr wrap="none" rtlCol="0">
            <a:spAutoFit/>
          </a:bodyPr>
          <a:lstStyle/>
          <a:p>
            <a:r>
              <a:rPr lang="en-US" sz="2400" b="1" dirty="0">
                <a:solidFill>
                  <a:srgbClr val="374151"/>
                </a:solidFill>
              </a:rPr>
              <a:t>1	      	           1.5				 2			        2.5			   3				   3.5			      4</a:t>
            </a:r>
          </a:p>
        </p:txBody>
      </p:sp>
      <p:sp>
        <p:nvSpPr>
          <p:cNvPr id="111" name="TextBox 110">
            <a:extLst>
              <a:ext uri="{FF2B5EF4-FFF2-40B4-BE49-F238E27FC236}">
                <a16:creationId xmlns:a16="http://schemas.microsoft.com/office/drawing/2014/main" id="{1D6162B2-65D8-0AD0-E249-47D265AE2892}"/>
              </a:ext>
            </a:extLst>
          </p:cNvPr>
          <p:cNvSpPr txBox="1"/>
          <p:nvPr/>
        </p:nvSpPr>
        <p:spPr>
          <a:xfrm>
            <a:off x="19625147" y="22086378"/>
            <a:ext cx="11902617" cy="461665"/>
          </a:xfrm>
          <a:prstGeom prst="rect">
            <a:avLst/>
          </a:prstGeom>
          <a:noFill/>
        </p:spPr>
        <p:txBody>
          <a:bodyPr wrap="none" rtlCol="0">
            <a:spAutoFit/>
          </a:bodyPr>
          <a:lstStyle/>
          <a:p>
            <a:r>
              <a:rPr lang="en-US" sz="2400" b="1" dirty="0">
                <a:solidFill>
                  <a:srgbClr val="374151"/>
                </a:solidFill>
              </a:rPr>
              <a:t>1	      	           1.5				 2			        2.5			   3				   3.5			      4</a:t>
            </a:r>
          </a:p>
        </p:txBody>
      </p:sp>
      <p:sp>
        <p:nvSpPr>
          <p:cNvPr id="112" name="TextBox 111">
            <a:extLst>
              <a:ext uri="{FF2B5EF4-FFF2-40B4-BE49-F238E27FC236}">
                <a16:creationId xmlns:a16="http://schemas.microsoft.com/office/drawing/2014/main" id="{F2BF3A12-D954-5DBF-0465-DEDA041AE6C2}"/>
              </a:ext>
            </a:extLst>
          </p:cNvPr>
          <p:cNvSpPr txBox="1"/>
          <p:nvPr/>
        </p:nvSpPr>
        <p:spPr>
          <a:xfrm>
            <a:off x="19438493" y="26958811"/>
            <a:ext cx="11902617" cy="461665"/>
          </a:xfrm>
          <a:prstGeom prst="rect">
            <a:avLst/>
          </a:prstGeom>
          <a:noFill/>
        </p:spPr>
        <p:txBody>
          <a:bodyPr wrap="none" rtlCol="0">
            <a:spAutoFit/>
          </a:bodyPr>
          <a:lstStyle/>
          <a:p>
            <a:r>
              <a:rPr lang="en-US" sz="2400" b="1" dirty="0">
                <a:solidFill>
                  <a:srgbClr val="374151"/>
                </a:solidFill>
              </a:rPr>
              <a:t>1	      	            1.5		  		  2			         2.5			    3				    3.5			       4</a:t>
            </a:r>
          </a:p>
        </p:txBody>
      </p:sp>
      <p:sp>
        <p:nvSpPr>
          <p:cNvPr id="113" name="TextBox 112">
            <a:extLst>
              <a:ext uri="{FF2B5EF4-FFF2-40B4-BE49-F238E27FC236}">
                <a16:creationId xmlns:a16="http://schemas.microsoft.com/office/drawing/2014/main" id="{196CE3A4-3DB6-C302-97C8-A5AC76F9B67C}"/>
              </a:ext>
            </a:extLst>
          </p:cNvPr>
          <p:cNvSpPr txBox="1"/>
          <p:nvPr/>
        </p:nvSpPr>
        <p:spPr>
          <a:xfrm>
            <a:off x="19657933" y="32031060"/>
            <a:ext cx="11902617" cy="461665"/>
          </a:xfrm>
          <a:prstGeom prst="rect">
            <a:avLst/>
          </a:prstGeom>
          <a:noFill/>
        </p:spPr>
        <p:txBody>
          <a:bodyPr wrap="none" rtlCol="0">
            <a:spAutoFit/>
          </a:bodyPr>
          <a:lstStyle/>
          <a:p>
            <a:r>
              <a:rPr lang="en-US" sz="2400" b="1" dirty="0">
                <a:solidFill>
                  <a:srgbClr val="374151"/>
                </a:solidFill>
              </a:rPr>
              <a:t>1	      	           1.5				 2			        2.5			   3				   3.5			      4</a:t>
            </a:r>
          </a:p>
        </p:txBody>
      </p:sp>
      <p:sp>
        <p:nvSpPr>
          <p:cNvPr id="114" name="TextBox 113">
            <a:extLst>
              <a:ext uri="{FF2B5EF4-FFF2-40B4-BE49-F238E27FC236}">
                <a16:creationId xmlns:a16="http://schemas.microsoft.com/office/drawing/2014/main" id="{99E8D6D5-6E82-97E4-CF53-A7B73B3A5406}"/>
              </a:ext>
            </a:extLst>
          </p:cNvPr>
          <p:cNvSpPr txBox="1"/>
          <p:nvPr/>
        </p:nvSpPr>
        <p:spPr>
          <a:xfrm>
            <a:off x="36773490" y="10858498"/>
            <a:ext cx="11902617" cy="461665"/>
          </a:xfrm>
          <a:prstGeom prst="rect">
            <a:avLst/>
          </a:prstGeom>
          <a:noFill/>
        </p:spPr>
        <p:txBody>
          <a:bodyPr wrap="none" rtlCol="0">
            <a:spAutoFit/>
          </a:bodyPr>
          <a:lstStyle/>
          <a:p>
            <a:r>
              <a:rPr lang="en-US" sz="2400" b="1" dirty="0">
                <a:solidFill>
                  <a:srgbClr val="374151"/>
                </a:solidFill>
              </a:rPr>
              <a:t>1	      	           1.5				 2			        2.5			   3				   3.5			      4</a:t>
            </a:r>
          </a:p>
        </p:txBody>
      </p:sp>
      <p:sp>
        <p:nvSpPr>
          <p:cNvPr id="115" name="TextBox 114">
            <a:extLst>
              <a:ext uri="{FF2B5EF4-FFF2-40B4-BE49-F238E27FC236}">
                <a16:creationId xmlns:a16="http://schemas.microsoft.com/office/drawing/2014/main" id="{BC215434-0094-F92A-0E72-CAF089DA0959}"/>
              </a:ext>
            </a:extLst>
          </p:cNvPr>
          <p:cNvSpPr txBox="1"/>
          <p:nvPr/>
        </p:nvSpPr>
        <p:spPr>
          <a:xfrm>
            <a:off x="21639390" y="13513287"/>
            <a:ext cx="7542386" cy="630942"/>
          </a:xfrm>
          <a:prstGeom prst="rect">
            <a:avLst/>
          </a:prstGeom>
          <a:noFill/>
        </p:spPr>
        <p:txBody>
          <a:bodyPr wrap="none" rtlCol="0">
            <a:spAutoFit/>
          </a:bodyPr>
          <a:lstStyle/>
          <a:p>
            <a:r>
              <a:rPr lang="en-US" sz="3500" b="1" dirty="0">
                <a:latin typeface="Times New Roman" panose="02020603050405020304" pitchFamily="18" charset="0"/>
                <a:cs typeface="Times New Roman" panose="02020603050405020304" pitchFamily="18" charset="0"/>
              </a:rPr>
              <a:t>You can find a way to get up if you fall</a:t>
            </a:r>
          </a:p>
        </p:txBody>
      </p:sp>
      <p:sp>
        <p:nvSpPr>
          <p:cNvPr id="116" name="TextBox 115">
            <a:extLst>
              <a:ext uri="{FF2B5EF4-FFF2-40B4-BE49-F238E27FC236}">
                <a16:creationId xmlns:a16="http://schemas.microsoft.com/office/drawing/2014/main" id="{10A4F910-AF42-036A-E089-C99F4460DE34}"/>
              </a:ext>
            </a:extLst>
          </p:cNvPr>
          <p:cNvSpPr txBox="1"/>
          <p:nvPr/>
        </p:nvSpPr>
        <p:spPr>
          <a:xfrm>
            <a:off x="21939885" y="18476022"/>
            <a:ext cx="6622197" cy="630942"/>
          </a:xfrm>
          <a:prstGeom prst="rect">
            <a:avLst/>
          </a:prstGeom>
          <a:noFill/>
        </p:spPr>
        <p:txBody>
          <a:bodyPr wrap="none" rtlCol="0">
            <a:spAutoFit/>
          </a:bodyPr>
          <a:lstStyle/>
          <a:p>
            <a:r>
              <a:rPr lang="en-US" sz="3500" b="1" dirty="0">
                <a:latin typeface="Times New Roman" panose="02020603050405020304" pitchFamily="18" charset="0"/>
                <a:cs typeface="Times New Roman" panose="02020603050405020304" pitchFamily="18" charset="0"/>
              </a:rPr>
              <a:t>You can find a way to reduce falls</a:t>
            </a:r>
          </a:p>
        </p:txBody>
      </p:sp>
      <p:sp>
        <p:nvSpPr>
          <p:cNvPr id="117" name="TextBox 116">
            <a:extLst>
              <a:ext uri="{FF2B5EF4-FFF2-40B4-BE49-F238E27FC236}">
                <a16:creationId xmlns:a16="http://schemas.microsoft.com/office/drawing/2014/main" id="{6A83C831-0E75-9DC8-5DCB-E08EEF1BF0AE}"/>
              </a:ext>
            </a:extLst>
          </p:cNvPr>
          <p:cNvSpPr txBox="1"/>
          <p:nvPr/>
        </p:nvSpPr>
        <p:spPr>
          <a:xfrm>
            <a:off x="21859734" y="23508761"/>
            <a:ext cx="6782498" cy="630942"/>
          </a:xfrm>
          <a:prstGeom prst="rect">
            <a:avLst/>
          </a:prstGeom>
          <a:noFill/>
        </p:spPr>
        <p:txBody>
          <a:bodyPr wrap="none" rtlCol="0">
            <a:spAutoFit/>
          </a:bodyPr>
          <a:lstStyle/>
          <a:p>
            <a:r>
              <a:rPr lang="en-US" sz="3500" b="1" dirty="0">
                <a:latin typeface="Times New Roman" panose="02020603050405020304" pitchFamily="18" charset="0"/>
                <a:cs typeface="Times New Roman" panose="02020603050405020304" pitchFamily="18" charset="0"/>
              </a:rPr>
              <a:t>You can protect yourself if you fall</a:t>
            </a:r>
          </a:p>
        </p:txBody>
      </p:sp>
      <p:sp>
        <p:nvSpPr>
          <p:cNvPr id="118" name="TextBox 117">
            <a:extLst>
              <a:ext uri="{FF2B5EF4-FFF2-40B4-BE49-F238E27FC236}">
                <a16:creationId xmlns:a16="http://schemas.microsoft.com/office/drawing/2014/main" id="{8BB53A79-6DFC-7758-161E-20F0F6B037FA}"/>
              </a:ext>
            </a:extLst>
          </p:cNvPr>
          <p:cNvSpPr txBox="1"/>
          <p:nvPr/>
        </p:nvSpPr>
        <p:spPr>
          <a:xfrm>
            <a:off x="21360951" y="28481738"/>
            <a:ext cx="7777835" cy="630942"/>
          </a:xfrm>
          <a:prstGeom prst="rect">
            <a:avLst/>
          </a:prstGeom>
          <a:noFill/>
        </p:spPr>
        <p:txBody>
          <a:bodyPr wrap="none" rtlCol="0">
            <a:spAutoFit/>
          </a:bodyPr>
          <a:lstStyle/>
          <a:p>
            <a:r>
              <a:rPr lang="en-US" sz="3500" b="1" dirty="0">
                <a:latin typeface="Times New Roman" panose="02020603050405020304" pitchFamily="18" charset="0"/>
                <a:cs typeface="Times New Roman" panose="02020603050405020304" pitchFamily="18" charset="0"/>
              </a:rPr>
              <a:t>You can increase your physical strength</a:t>
            </a:r>
          </a:p>
        </p:txBody>
      </p:sp>
      <p:sp>
        <p:nvSpPr>
          <p:cNvPr id="119" name="TextBox 118">
            <a:extLst>
              <a:ext uri="{FF2B5EF4-FFF2-40B4-BE49-F238E27FC236}">
                <a16:creationId xmlns:a16="http://schemas.microsoft.com/office/drawing/2014/main" id="{FC38EDF4-36AA-8871-986B-A793255B330B}"/>
              </a:ext>
            </a:extLst>
          </p:cNvPr>
          <p:cNvSpPr txBox="1"/>
          <p:nvPr/>
        </p:nvSpPr>
        <p:spPr>
          <a:xfrm>
            <a:off x="38901709" y="7219517"/>
            <a:ext cx="7295395" cy="630942"/>
          </a:xfrm>
          <a:prstGeom prst="rect">
            <a:avLst/>
          </a:prstGeom>
          <a:noFill/>
        </p:spPr>
        <p:txBody>
          <a:bodyPr wrap="none" rtlCol="0">
            <a:spAutoFit/>
          </a:bodyPr>
          <a:lstStyle/>
          <a:p>
            <a:r>
              <a:rPr lang="en-US" sz="3500" b="1" dirty="0">
                <a:latin typeface="Times New Roman" panose="02020603050405020304" pitchFamily="18" charset="0"/>
                <a:cs typeface="Times New Roman" panose="02020603050405020304" pitchFamily="18" charset="0"/>
              </a:rPr>
              <a:t>You can become steadier on your feet</a:t>
            </a:r>
          </a:p>
        </p:txBody>
      </p:sp>
    </p:spTree>
    <p:extLst>
      <p:ext uri="{BB962C8B-B14F-4D97-AF65-F5344CB8AC3E}">
        <p14:creationId xmlns:p14="http://schemas.microsoft.com/office/powerpoint/2010/main" val="192541315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C1E76DF4-83BC-8B4E-B4C2-22237B473C28}">
  <we:reference id="be13a235-7700-1110-ffca-78847a5a99ab" version="1.0.0.0" store="EXCatalog" storeType="EXCatalog"/>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Office 2013 - 2022 Theme</Template>
  <TotalTime>4301</TotalTime>
  <Words>962</Words>
  <Application>Microsoft Office PowerPoint</Application>
  <PresentationFormat>Custom</PresentationFormat>
  <Paragraphs>52</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Myriad Pro</vt:lpstr>
      <vt:lpstr>Times New Roman</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Lemack, Bergen</dc:creator>
  <cp:lastModifiedBy>Tripp, Jessica</cp:lastModifiedBy>
  <cp:revision>33</cp:revision>
  <dcterms:created xsi:type="dcterms:W3CDTF">2024-02-24T18:25:14Z</dcterms:created>
  <dcterms:modified xsi:type="dcterms:W3CDTF">2024-02-28T14:44:03Z</dcterms:modified>
</cp:coreProperties>
</file>