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
  </p:notesMasterIdLst>
  <p:sldIdLst>
    <p:sldId id="256" r:id="rId2"/>
  </p:sldIdLst>
  <p:sldSz cx="51206400" cy="32918400"/>
  <p:notesSz cx="6858000" cy="9144000"/>
  <p:defaultTextStyle>
    <a:defPPr>
      <a:defRPr lang="en-US"/>
    </a:defPPr>
    <a:lvl1pPr marL="0" algn="l" defTabSz="4037990" rtl="0" eaLnBrk="1" latinLnBrk="0" hangingPunct="1">
      <a:defRPr sz="7949" kern="1200">
        <a:solidFill>
          <a:schemeClr val="tx1"/>
        </a:solidFill>
        <a:latin typeface="+mn-lt"/>
        <a:ea typeface="+mn-ea"/>
        <a:cs typeface="+mn-cs"/>
      </a:defRPr>
    </a:lvl1pPr>
    <a:lvl2pPr marL="2018995" algn="l" defTabSz="4037990" rtl="0" eaLnBrk="1" latinLnBrk="0" hangingPunct="1">
      <a:defRPr sz="7949" kern="1200">
        <a:solidFill>
          <a:schemeClr val="tx1"/>
        </a:solidFill>
        <a:latin typeface="+mn-lt"/>
        <a:ea typeface="+mn-ea"/>
        <a:cs typeface="+mn-cs"/>
      </a:defRPr>
    </a:lvl2pPr>
    <a:lvl3pPr marL="4037990" algn="l" defTabSz="4037990" rtl="0" eaLnBrk="1" latinLnBrk="0" hangingPunct="1">
      <a:defRPr sz="7949" kern="1200">
        <a:solidFill>
          <a:schemeClr val="tx1"/>
        </a:solidFill>
        <a:latin typeface="+mn-lt"/>
        <a:ea typeface="+mn-ea"/>
        <a:cs typeface="+mn-cs"/>
      </a:defRPr>
    </a:lvl3pPr>
    <a:lvl4pPr marL="6056986" algn="l" defTabSz="4037990" rtl="0" eaLnBrk="1" latinLnBrk="0" hangingPunct="1">
      <a:defRPr sz="7949" kern="1200">
        <a:solidFill>
          <a:schemeClr val="tx1"/>
        </a:solidFill>
        <a:latin typeface="+mn-lt"/>
        <a:ea typeface="+mn-ea"/>
        <a:cs typeface="+mn-cs"/>
      </a:defRPr>
    </a:lvl4pPr>
    <a:lvl5pPr marL="8075981" algn="l" defTabSz="4037990" rtl="0" eaLnBrk="1" latinLnBrk="0" hangingPunct="1">
      <a:defRPr sz="7949" kern="1200">
        <a:solidFill>
          <a:schemeClr val="tx1"/>
        </a:solidFill>
        <a:latin typeface="+mn-lt"/>
        <a:ea typeface="+mn-ea"/>
        <a:cs typeface="+mn-cs"/>
      </a:defRPr>
    </a:lvl5pPr>
    <a:lvl6pPr marL="10094976" algn="l" defTabSz="4037990" rtl="0" eaLnBrk="1" latinLnBrk="0" hangingPunct="1">
      <a:defRPr sz="7949" kern="1200">
        <a:solidFill>
          <a:schemeClr val="tx1"/>
        </a:solidFill>
        <a:latin typeface="+mn-lt"/>
        <a:ea typeface="+mn-ea"/>
        <a:cs typeface="+mn-cs"/>
      </a:defRPr>
    </a:lvl6pPr>
    <a:lvl7pPr marL="12113971" algn="l" defTabSz="4037990" rtl="0" eaLnBrk="1" latinLnBrk="0" hangingPunct="1">
      <a:defRPr sz="7949" kern="1200">
        <a:solidFill>
          <a:schemeClr val="tx1"/>
        </a:solidFill>
        <a:latin typeface="+mn-lt"/>
        <a:ea typeface="+mn-ea"/>
        <a:cs typeface="+mn-cs"/>
      </a:defRPr>
    </a:lvl7pPr>
    <a:lvl8pPr marL="14132966" algn="l" defTabSz="4037990" rtl="0" eaLnBrk="1" latinLnBrk="0" hangingPunct="1">
      <a:defRPr sz="7949" kern="1200">
        <a:solidFill>
          <a:schemeClr val="tx1"/>
        </a:solidFill>
        <a:latin typeface="+mn-lt"/>
        <a:ea typeface="+mn-ea"/>
        <a:cs typeface="+mn-cs"/>
      </a:defRPr>
    </a:lvl8pPr>
    <a:lvl9pPr marL="16151962" algn="l" defTabSz="4037990" rtl="0" eaLnBrk="1" latinLnBrk="0" hangingPunct="1">
      <a:defRPr sz="79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3F4"/>
    <a:srgbClr val="F2F1EB"/>
    <a:srgbClr val="6887E3"/>
    <a:srgbClr val="99CE62"/>
    <a:srgbClr val="79B7AF"/>
    <a:srgbClr val="AECCE6"/>
    <a:srgbClr val="BDC4B3"/>
    <a:srgbClr val="A6AD9D"/>
    <a:srgbClr val="D7E0CC"/>
    <a:srgbClr val="D1D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061"/>
    <p:restoredTop sz="95100"/>
  </p:normalViewPr>
  <p:slideViewPr>
    <p:cSldViewPr snapToGrid="0" snapToObjects="1">
      <p:cViewPr varScale="1">
        <p:scale>
          <a:sx n="14" d="100"/>
          <a:sy n="14" d="100"/>
        </p:scale>
        <p:origin x="14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69635-57A5-284C-8291-070D70FD0E4C}" type="datetimeFigureOut">
              <a:rPr lang="en-US" smtClean="0"/>
              <a:t>1/30/2024</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038D7-07C3-F445-AC4D-AFEFE127AA1F}" type="slidenum">
              <a:rPr lang="en-US" smtClean="0"/>
              <a:t>‹#›</a:t>
            </a:fld>
            <a:endParaRPr lang="en-US"/>
          </a:p>
        </p:txBody>
      </p:sp>
    </p:spTree>
    <p:extLst>
      <p:ext uri="{BB962C8B-B14F-4D97-AF65-F5344CB8AC3E}">
        <p14:creationId xmlns:p14="http://schemas.microsoft.com/office/powerpoint/2010/main" val="107597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Model</a:t>
            </a:r>
          </a:p>
        </p:txBody>
      </p:sp>
      <p:sp>
        <p:nvSpPr>
          <p:cNvPr id="4" name="Slide Number Placeholder 3"/>
          <p:cNvSpPr>
            <a:spLocks noGrp="1"/>
          </p:cNvSpPr>
          <p:nvPr>
            <p:ph type="sldNum" sz="quarter" idx="5"/>
          </p:nvPr>
        </p:nvSpPr>
        <p:spPr/>
        <p:txBody>
          <a:bodyPr/>
          <a:lstStyle/>
          <a:p>
            <a:fld id="{405038D7-07C3-F445-AC4D-AFEFE127AA1F}" type="slidenum">
              <a:rPr lang="en-US" smtClean="0"/>
              <a:t>1</a:t>
            </a:fld>
            <a:endParaRPr lang="en-US"/>
          </a:p>
        </p:txBody>
      </p:sp>
    </p:spTree>
    <p:extLst>
      <p:ext uri="{BB962C8B-B14F-4D97-AF65-F5344CB8AC3E}">
        <p14:creationId xmlns:p14="http://schemas.microsoft.com/office/powerpoint/2010/main" val="384913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62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56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CDFD6-8BED-F949-9F98-D287B71C8F43}"/>
              </a:ext>
            </a:extLst>
          </p:cNvPr>
          <p:cNvSpPr/>
          <p:nvPr userDrawn="1"/>
        </p:nvSpPr>
        <p:spPr>
          <a:xfrm>
            <a:off x="0" y="0"/>
            <a:ext cx="512064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563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E86174-9DA9-FF4E-A8CC-F31B46C37F02}"/>
              </a:ext>
            </a:extLst>
          </p:cNvPr>
          <p:cNvSpPr/>
          <p:nvPr userDrawn="1"/>
        </p:nvSpPr>
        <p:spPr>
          <a:xfrm>
            <a:off x="-1" y="0"/>
            <a:ext cx="51206401" cy="6593305"/>
          </a:xfrm>
          <a:prstGeom prst="rect">
            <a:avLst/>
          </a:prstGeom>
          <a:solidFill>
            <a:srgbClr val="002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15EB8D7-CC1C-634C-9B44-A1322E8C0104}"/>
              </a:ext>
            </a:extLst>
          </p:cNvPr>
          <p:cNvPicPr>
            <a:picLocks noChangeAspect="1"/>
          </p:cNvPicPr>
          <p:nvPr userDrawn="1"/>
        </p:nvPicPr>
        <p:blipFill>
          <a:blip r:embed="rId5"/>
          <a:srcRect/>
          <a:stretch/>
        </p:blipFill>
        <p:spPr>
          <a:xfrm>
            <a:off x="43097710" y="1221561"/>
            <a:ext cx="6626800" cy="3976080"/>
          </a:xfrm>
          <a:prstGeom prst="rect">
            <a:avLst/>
          </a:prstGeom>
        </p:spPr>
      </p:pic>
    </p:spTree>
    <p:extLst>
      <p:ext uri="{BB962C8B-B14F-4D97-AF65-F5344CB8AC3E}">
        <p14:creationId xmlns:p14="http://schemas.microsoft.com/office/powerpoint/2010/main" val="3266571713"/>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microsoft.com/office/2007/relationships/hdphoto" Target="../media/hdphoto3.wdp"/><Relationship Id="rId17" Type="http://schemas.openxmlformats.org/officeDocument/2006/relationships/image" Target="../media/image8.png"/><Relationship Id="rId2" Type="http://schemas.openxmlformats.org/officeDocument/2006/relationships/audio" Target="../media/media1.m4a"/><Relationship Id="rId16" Type="http://schemas.openxmlformats.org/officeDocument/2006/relationships/hyperlink" Target="https://www.arts.texas.gov/initiatives/rural-initiatives/rural-texas-counties/" TargetMode="External"/><Relationship Id="rId20" Type="http://schemas.openxmlformats.org/officeDocument/2006/relationships/image" Target="../media/image11.png"/><Relationship Id="rId1" Type="http://schemas.microsoft.com/office/2007/relationships/media" Target="../media/media1.m4a"/><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hyperlink" Target="https://acl.gov/aging-and-disability-in-america/data-and-research/projected-future-growth-older-population" TargetMode="External"/><Relationship Id="rId10" Type="http://schemas.microsoft.com/office/2007/relationships/hdphoto" Target="../media/hdphoto2.wdp"/><Relationship Id="rId19"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5.png"/><Relationship Id="rId1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rapezoid 31">
            <a:extLst>
              <a:ext uri="{FF2B5EF4-FFF2-40B4-BE49-F238E27FC236}">
                <a16:creationId xmlns:a16="http://schemas.microsoft.com/office/drawing/2014/main" id="{22BFD4DE-7162-CD43-91AE-5E3C05FC8F2C}"/>
              </a:ext>
            </a:extLst>
          </p:cNvPr>
          <p:cNvSpPr/>
          <p:nvPr/>
        </p:nvSpPr>
        <p:spPr>
          <a:xfrm rot="18875882">
            <a:off x="23625668" y="14963951"/>
            <a:ext cx="8105912" cy="14925216"/>
          </a:xfrm>
          <a:prstGeom prst="trapezoid">
            <a:avLst>
              <a:gd name="adj" fmla="val 39019"/>
            </a:avLst>
          </a:prstGeom>
          <a:solidFill>
            <a:schemeClr val="bg2">
              <a:lumMod val="25000"/>
              <a:alpha val="60155"/>
            </a:schemeClr>
          </a:solidFill>
          <a:ln w="222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9367B95-7B39-D243-9A49-652865F38CC7}"/>
              </a:ext>
            </a:extLst>
          </p:cNvPr>
          <p:cNvCxnSpPr>
            <a:cxnSpLocks/>
          </p:cNvCxnSpPr>
          <p:nvPr/>
        </p:nvCxnSpPr>
        <p:spPr>
          <a:xfrm>
            <a:off x="12746733" y="7426772"/>
            <a:ext cx="0" cy="242316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3D70636-14D5-FB40-9C69-8AD3E7DD036F}"/>
              </a:ext>
            </a:extLst>
          </p:cNvPr>
          <p:cNvCxnSpPr>
            <a:cxnSpLocks/>
          </p:cNvCxnSpPr>
          <p:nvPr/>
        </p:nvCxnSpPr>
        <p:spPr>
          <a:xfrm>
            <a:off x="38576944" y="7645572"/>
            <a:ext cx="0" cy="24231600"/>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C21B480C-A6CD-3B42-A23C-F4F29B559746}"/>
              </a:ext>
            </a:extLst>
          </p:cNvPr>
          <p:cNvSpPr txBox="1"/>
          <p:nvPr/>
        </p:nvSpPr>
        <p:spPr>
          <a:xfrm>
            <a:off x="993090" y="20988430"/>
            <a:ext cx="7732914" cy="923330"/>
          </a:xfrm>
          <a:prstGeom prst="rect">
            <a:avLst/>
          </a:prstGeom>
          <a:noFill/>
        </p:spPr>
        <p:txBody>
          <a:bodyPr wrap="square" rtlCol="0">
            <a:spAutoFit/>
          </a:bodyPr>
          <a:lstStyle/>
          <a:p>
            <a:r>
              <a:rPr lang="en-US" sz="5400" b="1" spc="300" dirty="0">
                <a:solidFill>
                  <a:srgbClr val="00778B"/>
                </a:solidFill>
                <a:latin typeface="Helvetica" pitchFamily="2" charset="0"/>
              </a:rPr>
              <a:t>METHODS</a:t>
            </a:r>
          </a:p>
        </p:txBody>
      </p:sp>
      <p:sp>
        <p:nvSpPr>
          <p:cNvPr id="59" name="TextBox 58">
            <a:extLst>
              <a:ext uri="{FF2B5EF4-FFF2-40B4-BE49-F238E27FC236}">
                <a16:creationId xmlns:a16="http://schemas.microsoft.com/office/drawing/2014/main" id="{21666C69-8574-EB4D-B79F-4511A1C24FF5}"/>
              </a:ext>
            </a:extLst>
          </p:cNvPr>
          <p:cNvSpPr txBox="1"/>
          <p:nvPr/>
        </p:nvSpPr>
        <p:spPr>
          <a:xfrm>
            <a:off x="37006055" y="9559158"/>
            <a:ext cx="462812"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A</a:t>
            </a:r>
          </a:p>
        </p:txBody>
      </p:sp>
      <p:sp>
        <p:nvSpPr>
          <p:cNvPr id="86" name="TextBox 85">
            <a:extLst>
              <a:ext uri="{FF2B5EF4-FFF2-40B4-BE49-F238E27FC236}">
                <a16:creationId xmlns:a16="http://schemas.microsoft.com/office/drawing/2014/main" id="{2EB63240-890F-0A42-9AB1-6079566D4EEA}"/>
              </a:ext>
            </a:extLst>
          </p:cNvPr>
          <p:cNvSpPr txBox="1"/>
          <p:nvPr/>
        </p:nvSpPr>
        <p:spPr>
          <a:xfrm>
            <a:off x="993090" y="22210756"/>
            <a:ext cx="11027976" cy="10103600"/>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Helvetica" pitchFamily="2" charset="0"/>
              </a:rPr>
              <a:t>Three platforms were offered: </a:t>
            </a:r>
          </a:p>
          <a:p>
            <a:pPr>
              <a:lnSpc>
                <a:spcPct val="120000"/>
              </a:lnSpc>
            </a:pPr>
            <a:endParaRPr lang="en-US" sz="3200" dirty="0">
              <a:solidFill>
                <a:schemeClr val="tx1">
                  <a:lumMod val="75000"/>
                  <a:lumOff val="25000"/>
                </a:schemeClr>
              </a:solidFill>
              <a:latin typeface="Helvetica" pitchFamily="2" charset="0"/>
            </a:endParaRPr>
          </a:p>
          <a:p>
            <a:pPr>
              <a:lnSpc>
                <a:spcPct val="120000"/>
              </a:lnSpc>
            </a:pPr>
            <a:endParaRPr lang="en-US" sz="3200" dirty="0">
              <a:solidFill>
                <a:schemeClr val="tx1">
                  <a:lumMod val="75000"/>
                  <a:lumOff val="25000"/>
                </a:schemeClr>
              </a:solidFill>
              <a:latin typeface="Helvetica" pitchFamily="2" charset="0"/>
            </a:endParaRPr>
          </a:p>
          <a:p>
            <a:pPr>
              <a:lnSpc>
                <a:spcPct val="120000"/>
              </a:lnSpc>
            </a:pPr>
            <a:endParaRPr lang="en-US" sz="3200" dirty="0">
              <a:solidFill>
                <a:schemeClr val="tx1">
                  <a:lumMod val="75000"/>
                  <a:lumOff val="25000"/>
                </a:schemeClr>
              </a:solidFill>
              <a:latin typeface="Helvetica" pitchFamily="2" charset="0"/>
            </a:endParaRPr>
          </a:p>
          <a:p>
            <a:pPr>
              <a:lnSpc>
                <a:spcPct val="120000"/>
              </a:lnSpc>
            </a:pPr>
            <a:endParaRPr lang="en-US" sz="3200" dirty="0">
              <a:solidFill>
                <a:schemeClr val="tx1">
                  <a:lumMod val="75000"/>
                  <a:lumOff val="25000"/>
                </a:schemeClr>
              </a:solidFill>
              <a:latin typeface="Helvetica" pitchFamily="2" charset="0"/>
            </a:endParaRPr>
          </a:p>
          <a:p>
            <a:pPr>
              <a:lnSpc>
                <a:spcPct val="120000"/>
              </a:lnSpc>
            </a:pPr>
            <a:endParaRPr lang="en-US" sz="3200" dirty="0">
              <a:solidFill>
                <a:schemeClr val="tx1">
                  <a:lumMod val="75000"/>
                  <a:lumOff val="25000"/>
                </a:schemeClr>
              </a:solidFill>
              <a:latin typeface="Helvetica" pitchFamily="2" charset="0"/>
            </a:endParaRPr>
          </a:p>
          <a:p>
            <a:pPr>
              <a:lnSpc>
                <a:spcPct val="120000"/>
              </a:lnSpc>
            </a:pPr>
            <a:endParaRPr lang="en-US" sz="3200" dirty="0">
              <a:solidFill>
                <a:schemeClr val="tx1">
                  <a:lumMod val="75000"/>
                  <a:lumOff val="25000"/>
                </a:schemeClr>
              </a:solidFill>
              <a:latin typeface="Helvetica" pitchFamily="2" charset="0"/>
            </a:endParaRPr>
          </a:p>
          <a:p>
            <a:pPr>
              <a:lnSpc>
                <a:spcPct val="120000"/>
              </a:lnSpc>
            </a:pPr>
            <a:endParaRPr lang="en-US" sz="3200" dirty="0">
              <a:solidFill>
                <a:schemeClr val="tx1">
                  <a:lumMod val="75000"/>
                  <a:lumOff val="25000"/>
                </a:schemeClr>
              </a:solidFill>
              <a:latin typeface="Helvetica" pitchFamily="2" charset="0"/>
            </a:endParaRPr>
          </a:p>
          <a:p>
            <a:pPr>
              <a:lnSpc>
                <a:spcPct val="120000"/>
              </a:lnSpc>
            </a:pPr>
            <a:endParaRPr lang="en-US" sz="3200" dirty="0">
              <a:solidFill>
                <a:schemeClr val="tx1">
                  <a:lumMod val="75000"/>
                  <a:lumOff val="25000"/>
                </a:schemeClr>
              </a:solidFill>
              <a:latin typeface="Helvetica" pitchFamily="2" charset="0"/>
            </a:endParaRPr>
          </a:p>
          <a:p>
            <a:pPr>
              <a:lnSpc>
                <a:spcPct val="120000"/>
              </a:lnSpc>
            </a:pPr>
            <a:r>
              <a:rPr lang="en-US" sz="3200" dirty="0">
                <a:solidFill>
                  <a:schemeClr val="tx1">
                    <a:lumMod val="75000"/>
                    <a:lumOff val="25000"/>
                  </a:schemeClr>
                </a:solidFill>
                <a:latin typeface="Helvetica" pitchFamily="2" charset="0"/>
              </a:rPr>
              <a:t>Weekly, bi-weekly, or monthly ECHO sessions were broadcasted remotely via Zoom from UNTHSC.  Sessions included expert-led didactics and interactive discussions across a variety of geriatric topics, from COVID-19 infection prevention to burnout among nursing home staff.  The target audience primarily included staff and leadership at long-term care facilities and primary care providers in Texas and the surrounding regions. </a:t>
            </a:r>
          </a:p>
        </p:txBody>
      </p:sp>
      <p:sp>
        <p:nvSpPr>
          <p:cNvPr id="8" name="TextBox 7">
            <a:extLst>
              <a:ext uri="{FF2B5EF4-FFF2-40B4-BE49-F238E27FC236}">
                <a16:creationId xmlns:a16="http://schemas.microsoft.com/office/drawing/2014/main" id="{3534C4A0-92E7-F24D-FE21-F237CF20D8A7}"/>
              </a:ext>
            </a:extLst>
          </p:cNvPr>
          <p:cNvSpPr txBox="1"/>
          <p:nvPr/>
        </p:nvSpPr>
        <p:spPr>
          <a:xfrm>
            <a:off x="23574971" y="6790288"/>
            <a:ext cx="4173736" cy="923330"/>
          </a:xfrm>
          <a:prstGeom prst="rect">
            <a:avLst/>
          </a:prstGeom>
          <a:noFill/>
        </p:spPr>
        <p:txBody>
          <a:bodyPr wrap="square" rtlCol="0">
            <a:spAutoFit/>
          </a:bodyPr>
          <a:lstStyle/>
          <a:p>
            <a:r>
              <a:rPr lang="en-US" sz="5400" b="1" spc="300" dirty="0">
                <a:solidFill>
                  <a:srgbClr val="00778B"/>
                </a:solidFill>
                <a:latin typeface="Helvetica" pitchFamily="2" charset="0"/>
              </a:rPr>
              <a:t>RESULTS</a:t>
            </a:r>
          </a:p>
        </p:txBody>
      </p:sp>
      <p:sp>
        <p:nvSpPr>
          <p:cNvPr id="14" name="TextBox 13">
            <a:extLst>
              <a:ext uri="{FF2B5EF4-FFF2-40B4-BE49-F238E27FC236}">
                <a16:creationId xmlns:a16="http://schemas.microsoft.com/office/drawing/2014/main" id="{5F7FF7E5-6DB3-3EDA-9420-AB644664307E}"/>
              </a:ext>
            </a:extLst>
          </p:cNvPr>
          <p:cNvSpPr txBox="1"/>
          <p:nvPr/>
        </p:nvSpPr>
        <p:spPr>
          <a:xfrm flipH="1">
            <a:off x="13205186" y="30945444"/>
            <a:ext cx="11607993" cy="1396023"/>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Helvetica" pitchFamily="2" charset="0"/>
              </a:rPr>
              <a:t>Figure 2: </a:t>
            </a:r>
            <a:r>
              <a:rPr lang="en-US" sz="2400" dirty="0">
                <a:solidFill>
                  <a:schemeClr val="tx1">
                    <a:lumMod val="75000"/>
                    <a:lumOff val="25000"/>
                  </a:schemeClr>
                </a:solidFill>
                <a:latin typeface="Helvetica" pitchFamily="2" charset="0"/>
              </a:rPr>
              <a:t>Breakdown from the 354 of 437 unique participants that reported job titles.  </a:t>
            </a:r>
          </a:p>
          <a:p>
            <a:pPr>
              <a:lnSpc>
                <a:spcPct val="120000"/>
              </a:lnSpc>
            </a:pPr>
            <a:r>
              <a:rPr lang="en-US" sz="2400" dirty="0">
                <a:solidFill>
                  <a:schemeClr val="tx1">
                    <a:lumMod val="75000"/>
                    <a:lumOff val="25000"/>
                  </a:schemeClr>
                </a:solidFill>
                <a:latin typeface="Helvetica" pitchFamily="2" charset="0"/>
              </a:rPr>
              <a:t>DON: director of nursing, ADON: assistant director of nursing, IP: infection preventionist, NP: nurse practitioner, PA: physician assistant.</a:t>
            </a:r>
          </a:p>
        </p:txBody>
      </p:sp>
      <p:pic>
        <p:nvPicPr>
          <p:cNvPr id="15" name="Picture 14" descr="Map&#10;&#10;Description automatically generated">
            <a:extLst>
              <a:ext uri="{FF2B5EF4-FFF2-40B4-BE49-F238E27FC236}">
                <a16:creationId xmlns:a16="http://schemas.microsoft.com/office/drawing/2014/main" id="{AB539B2D-6400-190F-A18E-EF27E66F4E0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986" b="97585" l="5277" r="97076">
                        <a14:foregroundMark x1="9727" y1="49758" x2="10680" y2="29710"/>
                        <a14:foregroundMark x1="10680" y1="29710" x2="13414" y2="25604"/>
                        <a14:foregroundMark x1="13414" y1="25604" x2="14177" y2="27174"/>
                        <a14:foregroundMark x1="11380" y1="54348" x2="11380" y2="34179"/>
                        <a14:foregroundMark x1="28608" y1="79106" x2="22886" y2="73068"/>
                        <a14:foregroundMark x1="22886" y1="73068" x2="20343" y2="69444"/>
                        <a14:foregroundMark x1="20343" y1="69444" x2="19390" y2="66667"/>
                        <a14:foregroundMark x1="25048" y1="15217" x2="58614" y2="15217"/>
                        <a14:foregroundMark x1="26573" y1="7971" x2="45836" y2="8696"/>
                        <a14:foregroundMark x1="45836" y1="8696" x2="52193" y2="7488"/>
                        <a14:foregroundMark x1="52193" y1="7488" x2="54164" y2="7488"/>
                        <a14:foregroundMark x1="6612" y1="8213" x2="8392" y2="35386"/>
                        <a14:foregroundMark x1="63064" y1="7246" x2="64781" y2="7488"/>
                        <a14:foregroundMark x1="63827" y1="6522" x2="63827" y2="6522"/>
                        <a14:foregroundMark x1="47680" y1="6159" x2="47680" y2="6159"/>
                        <a14:foregroundMark x1="63509" y1="6159" x2="63509" y2="6159"/>
                        <a14:foregroundMark x1="63573" y1="6039" x2="63573" y2="6039"/>
                        <a14:foregroundMark x1="63636" y1="5918" x2="63636" y2="5918"/>
                        <a14:foregroundMark x1="52638" y1="4710" x2="52638" y2="4710"/>
                        <a14:foregroundMark x1="92435" y1="21981" x2="92435" y2="21981"/>
                        <a14:foregroundMark x1="95550" y1="23913" x2="95550" y2="23913"/>
                        <a14:foregroundMark x1="91354" y1="37319" x2="91354" y2="37319"/>
                        <a14:foregroundMark x1="92181" y1="36836" x2="92181" y2="36836"/>
                        <a14:foregroundMark x1="92181" y1="38647" x2="92181" y2="38647"/>
                        <a14:foregroundMark x1="91736" y1="35870" x2="91736" y2="35870"/>
                        <a14:foregroundMark x1="91227" y1="38406" x2="91227" y2="38406"/>
                        <a14:foregroundMark x1="90973" y1="36111" x2="90973" y2="36111"/>
                        <a14:foregroundMark x1="83153" y1="52899" x2="83153" y2="52899"/>
                        <a14:foregroundMark x1="74317" y1="90700" x2="74317" y2="90700"/>
                        <a14:foregroundMark x1="75270" y1="97101" x2="75270" y2="97101"/>
                        <a14:foregroundMark x1="6230" y1="42150" x2="6230" y2="42150"/>
                        <a14:foregroundMark x1="5849" y1="32488" x2="5849" y2="32488"/>
                        <a14:foregroundMark x1="5531" y1="9541" x2="5531" y2="9541"/>
                        <a14:foregroundMark x1="89701" y1="42995" x2="89701" y2="42995"/>
                        <a14:foregroundMark x1="89256" y1="41908" x2="89256" y2="37440"/>
                        <a14:foregroundMark x1="89256" y1="37440" x2="89256" y2="37440"/>
                        <a14:foregroundMark x1="91608" y1="46014" x2="91036" y2="28986"/>
                        <a14:foregroundMark x1="92117" y1="46498" x2="92371" y2="28502"/>
                        <a14:foregroundMark x1="93007" y1="36957" x2="93706" y2="26691"/>
                        <a14:foregroundMark x1="93706" y1="26691" x2="94151" y2="23913"/>
                        <a14:foregroundMark x1="95105" y1="31159" x2="95232" y2="23068"/>
                        <a14:foregroundMark x1="96122" y1="29952" x2="95868" y2="22585"/>
                        <a14:foregroundMark x1="93325" y1="42874" x2="93134" y2="38043"/>
                        <a14:foregroundMark x1="93134" y1="38043" x2="91736" y2="35386"/>
                        <a14:foregroundMark x1="91736" y1="35386" x2="91608" y2="34420"/>
                        <a14:foregroundMark x1="96885" y1="28382" x2="97076" y2="20531"/>
                        <a14:foregroundMark x1="96567" y1="21256" x2="96376" y2="17029"/>
                        <a14:foregroundMark x1="96376" y1="15942" x2="95868" y2="12319"/>
                        <a14:foregroundMark x1="95868" y1="12319" x2="95613" y2="11836"/>
                        <a14:foregroundMark x1="95486" y1="12802" x2="93579" y2="12802"/>
                        <a14:foregroundMark x1="93579" y1="12802" x2="90718" y2="18841"/>
                        <a14:foregroundMark x1="91481" y1="37560" x2="90973" y2="36473"/>
                        <a14:foregroundMark x1="91291" y1="36473" x2="91291" y2="36473"/>
                        <a14:foregroundMark x1="94024" y1="37802" x2="92181" y2="37077"/>
                        <a14:foregroundMark x1="92181" y1="37077" x2="91736" y2="36473"/>
                        <a14:foregroundMark x1="90083" y1="50121" x2="87413" y2="47101"/>
                        <a14:foregroundMark x1="87413" y1="47101" x2="85760" y2="43841"/>
                        <a14:foregroundMark x1="91608" y1="54348" x2="84933" y2="46135"/>
                        <a14:foregroundMark x1="84933" y1="46135" x2="84552" y2="44928"/>
                        <a14:foregroundMark x1="83725" y1="59903" x2="83725" y2="53744"/>
                        <a14:foregroundMark x1="83535" y1="66787" x2="83535" y2="58816"/>
                        <a14:foregroundMark x1="79466" y1="69565" x2="80229" y2="65700"/>
                        <a14:foregroundMark x1="80229" y1="65700" x2="80292" y2="65580"/>
                        <a14:foregroundMark x1="80547" y1="70894" x2="80674" y2="63406"/>
                        <a14:foregroundMark x1="79593" y1="73792" x2="79466" y2="67633"/>
                        <a14:foregroundMark x1="77368" y1="76449" x2="77368" y2="67150"/>
                        <a14:foregroundMark x1="76732" y1="79106" x2="74825" y2="71498"/>
                        <a14:foregroundMark x1="90846" y1="14734" x2="89574" y2="26812"/>
                        <a14:foregroundMark x1="88112" y1="19324" x2="86904" y2="28019"/>
                        <a14:foregroundMark x1="84552" y1="19686" x2="84043" y2="25604"/>
                        <a14:foregroundMark x1="84043" y1="25604" x2="81564" y2="30314"/>
                        <a14:foregroundMark x1="81564" y1="30314" x2="78512" y2="31401"/>
                        <a14:foregroundMark x1="78512" y1="31401" x2="76605" y2="28623"/>
                        <a14:foregroundMark x1="76605" y1="28623" x2="74189" y2="30918"/>
                        <a14:foregroundMark x1="74189" y1="30918" x2="73744" y2="33937"/>
                        <a14:foregroundMark x1="74952" y1="27536" x2="78258" y2="27657"/>
                        <a14:foregroundMark x1="78258" y1="27657" x2="80292" y2="26932"/>
                        <a14:foregroundMark x1="80292" y1="26932" x2="84743" y2="22947"/>
                        <a14:foregroundMark x1="84743" y1="22947" x2="85124" y2="22947"/>
                        <a14:foregroundMark x1="78004" y1="28986" x2="74189" y2="19686"/>
                        <a14:foregroundMark x1="74189" y1="19686" x2="72219" y2="17633"/>
                        <a14:foregroundMark x1="72219" y1="17633" x2="71202" y2="14493"/>
                        <a14:foregroundMark x1="71202" y1="14493" x2="69930" y2="13043"/>
                        <a14:foregroundMark x1="24285" y1="4831" x2="19962" y2="4952"/>
                        <a14:foregroundMark x1="20915" y1="4227" x2="8646" y2="4589"/>
                        <a14:foregroundMark x1="8646" y1="4589" x2="7819" y2="8937"/>
                        <a14:foregroundMark x1="7819" y1="8937" x2="8010" y2="11715"/>
                        <a14:foregroundMark x1="5467" y1="6884" x2="6675" y2="15580"/>
                        <a14:foregroundMark x1="6675" y1="15580" x2="6739" y2="15700"/>
                        <a14:foregroundMark x1="5340" y1="9300" x2="5976" y2="17271"/>
                        <a14:foregroundMark x1="5976" y1="17271" x2="6294" y2="18237"/>
                        <a14:foregroundMark x1="5912" y1="44203" x2="6039" y2="21377"/>
                        <a14:foregroundMark x1="32994" y1="78623" x2="14812" y2="69565"/>
                        <a14:foregroundMark x1="14812" y1="69565" x2="12524" y2="65217"/>
                        <a14:foregroundMark x1="12524" y1="65217" x2="8773" y2="54952"/>
                        <a14:foregroundMark x1="8773" y1="54952" x2="8773" y2="54952"/>
                        <a14:foregroundMark x1="10108" y1="64976" x2="9345" y2="53019"/>
                        <a14:foregroundMark x1="9345" y1="53019" x2="6612" y2="47585"/>
                        <a14:foregroundMark x1="6612" y1="47585" x2="6357" y2="43478"/>
                        <a14:foregroundMark x1="17165" y1="75845" x2="17165" y2="71377"/>
                        <a14:foregroundMark x1="17165" y1="71377" x2="17355" y2="70411"/>
                        <a14:foregroundMark x1="74380" y1="78623" x2="74889" y2="82488"/>
                        <a14:foregroundMark x1="74889" y1="82488" x2="76351" y2="85749"/>
                        <a14:foregroundMark x1="76351" y1="85749" x2="76796" y2="87802"/>
                        <a14:foregroundMark x1="76605" y1="92029" x2="76287" y2="86594"/>
                        <a14:foregroundMark x1="76860" y1="94928" x2="76097" y2="96377"/>
                        <a14:foregroundMark x1="69167" y1="82488" x2="70439" y2="85870"/>
                        <a14:foregroundMark x1="70439" y1="85870" x2="71011" y2="89251"/>
                        <a14:foregroundMark x1="71011" y1="89251" x2="72092" y2="91546"/>
                        <a14:foregroundMark x1="74571" y1="97585" x2="73299" y2="94928"/>
                        <a14:foregroundMark x1="73299" y1="94928" x2="72664" y2="91063"/>
                        <a14:foregroundMark x1="70248" y1="86594" x2="68277" y2="83454"/>
                        <a14:foregroundMark x1="68277" y1="83454" x2="65162" y2="81643"/>
                        <a14:foregroundMark x1="33439" y1="76329" x2="33439" y2="76329"/>
                        <a14:foregroundMark x1="34202" y1="76087" x2="34202" y2="76087"/>
                        <a14:foregroundMark x1="35283" y1="77778" x2="35283" y2="77778"/>
                        <a14:foregroundMark x1="35855" y1="78865" x2="35855" y2="78865"/>
                        <a14:foregroundMark x1="36491" y1="80435" x2="36491" y2="80435"/>
                        <a14:foregroundMark x1="36809" y1="81884" x2="36809" y2="81884"/>
                        <a14:foregroundMark x1="37635" y1="83696" x2="37635" y2="83696"/>
                        <a14:foregroundMark x1="38144" y1="84179" x2="38144" y2="84179"/>
                        <a14:foregroundMark x1="38907" y1="85024" x2="38907" y2="85024"/>
                        <a14:foregroundMark x1="39669" y1="85145" x2="39669" y2="85145"/>
                        <a14:foregroundMark x1="62428" y1="84420" x2="62428" y2="84420"/>
                        <a14:backgroundMark x1="66434" y1="94686" x2="66434" y2="94686"/>
                        <a14:backgroundMark x1="67959" y1="95894" x2="67959" y2="95894"/>
                        <a14:backgroundMark x1="69485" y1="96377" x2="69485" y2="96377"/>
                      </a14:backgroundRemoval>
                    </a14:imgEffect>
                  </a14:imgLayer>
                </a14:imgProps>
              </a:ext>
            </a:extLst>
          </a:blip>
          <a:srcRect l="5051" t="2378" r="1858" b="2254"/>
          <a:stretch/>
        </p:blipFill>
        <p:spPr>
          <a:xfrm>
            <a:off x="13704107" y="8126993"/>
            <a:ext cx="23798186" cy="12841509"/>
          </a:xfrm>
          <a:prstGeom prst="rect">
            <a:avLst/>
          </a:prstGeom>
        </p:spPr>
      </p:pic>
      <p:sp>
        <p:nvSpPr>
          <p:cNvPr id="33" name="Rectangle 32">
            <a:extLst>
              <a:ext uri="{FF2B5EF4-FFF2-40B4-BE49-F238E27FC236}">
                <a16:creationId xmlns:a16="http://schemas.microsoft.com/office/drawing/2014/main" id="{4784D18E-00FA-8E7A-4A71-7BC50D8EEAA4}"/>
              </a:ext>
            </a:extLst>
          </p:cNvPr>
          <p:cNvSpPr/>
          <p:nvPr/>
        </p:nvSpPr>
        <p:spPr>
          <a:xfrm>
            <a:off x="26626969" y="26046174"/>
            <a:ext cx="6341206" cy="4627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3A1D3F9-754A-4C55-D6DD-408555670674}"/>
              </a:ext>
            </a:extLst>
          </p:cNvPr>
          <p:cNvSpPr txBox="1"/>
          <p:nvPr/>
        </p:nvSpPr>
        <p:spPr>
          <a:xfrm flipH="1">
            <a:off x="13357586" y="19090217"/>
            <a:ext cx="8816613" cy="2282420"/>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Helvetica" pitchFamily="2" charset="0"/>
              </a:rPr>
              <a:t>Figure 1: </a:t>
            </a:r>
            <a:r>
              <a:rPr lang="en-US" sz="2400" dirty="0">
                <a:solidFill>
                  <a:schemeClr val="tx1">
                    <a:lumMod val="75000"/>
                    <a:lumOff val="25000"/>
                  </a:schemeClr>
                </a:solidFill>
                <a:latin typeface="Helvetica" pitchFamily="2" charset="0"/>
              </a:rPr>
              <a:t>Map depicting the “hub and spokes” pattern of geographic locations, including 14 states, reached by UNTHSC Project ECHO from September 2019 through September 2022.  Not included in this map but participating in the ECHO project include Alaska, Myanmar, and Nepal.</a:t>
            </a:r>
          </a:p>
        </p:txBody>
      </p:sp>
      <p:sp>
        <p:nvSpPr>
          <p:cNvPr id="35" name="TextBox 34">
            <a:extLst>
              <a:ext uri="{FF2B5EF4-FFF2-40B4-BE49-F238E27FC236}">
                <a16:creationId xmlns:a16="http://schemas.microsoft.com/office/drawing/2014/main" id="{33C14244-554C-7BAB-BEC6-019BC9019361}"/>
              </a:ext>
            </a:extLst>
          </p:cNvPr>
          <p:cNvSpPr txBox="1"/>
          <p:nvPr/>
        </p:nvSpPr>
        <p:spPr>
          <a:xfrm flipH="1">
            <a:off x="26393219" y="30989105"/>
            <a:ext cx="11815624" cy="1396023"/>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Helvetica" pitchFamily="2" charset="0"/>
              </a:rPr>
              <a:t>Figure 3: </a:t>
            </a:r>
            <a:r>
              <a:rPr lang="en-US" sz="2400" dirty="0">
                <a:solidFill>
                  <a:schemeClr val="tx1">
                    <a:lumMod val="75000"/>
                    <a:lumOff val="25000"/>
                  </a:schemeClr>
                </a:solidFill>
                <a:latin typeface="Helvetica" pitchFamily="2" charset="0"/>
              </a:rPr>
              <a:t>Map demonstrating the counties in Texas reached by the UNTHSC Project ECHO lines, divided into rural and nonrural.  Of the 58 unique Texas counties with ECHO participants, 22 (37.9%) were considered rural</a:t>
            </a:r>
            <a:r>
              <a:rPr lang="en-US" sz="2400" baseline="30000" dirty="0">
                <a:solidFill>
                  <a:schemeClr val="tx1">
                    <a:lumMod val="75000"/>
                    <a:lumOff val="25000"/>
                  </a:schemeClr>
                </a:solidFill>
                <a:latin typeface="Helvetica" pitchFamily="2" charset="0"/>
              </a:rPr>
              <a:t>.3</a:t>
            </a:r>
            <a:endParaRPr lang="en-US" sz="2400" dirty="0">
              <a:solidFill>
                <a:schemeClr val="tx1">
                  <a:lumMod val="75000"/>
                  <a:lumOff val="25000"/>
                </a:schemeClr>
              </a:solidFill>
              <a:latin typeface="Helvetica" pitchFamily="2" charset="0"/>
            </a:endParaRPr>
          </a:p>
        </p:txBody>
      </p:sp>
      <p:sp>
        <p:nvSpPr>
          <p:cNvPr id="36" name="TextBox 35">
            <a:extLst>
              <a:ext uri="{FF2B5EF4-FFF2-40B4-BE49-F238E27FC236}">
                <a16:creationId xmlns:a16="http://schemas.microsoft.com/office/drawing/2014/main" id="{DC7ECB72-20D4-1EF2-E5C4-40E3A855B496}"/>
              </a:ext>
            </a:extLst>
          </p:cNvPr>
          <p:cNvSpPr txBox="1"/>
          <p:nvPr/>
        </p:nvSpPr>
        <p:spPr>
          <a:xfrm flipH="1">
            <a:off x="33598628" y="16871952"/>
            <a:ext cx="2239444" cy="461665"/>
          </a:xfrm>
          <a:prstGeom prst="rect">
            <a:avLst/>
          </a:prstGeom>
          <a:noFill/>
        </p:spPr>
        <p:txBody>
          <a:bodyPr wrap="square" rtlCol="0">
            <a:spAutoFit/>
          </a:bodyPr>
          <a:lstStyle/>
          <a:p>
            <a:r>
              <a:rPr lang="en-US" sz="2400" b="1" dirty="0">
                <a:solidFill>
                  <a:schemeClr val="tx1">
                    <a:lumMod val="75000"/>
                    <a:lumOff val="25000"/>
                  </a:schemeClr>
                </a:solidFill>
                <a:latin typeface="Helvetica" pitchFamily="2" charset="0"/>
              </a:rPr>
              <a:t>Legend</a:t>
            </a:r>
            <a:endParaRPr lang="en-US" sz="2400" dirty="0">
              <a:solidFill>
                <a:schemeClr val="tx1">
                  <a:lumMod val="75000"/>
                  <a:lumOff val="25000"/>
                </a:schemeClr>
              </a:solidFill>
              <a:latin typeface="Helvetica" pitchFamily="2" charset="0"/>
            </a:endParaRPr>
          </a:p>
        </p:txBody>
      </p:sp>
      <p:sp>
        <p:nvSpPr>
          <p:cNvPr id="37" name="TextBox 36">
            <a:extLst>
              <a:ext uri="{FF2B5EF4-FFF2-40B4-BE49-F238E27FC236}">
                <a16:creationId xmlns:a16="http://schemas.microsoft.com/office/drawing/2014/main" id="{DE84F8C0-8E48-B89F-8133-D023FE2359E9}"/>
              </a:ext>
            </a:extLst>
          </p:cNvPr>
          <p:cNvSpPr txBox="1"/>
          <p:nvPr/>
        </p:nvSpPr>
        <p:spPr>
          <a:xfrm flipH="1">
            <a:off x="35336341" y="28782184"/>
            <a:ext cx="2239444" cy="461665"/>
          </a:xfrm>
          <a:prstGeom prst="rect">
            <a:avLst/>
          </a:prstGeom>
          <a:noFill/>
        </p:spPr>
        <p:txBody>
          <a:bodyPr wrap="square" rtlCol="0">
            <a:spAutoFit/>
          </a:bodyPr>
          <a:lstStyle/>
          <a:p>
            <a:r>
              <a:rPr lang="en-US" sz="2400" b="1" dirty="0">
                <a:solidFill>
                  <a:schemeClr val="tx1">
                    <a:lumMod val="75000"/>
                    <a:lumOff val="25000"/>
                  </a:schemeClr>
                </a:solidFill>
                <a:latin typeface="Helvetica" pitchFamily="2" charset="0"/>
              </a:rPr>
              <a:t>Legend</a:t>
            </a:r>
            <a:endParaRPr lang="en-US" sz="2400" dirty="0">
              <a:solidFill>
                <a:schemeClr val="tx1">
                  <a:lumMod val="75000"/>
                  <a:lumOff val="25000"/>
                </a:schemeClr>
              </a:solidFill>
              <a:latin typeface="Helvetica" pitchFamily="2" charset="0"/>
            </a:endParaRPr>
          </a:p>
        </p:txBody>
      </p:sp>
      <p:sp>
        <p:nvSpPr>
          <p:cNvPr id="38" name="TextBox 37">
            <a:extLst>
              <a:ext uri="{FF2B5EF4-FFF2-40B4-BE49-F238E27FC236}">
                <a16:creationId xmlns:a16="http://schemas.microsoft.com/office/drawing/2014/main" id="{2AE580A8-5D94-6C10-A75A-F77197537060}"/>
              </a:ext>
            </a:extLst>
          </p:cNvPr>
          <p:cNvSpPr txBox="1"/>
          <p:nvPr/>
        </p:nvSpPr>
        <p:spPr>
          <a:xfrm flipH="1">
            <a:off x="36035383" y="29414884"/>
            <a:ext cx="2546205" cy="1200329"/>
          </a:xfrm>
          <a:prstGeom prst="rect">
            <a:avLst/>
          </a:prstGeom>
          <a:noFill/>
        </p:spPr>
        <p:txBody>
          <a:bodyPr wrap="square" rtlCol="0">
            <a:spAutoFit/>
          </a:bodyPr>
          <a:lstStyle/>
          <a:p>
            <a:r>
              <a:rPr lang="en-US" sz="2400" dirty="0">
                <a:solidFill>
                  <a:schemeClr val="tx1">
                    <a:lumMod val="75000"/>
                    <a:lumOff val="25000"/>
                  </a:schemeClr>
                </a:solidFill>
                <a:latin typeface="Helvetica" pitchFamily="2" charset="0"/>
              </a:rPr>
              <a:t>Rural county</a:t>
            </a:r>
          </a:p>
          <a:p>
            <a:endParaRPr lang="en-US" sz="2400" dirty="0">
              <a:solidFill>
                <a:schemeClr val="tx1">
                  <a:lumMod val="75000"/>
                  <a:lumOff val="25000"/>
                </a:schemeClr>
              </a:solidFill>
              <a:latin typeface="Helvetica" pitchFamily="2" charset="0"/>
            </a:endParaRPr>
          </a:p>
          <a:p>
            <a:r>
              <a:rPr lang="en-US" sz="2400" dirty="0">
                <a:solidFill>
                  <a:schemeClr val="tx1">
                    <a:lumMod val="75000"/>
                    <a:lumOff val="25000"/>
                  </a:schemeClr>
                </a:solidFill>
                <a:latin typeface="Helvetica" pitchFamily="2" charset="0"/>
              </a:rPr>
              <a:t>Nonrural county</a:t>
            </a:r>
          </a:p>
        </p:txBody>
      </p:sp>
      <p:sp>
        <p:nvSpPr>
          <p:cNvPr id="3" name="TextBox 2">
            <a:extLst>
              <a:ext uri="{FF2B5EF4-FFF2-40B4-BE49-F238E27FC236}">
                <a16:creationId xmlns:a16="http://schemas.microsoft.com/office/drawing/2014/main" id="{E68C2CB4-DDD1-B74D-B78E-CBD0C8279455}"/>
              </a:ext>
            </a:extLst>
          </p:cNvPr>
          <p:cNvSpPr txBox="1"/>
          <p:nvPr/>
        </p:nvSpPr>
        <p:spPr>
          <a:xfrm>
            <a:off x="993090" y="898543"/>
            <a:ext cx="40963734" cy="1839049"/>
          </a:xfrm>
          <a:prstGeom prst="rect">
            <a:avLst/>
          </a:prstGeom>
          <a:noFill/>
        </p:spPr>
        <p:txBody>
          <a:bodyPr wrap="square" rtlCol="0">
            <a:noAutofit/>
          </a:bodyPr>
          <a:lstStyle/>
          <a:p>
            <a:r>
              <a:rPr lang="en-US" sz="11500" b="1" dirty="0">
                <a:solidFill>
                  <a:schemeClr val="bg1"/>
                </a:solidFill>
                <a:latin typeface="Helvetica" pitchFamily="2" charset="0"/>
              </a:rPr>
              <a:t>Evaluating the Rural Impact of Project ECHO </a:t>
            </a:r>
            <a:endParaRPr lang="en-US" sz="8800" b="1" dirty="0">
              <a:solidFill>
                <a:schemeClr val="bg1"/>
              </a:solidFill>
              <a:latin typeface="Helvetica" pitchFamily="2" charset="0"/>
            </a:endParaRPr>
          </a:p>
        </p:txBody>
      </p:sp>
      <p:sp>
        <p:nvSpPr>
          <p:cNvPr id="10" name="TextBox 9">
            <a:extLst>
              <a:ext uri="{FF2B5EF4-FFF2-40B4-BE49-F238E27FC236}">
                <a16:creationId xmlns:a16="http://schemas.microsoft.com/office/drawing/2014/main" id="{1FB00D8A-E0D9-0A41-9A56-43B71965F5CA}"/>
              </a:ext>
            </a:extLst>
          </p:cNvPr>
          <p:cNvSpPr txBox="1"/>
          <p:nvPr/>
        </p:nvSpPr>
        <p:spPr>
          <a:xfrm>
            <a:off x="993090" y="4777157"/>
            <a:ext cx="40517415" cy="1432560"/>
          </a:xfrm>
          <a:prstGeom prst="rect">
            <a:avLst/>
          </a:prstGeom>
          <a:noFill/>
        </p:spPr>
        <p:txBody>
          <a:bodyPr wrap="square" rtlCol="0">
            <a:noAutofit/>
          </a:bodyPr>
          <a:lstStyle/>
          <a:p>
            <a:pPr>
              <a:spcAft>
                <a:spcPts val="1200"/>
              </a:spcAft>
            </a:pPr>
            <a:r>
              <a:rPr lang="en-US" sz="6000" dirty="0">
                <a:solidFill>
                  <a:schemeClr val="bg1"/>
                </a:solidFill>
                <a:latin typeface="Helvetica" pitchFamily="2" charset="0"/>
              </a:rPr>
              <a:t>Sara Murphy, PhD, Matthew Biggerstaff, OMS-III, Sarah Ross, DO, Susanna Luk-Jones, MS, Jennifer Severance, PhD</a:t>
            </a:r>
          </a:p>
          <a:p>
            <a:pPr>
              <a:spcAft>
                <a:spcPts val="1200"/>
              </a:spcAft>
            </a:pPr>
            <a:endParaRPr lang="en-US" sz="7000" dirty="0">
              <a:solidFill>
                <a:schemeClr val="bg1"/>
              </a:solidFill>
              <a:latin typeface="Helvetica" pitchFamily="2" charset="0"/>
            </a:endParaRPr>
          </a:p>
        </p:txBody>
      </p:sp>
      <p:pic>
        <p:nvPicPr>
          <p:cNvPr id="42" name="Picture 41">
            <a:extLst>
              <a:ext uri="{FF2B5EF4-FFF2-40B4-BE49-F238E27FC236}">
                <a16:creationId xmlns:a16="http://schemas.microsoft.com/office/drawing/2014/main" id="{99DA1455-C124-2516-191B-FBA779AAA7C6}"/>
              </a:ext>
            </a:extLst>
          </p:cNvPr>
          <p:cNvPicPr>
            <a:picLocks noChangeAspect="1"/>
          </p:cNvPicPr>
          <p:nvPr/>
        </p:nvPicPr>
        <p:blipFill>
          <a:blip r:embed="rId7"/>
          <a:stretch>
            <a:fillRect/>
          </a:stretch>
        </p:blipFill>
        <p:spPr>
          <a:xfrm>
            <a:off x="33705222" y="17578633"/>
            <a:ext cx="698500" cy="673100"/>
          </a:xfrm>
          <a:prstGeom prst="rect">
            <a:avLst/>
          </a:prstGeom>
          <a:ln>
            <a:solidFill>
              <a:schemeClr val="tx1">
                <a:lumMod val="75000"/>
                <a:lumOff val="25000"/>
              </a:schemeClr>
            </a:solidFill>
          </a:ln>
        </p:spPr>
      </p:pic>
      <p:pic>
        <p:nvPicPr>
          <p:cNvPr id="44" name="Picture 43">
            <a:extLst>
              <a:ext uri="{FF2B5EF4-FFF2-40B4-BE49-F238E27FC236}">
                <a16:creationId xmlns:a16="http://schemas.microsoft.com/office/drawing/2014/main" id="{3C9427BB-C634-CCB2-7A8C-CCBBA864A27F}"/>
              </a:ext>
            </a:extLst>
          </p:cNvPr>
          <p:cNvPicPr>
            <a:picLocks noChangeAspect="1"/>
          </p:cNvPicPr>
          <p:nvPr/>
        </p:nvPicPr>
        <p:blipFill rotWithShape="1">
          <a:blip r:embed="rId8"/>
          <a:srcRect r="11158" b="11733"/>
          <a:stretch/>
        </p:blipFill>
        <p:spPr>
          <a:xfrm>
            <a:off x="33705222" y="18596593"/>
            <a:ext cx="698500" cy="658392"/>
          </a:xfrm>
          <a:prstGeom prst="rect">
            <a:avLst/>
          </a:prstGeom>
          <a:ln>
            <a:solidFill>
              <a:schemeClr val="tx1">
                <a:lumMod val="75000"/>
                <a:lumOff val="25000"/>
              </a:schemeClr>
            </a:solidFill>
          </a:ln>
        </p:spPr>
      </p:pic>
      <p:sp>
        <p:nvSpPr>
          <p:cNvPr id="49" name="Arc 48">
            <a:extLst>
              <a:ext uri="{FF2B5EF4-FFF2-40B4-BE49-F238E27FC236}">
                <a16:creationId xmlns:a16="http://schemas.microsoft.com/office/drawing/2014/main" id="{92F6C3C6-34B6-DD5B-1BC2-9B80BBC9D47F}"/>
              </a:ext>
            </a:extLst>
          </p:cNvPr>
          <p:cNvSpPr/>
          <p:nvPr/>
        </p:nvSpPr>
        <p:spPr>
          <a:xfrm rot="19712547">
            <a:off x="33181798" y="20029149"/>
            <a:ext cx="1248654" cy="446527"/>
          </a:xfrm>
          <a:prstGeom prst="arc">
            <a:avLst>
              <a:gd name="adj1" fmla="val 16200000"/>
              <a:gd name="adj2" fmla="val 2107033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val 49">
            <a:extLst>
              <a:ext uri="{FF2B5EF4-FFF2-40B4-BE49-F238E27FC236}">
                <a16:creationId xmlns:a16="http://schemas.microsoft.com/office/drawing/2014/main" id="{79EE6BCA-80DC-2009-FDF0-D5DA8A61A720}"/>
              </a:ext>
            </a:extLst>
          </p:cNvPr>
          <p:cNvSpPr/>
          <p:nvPr/>
        </p:nvSpPr>
        <p:spPr>
          <a:xfrm>
            <a:off x="34229028" y="19808263"/>
            <a:ext cx="135172" cy="119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13D6EFE-9BA4-CF81-49FD-BC0167368A10}"/>
              </a:ext>
            </a:extLst>
          </p:cNvPr>
          <p:cNvSpPr txBox="1"/>
          <p:nvPr/>
        </p:nvSpPr>
        <p:spPr>
          <a:xfrm flipH="1">
            <a:off x="34459850" y="17519049"/>
            <a:ext cx="2546205" cy="2954655"/>
          </a:xfrm>
          <a:prstGeom prst="rect">
            <a:avLst/>
          </a:prstGeom>
          <a:noFill/>
        </p:spPr>
        <p:txBody>
          <a:bodyPr wrap="square" rtlCol="0">
            <a:spAutoFit/>
          </a:bodyPr>
          <a:lstStyle/>
          <a:p>
            <a:r>
              <a:rPr lang="en-US" sz="2400" dirty="0">
                <a:solidFill>
                  <a:schemeClr val="tx1">
                    <a:lumMod val="75000"/>
                    <a:lumOff val="25000"/>
                  </a:schemeClr>
                </a:solidFill>
                <a:latin typeface="Helvetica" pitchFamily="2" charset="0"/>
              </a:rPr>
              <a:t>Reached by Project ECHO</a:t>
            </a:r>
          </a:p>
          <a:p>
            <a:endParaRPr lang="en-US" sz="1800" dirty="0">
              <a:solidFill>
                <a:schemeClr val="tx1">
                  <a:lumMod val="75000"/>
                  <a:lumOff val="25000"/>
                </a:schemeClr>
              </a:solidFill>
              <a:latin typeface="Helvetica" pitchFamily="2" charset="0"/>
            </a:endParaRPr>
          </a:p>
          <a:p>
            <a:r>
              <a:rPr lang="en-US" sz="2400" dirty="0">
                <a:solidFill>
                  <a:schemeClr val="tx1">
                    <a:lumMod val="75000"/>
                    <a:lumOff val="25000"/>
                  </a:schemeClr>
                </a:solidFill>
                <a:latin typeface="Helvetica" pitchFamily="2" charset="0"/>
              </a:rPr>
              <a:t>Not reached by Project ECHO</a:t>
            </a:r>
          </a:p>
          <a:p>
            <a:endParaRPr lang="en-US" sz="1800" dirty="0">
              <a:solidFill>
                <a:schemeClr val="tx1">
                  <a:lumMod val="75000"/>
                  <a:lumOff val="25000"/>
                </a:schemeClr>
              </a:solidFill>
              <a:latin typeface="Helvetica" pitchFamily="2" charset="0"/>
            </a:endParaRPr>
          </a:p>
          <a:p>
            <a:r>
              <a:rPr lang="en-US" sz="2400" dirty="0">
                <a:solidFill>
                  <a:schemeClr val="tx1">
                    <a:lumMod val="75000"/>
                    <a:lumOff val="25000"/>
                  </a:schemeClr>
                </a:solidFill>
                <a:latin typeface="Helvetica" pitchFamily="2" charset="0"/>
              </a:rPr>
              <a:t>Location of participant(s)</a:t>
            </a:r>
          </a:p>
        </p:txBody>
      </p:sp>
      <p:pic>
        <p:nvPicPr>
          <p:cNvPr id="56" name="Picture 55" descr="Map&#10;&#10;Description automatically generated">
            <a:extLst>
              <a:ext uri="{FF2B5EF4-FFF2-40B4-BE49-F238E27FC236}">
                <a16:creationId xmlns:a16="http://schemas.microsoft.com/office/drawing/2014/main" id="{3D472238-3AD6-1130-F4D3-CA7CBBD9130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299" b="95588" l="4488" r="89854">
                        <a14:foregroundMark x1="8098" y1="45362" x2="8098" y2="45362"/>
                        <a14:foregroundMark x1="4488" y1="43439" x2="4488" y2="43439"/>
                        <a14:foregroundMark x1="31122" y1="10633" x2="31122" y2="10633"/>
                        <a14:foregroundMark x1="41756" y1="7127" x2="41756" y2="7127"/>
                        <a14:foregroundMark x1="42049" y1="11538" x2="42049" y2="11538"/>
                        <a14:foregroundMark x1="45463" y1="4299" x2="45463" y2="4299"/>
                        <a14:foregroundMark x1="80976" y1="64706" x2="80976" y2="64706"/>
                        <a14:foregroundMark x1="62829" y1="91629" x2="62829" y2="91629"/>
                        <a14:foregroundMark x1="64488" y1="95588" x2="64488" y2="95588"/>
                        <a14:foregroundMark x1="65756" y1="93213" x2="65756" y2="93213"/>
                        <a14:foregroundMark x1="71902" y1="73190" x2="71902" y2="73190"/>
                        <a14:foregroundMark x1="75024" y1="71946" x2="75024" y2="71946"/>
                        <a14:foregroundMark x1="80000" y1="67873" x2="80000" y2="67873"/>
                      </a14:backgroundRemoval>
                    </a14:imgEffect>
                  </a14:imgLayer>
                </a14:imgProps>
              </a:ext>
            </a:extLst>
          </a:blip>
          <a:stretch>
            <a:fillRect/>
          </a:stretch>
        </p:blipFill>
        <p:spPr>
          <a:xfrm>
            <a:off x="26596974" y="22066687"/>
            <a:ext cx="10665066" cy="9191031"/>
          </a:xfrm>
          <a:prstGeom prst="rect">
            <a:avLst/>
          </a:prstGeom>
        </p:spPr>
      </p:pic>
      <p:sp>
        <p:nvSpPr>
          <p:cNvPr id="20" name="TextBox 19">
            <a:extLst>
              <a:ext uri="{FF2B5EF4-FFF2-40B4-BE49-F238E27FC236}">
                <a16:creationId xmlns:a16="http://schemas.microsoft.com/office/drawing/2014/main" id="{3C9978B5-3472-314C-85AF-31057782D75C}"/>
              </a:ext>
            </a:extLst>
          </p:cNvPr>
          <p:cNvSpPr txBox="1"/>
          <p:nvPr/>
        </p:nvSpPr>
        <p:spPr>
          <a:xfrm>
            <a:off x="993090" y="6786021"/>
            <a:ext cx="7732914" cy="923330"/>
          </a:xfrm>
          <a:prstGeom prst="rect">
            <a:avLst/>
          </a:prstGeom>
          <a:noFill/>
        </p:spPr>
        <p:txBody>
          <a:bodyPr wrap="square" rtlCol="0">
            <a:spAutoFit/>
          </a:bodyPr>
          <a:lstStyle/>
          <a:p>
            <a:r>
              <a:rPr lang="en-US" sz="5400" b="1" i="0" spc="300" dirty="0">
                <a:solidFill>
                  <a:srgbClr val="00778B"/>
                </a:solidFill>
                <a:latin typeface="Helvetica" pitchFamily="2" charset="0"/>
              </a:rPr>
              <a:t>BACKGROUND</a:t>
            </a:r>
            <a:endParaRPr lang="en-US" sz="5400" spc="300" dirty="0">
              <a:solidFill>
                <a:srgbClr val="00778B"/>
              </a:solidFill>
              <a:latin typeface="Helvetica" pitchFamily="2" charset="0"/>
            </a:endParaRPr>
          </a:p>
        </p:txBody>
      </p:sp>
      <p:sp>
        <p:nvSpPr>
          <p:cNvPr id="53" name="TextBox 52">
            <a:extLst>
              <a:ext uri="{FF2B5EF4-FFF2-40B4-BE49-F238E27FC236}">
                <a16:creationId xmlns:a16="http://schemas.microsoft.com/office/drawing/2014/main" id="{22C33E94-6396-EA43-9044-33EDDBFE7292}"/>
              </a:ext>
            </a:extLst>
          </p:cNvPr>
          <p:cNvSpPr txBox="1"/>
          <p:nvPr/>
        </p:nvSpPr>
        <p:spPr>
          <a:xfrm>
            <a:off x="39607931" y="13934615"/>
            <a:ext cx="8774825" cy="923330"/>
          </a:xfrm>
          <a:prstGeom prst="rect">
            <a:avLst/>
          </a:prstGeom>
          <a:noFill/>
        </p:spPr>
        <p:txBody>
          <a:bodyPr wrap="square" rtlCol="0">
            <a:spAutoFit/>
          </a:bodyPr>
          <a:lstStyle/>
          <a:p>
            <a:r>
              <a:rPr lang="en-US" sz="5400" b="1" spc="300" dirty="0">
                <a:solidFill>
                  <a:srgbClr val="00778B"/>
                </a:solidFill>
                <a:latin typeface="Helvetica" pitchFamily="2" charset="0"/>
              </a:rPr>
              <a:t>FUTURE DIRECTION</a:t>
            </a:r>
          </a:p>
        </p:txBody>
      </p:sp>
      <p:sp>
        <p:nvSpPr>
          <p:cNvPr id="87" name="TextBox 86">
            <a:extLst>
              <a:ext uri="{FF2B5EF4-FFF2-40B4-BE49-F238E27FC236}">
                <a16:creationId xmlns:a16="http://schemas.microsoft.com/office/drawing/2014/main" id="{614A7503-6B17-054D-97B5-C5F15E2B3887}"/>
              </a:ext>
            </a:extLst>
          </p:cNvPr>
          <p:cNvSpPr txBox="1"/>
          <p:nvPr/>
        </p:nvSpPr>
        <p:spPr>
          <a:xfrm>
            <a:off x="993089" y="7777309"/>
            <a:ext cx="11142787" cy="8921738"/>
          </a:xfrm>
          <a:prstGeom prst="rect">
            <a:avLst/>
          </a:prstGeom>
          <a:noFill/>
        </p:spPr>
        <p:txBody>
          <a:bodyPr wrap="square" rtlCol="0">
            <a:spAutoFit/>
          </a:bodyPr>
          <a:lstStyle>
            <a:defPPr>
              <a:defRPr lang="en-US"/>
            </a:defPPr>
            <a:lvl1pPr>
              <a:lnSpc>
                <a:spcPct val="120000"/>
              </a:lnSpc>
              <a:defRPr sz="3600">
                <a:solidFill>
                  <a:schemeClr val="tx1">
                    <a:lumMod val="75000"/>
                    <a:lumOff val="25000"/>
                  </a:schemeClr>
                </a:solidFill>
                <a:latin typeface="Helvetica" pitchFamily="2" charset="0"/>
              </a:defRPr>
            </a:lvl1pPr>
          </a:lstStyle>
          <a:p>
            <a:r>
              <a:rPr lang="en-US" sz="3200" dirty="0"/>
              <a:t>The number of adults over 65 is projected to increase from 54.1 million in 2019 to 80.8 million in 2040, representing the fastest growing segment of the US population.</a:t>
            </a:r>
            <a:r>
              <a:rPr lang="en-US" sz="3200" baseline="30000" dirty="0"/>
              <a:t>1</a:t>
            </a:r>
            <a:r>
              <a:rPr lang="en-US" sz="3200" dirty="0"/>
              <a:t>  This growth is expected to place further strain on a geriatric workforce that has been disproportionately impacted by COVID-19 and is already facing numerous staffing shortages.</a:t>
            </a:r>
            <a:r>
              <a:rPr lang="en-US" sz="3200" baseline="30000" dirty="0"/>
              <a:t>2</a:t>
            </a:r>
            <a:r>
              <a:rPr lang="en-US" sz="3200" dirty="0"/>
              <a:t>  Expanding geriatric education and training for health professionals caring for older adults could better prepare the healthcare system to address these challenges.  The ECHO (Extension for Community Healthcare Outcomes) project at the UNTHSC Center for Older Adults aims to fulfill this need using interactive videoconferencing sessions that connect interprofessional teams of geriatric specialists with healthcare teams caring for older adults, particularly those in rural or underserved communities. </a:t>
            </a:r>
          </a:p>
        </p:txBody>
      </p:sp>
      <p:sp>
        <p:nvSpPr>
          <p:cNvPr id="2" name="TextBox 1">
            <a:extLst>
              <a:ext uri="{FF2B5EF4-FFF2-40B4-BE49-F238E27FC236}">
                <a16:creationId xmlns:a16="http://schemas.microsoft.com/office/drawing/2014/main" id="{10E9E2EF-83BD-9CCB-17F0-B738351241B6}"/>
              </a:ext>
            </a:extLst>
          </p:cNvPr>
          <p:cNvSpPr txBox="1"/>
          <p:nvPr/>
        </p:nvSpPr>
        <p:spPr>
          <a:xfrm>
            <a:off x="39607931" y="21071835"/>
            <a:ext cx="10857693" cy="923330"/>
          </a:xfrm>
          <a:prstGeom prst="rect">
            <a:avLst/>
          </a:prstGeom>
          <a:noFill/>
        </p:spPr>
        <p:txBody>
          <a:bodyPr wrap="square" rtlCol="0">
            <a:spAutoFit/>
          </a:bodyPr>
          <a:lstStyle/>
          <a:p>
            <a:r>
              <a:rPr lang="en-US" sz="5400" b="1" spc="300" dirty="0">
                <a:solidFill>
                  <a:srgbClr val="00778B"/>
                </a:solidFill>
                <a:latin typeface="Helvetica" pitchFamily="2" charset="0"/>
              </a:rPr>
              <a:t>ACKNOWLEDGEMENTS</a:t>
            </a:r>
          </a:p>
        </p:txBody>
      </p:sp>
      <p:sp>
        <p:nvSpPr>
          <p:cNvPr id="4" name="TextBox 3">
            <a:extLst>
              <a:ext uri="{FF2B5EF4-FFF2-40B4-BE49-F238E27FC236}">
                <a16:creationId xmlns:a16="http://schemas.microsoft.com/office/drawing/2014/main" id="{3B5B5855-12DB-4FE1-4698-E182F4E25BE4}"/>
              </a:ext>
            </a:extLst>
          </p:cNvPr>
          <p:cNvSpPr txBox="1"/>
          <p:nvPr/>
        </p:nvSpPr>
        <p:spPr>
          <a:xfrm>
            <a:off x="39607932" y="22099419"/>
            <a:ext cx="10722656" cy="4194290"/>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effectLst/>
                <a:latin typeface="Helvetica" pitchFamily="2" charset="0"/>
                <a:ea typeface="Times New Roman" panose="02020603050405020304" pitchFamily="18" charset="0"/>
              </a:rPr>
              <a:t>This project is supported by the Health Resources and Services Administration (HRSA) of the U.S. Department of Health and Human Services (HHS) as part of a Geriatrics Workforce Enhancement Program under grant number UTQHP28735. The North Texas Regional Institutional Review Board approved the study as meeting criteria for exempt status.</a:t>
            </a:r>
            <a:r>
              <a:rPr lang="en-US" sz="3200" dirty="0">
                <a:solidFill>
                  <a:schemeClr val="tx1">
                    <a:lumMod val="75000"/>
                    <a:lumOff val="25000"/>
                  </a:schemeClr>
                </a:solidFill>
                <a:effectLst/>
                <a:latin typeface="Helvetica" pitchFamily="2" charset="0"/>
              </a:rPr>
              <a:t> </a:t>
            </a:r>
            <a:endParaRPr lang="en-US" sz="3200" dirty="0">
              <a:solidFill>
                <a:schemeClr val="tx1">
                  <a:lumMod val="75000"/>
                  <a:lumOff val="25000"/>
                </a:schemeClr>
              </a:solidFill>
              <a:latin typeface="Helvetica" pitchFamily="2" charset="0"/>
            </a:endParaRPr>
          </a:p>
        </p:txBody>
      </p:sp>
      <p:sp>
        <p:nvSpPr>
          <p:cNvPr id="5" name="TextBox 4">
            <a:extLst>
              <a:ext uri="{FF2B5EF4-FFF2-40B4-BE49-F238E27FC236}">
                <a16:creationId xmlns:a16="http://schemas.microsoft.com/office/drawing/2014/main" id="{D4098E62-E076-F22A-BF17-620D72B574E1}"/>
              </a:ext>
            </a:extLst>
          </p:cNvPr>
          <p:cNvSpPr txBox="1"/>
          <p:nvPr/>
        </p:nvSpPr>
        <p:spPr>
          <a:xfrm>
            <a:off x="39607932" y="14962199"/>
            <a:ext cx="10722656" cy="4174541"/>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effectLst/>
                <a:latin typeface="Helvetica" pitchFamily="2" charset="0"/>
                <a:ea typeface="Times New Roman" panose="02020603050405020304" pitchFamily="18" charset="0"/>
              </a:rPr>
              <a:t>Future ECHO lines at the UNTHSC Center for Older Adults will focus on broadening the scope of geriatric educational material. </a:t>
            </a:r>
            <a:r>
              <a:rPr lang="en-US" sz="3200" dirty="0">
                <a:solidFill>
                  <a:schemeClr val="tx1">
                    <a:lumMod val="75000"/>
                    <a:lumOff val="25000"/>
                  </a:schemeClr>
                </a:solidFill>
                <a:latin typeface="Helvetica" pitchFamily="2" charset="0"/>
                <a:ea typeface="Times New Roman" panose="02020603050405020304" pitchFamily="18" charset="0"/>
              </a:rPr>
              <a:t>In addition, efforts are being made to expand the outreach of project ECHO through social media marketing and mailing campaigns, particularly targeting facilities in states immediately surrounding Texas.</a:t>
            </a:r>
            <a:endParaRPr lang="en-US" sz="3200" dirty="0">
              <a:solidFill>
                <a:schemeClr val="tx1">
                  <a:lumMod val="75000"/>
                  <a:lumOff val="25000"/>
                </a:schemeClr>
              </a:solidFill>
              <a:latin typeface="Helvetica" pitchFamily="2" charset="0"/>
            </a:endParaRPr>
          </a:p>
        </p:txBody>
      </p:sp>
      <p:sp>
        <p:nvSpPr>
          <p:cNvPr id="6" name="TextBox 5">
            <a:extLst>
              <a:ext uri="{FF2B5EF4-FFF2-40B4-BE49-F238E27FC236}">
                <a16:creationId xmlns:a16="http://schemas.microsoft.com/office/drawing/2014/main" id="{6F3C1B80-8A22-5E03-6952-FCEAC7A3E382}"/>
              </a:ext>
            </a:extLst>
          </p:cNvPr>
          <p:cNvSpPr txBox="1"/>
          <p:nvPr/>
        </p:nvSpPr>
        <p:spPr>
          <a:xfrm>
            <a:off x="39607931" y="6897332"/>
            <a:ext cx="8774825" cy="923330"/>
          </a:xfrm>
          <a:prstGeom prst="rect">
            <a:avLst/>
          </a:prstGeom>
          <a:noFill/>
        </p:spPr>
        <p:txBody>
          <a:bodyPr wrap="square" rtlCol="0">
            <a:spAutoFit/>
          </a:bodyPr>
          <a:lstStyle/>
          <a:p>
            <a:r>
              <a:rPr lang="en-US" sz="5400" b="1" spc="300" dirty="0">
                <a:solidFill>
                  <a:srgbClr val="00778B"/>
                </a:solidFill>
                <a:latin typeface="Helvetica" pitchFamily="2" charset="0"/>
              </a:rPr>
              <a:t>CONCLUSIONS</a:t>
            </a:r>
          </a:p>
        </p:txBody>
      </p:sp>
      <p:sp>
        <p:nvSpPr>
          <p:cNvPr id="7" name="TextBox 6">
            <a:extLst>
              <a:ext uri="{FF2B5EF4-FFF2-40B4-BE49-F238E27FC236}">
                <a16:creationId xmlns:a16="http://schemas.microsoft.com/office/drawing/2014/main" id="{3A923508-BDDE-ACF7-1A8D-9615A87B2DBA}"/>
              </a:ext>
            </a:extLst>
          </p:cNvPr>
          <p:cNvSpPr txBox="1"/>
          <p:nvPr/>
        </p:nvSpPr>
        <p:spPr>
          <a:xfrm>
            <a:off x="39619461" y="7976841"/>
            <a:ext cx="10722656" cy="5376152"/>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effectLst/>
                <a:latin typeface="Helvetica" pitchFamily="2" charset="0"/>
                <a:ea typeface="Times New Roman" panose="02020603050405020304" pitchFamily="18" charset="0"/>
              </a:rPr>
              <a:t>Utilization of the Project ECHO model has allowed the UNTHSC Center for Older Adults to disseminate expert knowledge in geriatric care to a widespread geographic distribution in Texas and its surrounding regions, including rural regions.  This ECHO project offers an innovative communication channel that uses interdisciplinary teamwork to provide healthcare professionals with tools to address a variety of health concerns affecting the mind, body, and spirit in the geriatric population. </a:t>
            </a:r>
            <a:endParaRPr lang="en-US" sz="3200" dirty="0">
              <a:solidFill>
                <a:schemeClr val="tx1">
                  <a:lumMod val="75000"/>
                  <a:lumOff val="25000"/>
                </a:schemeClr>
              </a:solidFill>
              <a:latin typeface="Helvetica" pitchFamily="2" charset="0"/>
            </a:endParaRPr>
          </a:p>
        </p:txBody>
      </p:sp>
      <p:sp>
        <p:nvSpPr>
          <p:cNvPr id="9" name="TextBox 8">
            <a:extLst>
              <a:ext uri="{FF2B5EF4-FFF2-40B4-BE49-F238E27FC236}">
                <a16:creationId xmlns:a16="http://schemas.microsoft.com/office/drawing/2014/main" id="{58FD24A5-7F01-551F-7293-CBD93DFAEE2A}"/>
              </a:ext>
            </a:extLst>
          </p:cNvPr>
          <p:cNvSpPr txBox="1"/>
          <p:nvPr/>
        </p:nvSpPr>
        <p:spPr>
          <a:xfrm>
            <a:off x="993090" y="17295712"/>
            <a:ext cx="8951003" cy="923330"/>
          </a:xfrm>
          <a:prstGeom prst="rect">
            <a:avLst/>
          </a:prstGeom>
          <a:noFill/>
        </p:spPr>
        <p:txBody>
          <a:bodyPr wrap="square" rtlCol="0">
            <a:spAutoFit/>
          </a:bodyPr>
          <a:lstStyle/>
          <a:p>
            <a:r>
              <a:rPr lang="en-US" sz="5400" b="1" i="0" spc="300" dirty="0">
                <a:solidFill>
                  <a:srgbClr val="00778B"/>
                </a:solidFill>
                <a:latin typeface="Helvetica" pitchFamily="2" charset="0"/>
              </a:rPr>
              <a:t>RESEARCH QUESTION</a:t>
            </a:r>
            <a:endParaRPr lang="en-US" sz="5400" spc="300" dirty="0">
              <a:solidFill>
                <a:srgbClr val="00778B"/>
              </a:solidFill>
              <a:latin typeface="Helvetica" pitchFamily="2" charset="0"/>
            </a:endParaRPr>
          </a:p>
        </p:txBody>
      </p:sp>
      <p:sp>
        <p:nvSpPr>
          <p:cNvPr id="11" name="TextBox 10">
            <a:extLst>
              <a:ext uri="{FF2B5EF4-FFF2-40B4-BE49-F238E27FC236}">
                <a16:creationId xmlns:a16="http://schemas.microsoft.com/office/drawing/2014/main" id="{1FE88B36-103E-C58D-5583-81700E184FE0}"/>
              </a:ext>
            </a:extLst>
          </p:cNvPr>
          <p:cNvSpPr txBox="1"/>
          <p:nvPr/>
        </p:nvSpPr>
        <p:spPr>
          <a:xfrm>
            <a:off x="993090" y="18421071"/>
            <a:ext cx="10824902" cy="1830566"/>
          </a:xfrm>
          <a:prstGeom prst="rect">
            <a:avLst/>
          </a:prstGeom>
          <a:noFill/>
        </p:spPr>
        <p:txBody>
          <a:bodyPr wrap="square" rtlCol="0">
            <a:spAutoFit/>
          </a:bodyPr>
          <a:lstStyle>
            <a:defPPr>
              <a:defRPr lang="en-US"/>
            </a:defPPr>
            <a:lvl1pPr>
              <a:lnSpc>
                <a:spcPct val="120000"/>
              </a:lnSpc>
              <a:defRPr sz="3600">
                <a:solidFill>
                  <a:schemeClr val="tx1">
                    <a:lumMod val="75000"/>
                    <a:lumOff val="25000"/>
                  </a:schemeClr>
                </a:solidFill>
                <a:latin typeface="Helvetica" pitchFamily="2" charset="0"/>
              </a:defRPr>
            </a:lvl1pPr>
          </a:lstStyle>
          <a:p>
            <a:r>
              <a:rPr lang="en-US" sz="3200" dirty="0"/>
              <a:t>Can the Project ECHO model be applied to geriatric workforce education and training to reach a broad audience in Texas and the surrounding regions?</a:t>
            </a:r>
          </a:p>
        </p:txBody>
      </p:sp>
      <p:pic>
        <p:nvPicPr>
          <p:cNvPr id="57" name="Picture 56">
            <a:extLst>
              <a:ext uri="{FF2B5EF4-FFF2-40B4-BE49-F238E27FC236}">
                <a16:creationId xmlns:a16="http://schemas.microsoft.com/office/drawing/2014/main" id="{ED1F9C07-66E7-5DB3-722C-7D3AE7C362E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35336174" y="30082040"/>
            <a:ext cx="741746" cy="519987"/>
          </a:xfrm>
          <a:prstGeom prst="rect">
            <a:avLst/>
          </a:prstGeom>
        </p:spPr>
      </p:pic>
      <p:pic>
        <p:nvPicPr>
          <p:cNvPr id="58" name="Picture 57">
            <a:extLst>
              <a:ext uri="{FF2B5EF4-FFF2-40B4-BE49-F238E27FC236}">
                <a16:creationId xmlns:a16="http://schemas.microsoft.com/office/drawing/2014/main" id="{E0FA6234-3E5C-E4E4-83D3-8C80416C8C2E}"/>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35431922" y="29359595"/>
            <a:ext cx="579432" cy="606699"/>
          </a:xfrm>
          <a:prstGeom prst="rect">
            <a:avLst/>
          </a:prstGeom>
        </p:spPr>
      </p:pic>
      <p:sp>
        <p:nvSpPr>
          <p:cNvPr id="60" name="TextBox 59">
            <a:extLst>
              <a:ext uri="{FF2B5EF4-FFF2-40B4-BE49-F238E27FC236}">
                <a16:creationId xmlns:a16="http://schemas.microsoft.com/office/drawing/2014/main" id="{1374A421-29FC-5357-428A-5EF0EC1C8900}"/>
              </a:ext>
            </a:extLst>
          </p:cNvPr>
          <p:cNvSpPr txBox="1"/>
          <p:nvPr/>
        </p:nvSpPr>
        <p:spPr>
          <a:xfrm>
            <a:off x="39578104" y="26941199"/>
            <a:ext cx="10857693" cy="923330"/>
          </a:xfrm>
          <a:prstGeom prst="rect">
            <a:avLst/>
          </a:prstGeom>
          <a:noFill/>
        </p:spPr>
        <p:txBody>
          <a:bodyPr wrap="square" rtlCol="0">
            <a:spAutoFit/>
          </a:bodyPr>
          <a:lstStyle/>
          <a:p>
            <a:r>
              <a:rPr lang="en-US" sz="5400" b="1" spc="300" dirty="0">
                <a:solidFill>
                  <a:srgbClr val="00778B"/>
                </a:solidFill>
                <a:latin typeface="Helvetica" pitchFamily="2" charset="0"/>
              </a:rPr>
              <a:t>SOURCES</a:t>
            </a:r>
          </a:p>
        </p:txBody>
      </p:sp>
      <p:sp>
        <p:nvSpPr>
          <p:cNvPr id="61" name="TextBox 60">
            <a:extLst>
              <a:ext uri="{FF2B5EF4-FFF2-40B4-BE49-F238E27FC236}">
                <a16:creationId xmlns:a16="http://schemas.microsoft.com/office/drawing/2014/main" id="{2A5869C8-D0E7-BCA5-484B-EF5DFE973B3E}"/>
              </a:ext>
            </a:extLst>
          </p:cNvPr>
          <p:cNvSpPr txBox="1"/>
          <p:nvPr/>
        </p:nvSpPr>
        <p:spPr>
          <a:xfrm>
            <a:off x="39582747" y="27821959"/>
            <a:ext cx="10722656" cy="4055213"/>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Helvetica" pitchFamily="2" charset="0"/>
              </a:rPr>
              <a:t>1. </a:t>
            </a:r>
            <a:r>
              <a:rPr lang="en-US" sz="2400" i="1" dirty="0">
                <a:solidFill>
                  <a:schemeClr val="tx1">
                    <a:lumMod val="75000"/>
                    <a:lumOff val="25000"/>
                  </a:schemeClr>
                </a:solidFill>
                <a:latin typeface="Helvetica" pitchFamily="2" charset="0"/>
              </a:rPr>
              <a:t>Projected future growth of older population</a:t>
            </a:r>
            <a:r>
              <a:rPr lang="en-US" sz="2400" dirty="0">
                <a:solidFill>
                  <a:schemeClr val="tx1">
                    <a:lumMod val="75000"/>
                    <a:lumOff val="25000"/>
                  </a:schemeClr>
                </a:solidFill>
                <a:latin typeface="Helvetica" pitchFamily="2" charset="0"/>
              </a:rPr>
              <a:t>. (2022, May 4). Administration for Community Living. </a:t>
            </a:r>
            <a:r>
              <a:rPr lang="en-US" sz="2400" dirty="0">
                <a:solidFill>
                  <a:schemeClr val="tx1">
                    <a:lumMod val="75000"/>
                    <a:lumOff val="25000"/>
                  </a:schemeClr>
                </a:solidFill>
                <a:latin typeface="Helvetica" pitchFamily="2" charset="0"/>
                <a:hlinkClick r:id="rId15">
                  <a:extLst>
                    <a:ext uri="{A12FA001-AC4F-418D-AE19-62706E023703}">
                      <ahyp:hlinkClr xmlns:ahyp="http://schemas.microsoft.com/office/drawing/2018/hyperlinkcolor" val="tx"/>
                    </a:ext>
                  </a:extLst>
                </a:hlinkClick>
              </a:rPr>
              <a:t>https://acl.gov/aging-and-disability-in-america/data-and-research/projected-future-growth-older-population</a:t>
            </a:r>
            <a:r>
              <a:rPr lang="en-US" sz="2400" dirty="0">
                <a:solidFill>
                  <a:schemeClr val="tx1">
                    <a:lumMod val="75000"/>
                    <a:lumOff val="25000"/>
                  </a:schemeClr>
                </a:solidFill>
                <a:latin typeface="Helvetica" pitchFamily="2" charset="0"/>
              </a:rPr>
              <a:t> </a:t>
            </a:r>
          </a:p>
          <a:p>
            <a:pPr>
              <a:lnSpc>
                <a:spcPct val="120000"/>
              </a:lnSpc>
            </a:pPr>
            <a:r>
              <a:rPr lang="en-US" sz="2400" dirty="0">
                <a:solidFill>
                  <a:schemeClr val="tx1">
                    <a:lumMod val="75000"/>
                    <a:lumOff val="25000"/>
                  </a:schemeClr>
                </a:solidFill>
                <a:latin typeface="Helvetica" pitchFamily="2" charset="0"/>
              </a:rPr>
              <a:t>2. Xu, H., </a:t>
            </a:r>
            <a:r>
              <a:rPr lang="en-US" sz="2400" dirty="0" err="1">
                <a:solidFill>
                  <a:schemeClr val="tx1">
                    <a:lumMod val="75000"/>
                    <a:lumOff val="25000"/>
                  </a:schemeClr>
                </a:solidFill>
                <a:latin typeface="Helvetica" pitchFamily="2" charset="0"/>
              </a:rPr>
              <a:t>Intrator</a:t>
            </a:r>
            <a:r>
              <a:rPr lang="en-US" sz="2400" dirty="0">
                <a:solidFill>
                  <a:schemeClr val="tx1">
                    <a:lumMod val="75000"/>
                    <a:lumOff val="25000"/>
                  </a:schemeClr>
                </a:solidFill>
                <a:latin typeface="Helvetica" pitchFamily="2" charset="0"/>
              </a:rPr>
              <a:t>, O., &amp; </a:t>
            </a:r>
            <a:r>
              <a:rPr lang="en-US" sz="2400" dirty="0" err="1">
                <a:solidFill>
                  <a:schemeClr val="tx1">
                    <a:lumMod val="75000"/>
                    <a:lumOff val="25000"/>
                  </a:schemeClr>
                </a:solidFill>
                <a:latin typeface="Helvetica" pitchFamily="2" charset="0"/>
              </a:rPr>
              <a:t>Bowblis</a:t>
            </a:r>
            <a:r>
              <a:rPr lang="en-US" sz="2400" dirty="0">
                <a:solidFill>
                  <a:schemeClr val="tx1">
                    <a:lumMod val="75000"/>
                    <a:lumOff val="25000"/>
                  </a:schemeClr>
                </a:solidFill>
                <a:latin typeface="Helvetica" pitchFamily="2" charset="0"/>
              </a:rPr>
              <a:t>, J. R. (2020). Shortages of Staff in Nursing Homes During the COVID-19 Pandemic: What are the Driving Factors?. </a:t>
            </a:r>
            <a:r>
              <a:rPr lang="en-US" sz="2400" i="1" dirty="0">
                <a:solidFill>
                  <a:schemeClr val="tx1">
                    <a:lumMod val="75000"/>
                    <a:lumOff val="25000"/>
                  </a:schemeClr>
                </a:solidFill>
                <a:latin typeface="Helvetica" pitchFamily="2" charset="0"/>
              </a:rPr>
              <a:t>Journal of the American Medical Directors Association</a:t>
            </a:r>
            <a:r>
              <a:rPr lang="en-US" sz="2400" dirty="0">
                <a:solidFill>
                  <a:schemeClr val="tx1">
                    <a:lumMod val="75000"/>
                    <a:lumOff val="25000"/>
                  </a:schemeClr>
                </a:solidFill>
                <a:latin typeface="Helvetica" pitchFamily="2" charset="0"/>
              </a:rPr>
              <a:t>, 21(10), 1371–1377. https://</a:t>
            </a:r>
            <a:r>
              <a:rPr lang="en-US" sz="2400" dirty="0" err="1">
                <a:solidFill>
                  <a:schemeClr val="tx1">
                    <a:lumMod val="75000"/>
                    <a:lumOff val="25000"/>
                  </a:schemeClr>
                </a:solidFill>
                <a:latin typeface="Helvetica" pitchFamily="2" charset="0"/>
              </a:rPr>
              <a:t>doi.org</a:t>
            </a:r>
            <a:r>
              <a:rPr lang="en-US" sz="2400" dirty="0">
                <a:solidFill>
                  <a:schemeClr val="tx1">
                    <a:lumMod val="75000"/>
                    <a:lumOff val="25000"/>
                  </a:schemeClr>
                </a:solidFill>
                <a:latin typeface="Helvetica" pitchFamily="2" charset="0"/>
              </a:rPr>
              <a:t>/10.1016/j.jamda.2020.08.002 </a:t>
            </a:r>
          </a:p>
          <a:p>
            <a:pPr>
              <a:lnSpc>
                <a:spcPct val="120000"/>
              </a:lnSpc>
            </a:pPr>
            <a:r>
              <a:rPr lang="en-US" sz="2400" dirty="0">
                <a:solidFill>
                  <a:schemeClr val="tx1">
                    <a:lumMod val="75000"/>
                    <a:lumOff val="25000"/>
                  </a:schemeClr>
                </a:solidFill>
                <a:latin typeface="Helvetica" pitchFamily="2" charset="0"/>
              </a:rPr>
              <a:t>3. </a:t>
            </a:r>
            <a:r>
              <a:rPr lang="en-US" sz="2400" i="1" dirty="0">
                <a:solidFill>
                  <a:schemeClr val="tx1">
                    <a:lumMod val="75000"/>
                    <a:lumOff val="25000"/>
                  </a:schemeClr>
                </a:solidFill>
                <a:latin typeface="Helvetica" pitchFamily="2" charset="0"/>
              </a:rPr>
              <a:t>Rural Texas counties</a:t>
            </a:r>
            <a:r>
              <a:rPr lang="en-US" sz="2400" dirty="0">
                <a:solidFill>
                  <a:schemeClr val="tx1">
                    <a:lumMod val="75000"/>
                    <a:lumOff val="25000"/>
                  </a:schemeClr>
                </a:solidFill>
                <a:latin typeface="Helvetica" pitchFamily="2" charset="0"/>
              </a:rPr>
              <a:t>. (n.d.). Texas Commission on the Arts. </a:t>
            </a:r>
            <a:r>
              <a:rPr lang="en-US" sz="2400" dirty="0">
                <a:solidFill>
                  <a:schemeClr val="tx1">
                    <a:lumMod val="75000"/>
                    <a:lumOff val="25000"/>
                  </a:schemeClr>
                </a:solidFill>
                <a:latin typeface="Helvetica" pitchFamily="2" charset="0"/>
                <a:hlinkClick r:id="rId16">
                  <a:extLst>
                    <a:ext uri="{A12FA001-AC4F-418D-AE19-62706E023703}">
                      <ahyp:hlinkClr xmlns:ahyp="http://schemas.microsoft.com/office/drawing/2018/hyperlinkcolor" val="tx"/>
                    </a:ext>
                  </a:extLst>
                </a:hlinkClick>
              </a:rPr>
              <a:t>https://www.arts.texas.gov/initiatives/rural-initiatives/rural-texas-counties/</a:t>
            </a:r>
            <a:r>
              <a:rPr lang="en-US" sz="2400" dirty="0">
                <a:solidFill>
                  <a:schemeClr val="tx1">
                    <a:lumMod val="75000"/>
                    <a:lumOff val="25000"/>
                  </a:schemeClr>
                </a:solidFill>
                <a:latin typeface="Helvetica" pitchFamily="2" charset="0"/>
              </a:rPr>
              <a:t> </a:t>
            </a:r>
          </a:p>
        </p:txBody>
      </p:sp>
      <p:sp>
        <p:nvSpPr>
          <p:cNvPr id="13" name="TextBox 12">
            <a:extLst>
              <a:ext uri="{FF2B5EF4-FFF2-40B4-BE49-F238E27FC236}">
                <a16:creationId xmlns:a16="http://schemas.microsoft.com/office/drawing/2014/main" id="{EB8F93C5-891C-6A44-0335-7D79DEBCF4E0}"/>
              </a:ext>
            </a:extLst>
          </p:cNvPr>
          <p:cNvSpPr txBox="1"/>
          <p:nvPr/>
        </p:nvSpPr>
        <p:spPr>
          <a:xfrm flipH="1">
            <a:off x="17919948" y="7722004"/>
            <a:ext cx="15366503" cy="646331"/>
          </a:xfrm>
          <a:prstGeom prst="rect">
            <a:avLst/>
          </a:prstGeom>
          <a:noFill/>
        </p:spPr>
        <p:txBody>
          <a:bodyPr wrap="square" rtlCol="0">
            <a:spAutoFit/>
          </a:bodyPr>
          <a:lstStyle/>
          <a:p>
            <a:r>
              <a:rPr lang="en-US" sz="3600" dirty="0">
                <a:solidFill>
                  <a:schemeClr val="tx1">
                    <a:lumMod val="75000"/>
                    <a:lumOff val="25000"/>
                  </a:schemeClr>
                </a:solidFill>
                <a:latin typeface="Helvetica" pitchFamily="2" charset="0"/>
              </a:rPr>
              <a:t>Participant Locations </a:t>
            </a:r>
            <a:r>
              <a:rPr lang="en-US" sz="3600">
                <a:solidFill>
                  <a:schemeClr val="tx1">
                    <a:lumMod val="75000"/>
                    <a:lumOff val="25000"/>
                  </a:schemeClr>
                </a:solidFill>
                <a:latin typeface="Helvetica" pitchFamily="2" charset="0"/>
              </a:rPr>
              <a:t>from 159 </a:t>
            </a:r>
            <a:r>
              <a:rPr lang="en-US" sz="3600" dirty="0">
                <a:solidFill>
                  <a:schemeClr val="tx1">
                    <a:lumMod val="75000"/>
                    <a:lumOff val="25000"/>
                  </a:schemeClr>
                </a:solidFill>
                <a:latin typeface="Helvetica" pitchFamily="2" charset="0"/>
              </a:rPr>
              <a:t>ECHO Sessions (Sep 2019 – Sep 2022)</a:t>
            </a:r>
          </a:p>
        </p:txBody>
      </p:sp>
      <p:pic>
        <p:nvPicPr>
          <p:cNvPr id="16" name="Picture 15">
            <a:extLst>
              <a:ext uri="{FF2B5EF4-FFF2-40B4-BE49-F238E27FC236}">
                <a16:creationId xmlns:a16="http://schemas.microsoft.com/office/drawing/2014/main" id="{780AA10A-1749-9E86-1556-E520BF644CC6}"/>
              </a:ext>
            </a:extLst>
          </p:cNvPr>
          <p:cNvPicPr>
            <a:picLocks noChangeAspect="1"/>
          </p:cNvPicPr>
          <p:nvPr/>
        </p:nvPicPr>
        <p:blipFill>
          <a:blip r:embed="rId17"/>
          <a:stretch>
            <a:fillRect/>
          </a:stretch>
        </p:blipFill>
        <p:spPr>
          <a:xfrm>
            <a:off x="13649321" y="23092317"/>
            <a:ext cx="10665059" cy="7697764"/>
          </a:xfrm>
          <a:prstGeom prst="rect">
            <a:avLst/>
          </a:prstGeom>
        </p:spPr>
      </p:pic>
      <p:pic>
        <p:nvPicPr>
          <p:cNvPr id="12" name="Picture 11">
            <a:extLst>
              <a:ext uri="{FF2B5EF4-FFF2-40B4-BE49-F238E27FC236}">
                <a16:creationId xmlns:a16="http://schemas.microsoft.com/office/drawing/2014/main" id="{E5463F85-B65A-3427-6CD6-AEF3627008CF}"/>
              </a:ext>
            </a:extLst>
          </p:cNvPr>
          <p:cNvPicPr>
            <a:picLocks noChangeAspect="1"/>
          </p:cNvPicPr>
          <p:nvPr/>
        </p:nvPicPr>
        <p:blipFill>
          <a:blip r:embed="rId18"/>
          <a:stretch>
            <a:fillRect/>
          </a:stretch>
        </p:blipFill>
        <p:spPr>
          <a:xfrm>
            <a:off x="1024544" y="22940021"/>
            <a:ext cx="10539290" cy="4483448"/>
          </a:xfrm>
          <a:prstGeom prst="rect">
            <a:avLst/>
          </a:prstGeom>
        </p:spPr>
      </p:pic>
      <p:pic>
        <p:nvPicPr>
          <p:cNvPr id="17" name="Picture 16">
            <a:extLst>
              <a:ext uri="{FF2B5EF4-FFF2-40B4-BE49-F238E27FC236}">
                <a16:creationId xmlns:a16="http://schemas.microsoft.com/office/drawing/2014/main" id="{4967AB60-4CF5-2FDA-DA70-89056312BC13}"/>
              </a:ext>
            </a:extLst>
          </p:cNvPr>
          <p:cNvPicPr>
            <a:picLocks noChangeAspect="1"/>
          </p:cNvPicPr>
          <p:nvPr/>
        </p:nvPicPr>
        <p:blipFill>
          <a:blip r:embed="rId19"/>
          <a:stretch>
            <a:fillRect/>
          </a:stretch>
        </p:blipFill>
        <p:spPr>
          <a:xfrm flipV="1">
            <a:off x="21706150" y="28709591"/>
            <a:ext cx="1482713" cy="534258"/>
          </a:xfrm>
          <a:prstGeom prst="rect">
            <a:avLst/>
          </a:prstGeom>
        </p:spPr>
      </p:pic>
      <p:sp>
        <p:nvSpPr>
          <p:cNvPr id="18" name="TextBox 17">
            <a:extLst>
              <a:ext uri="{FF2B5EF4-FFF2-40B4-BE49-F238E27FC236}">
                <a16:creationId xmlns:a16="http://schemas.microsoft.com/office/drawing/2014/main" id="{FCAFC0EE-CBF8-E2AB-4EE0-871DA16082DE}"/>
              </a:ext>
            </a:extLst>
          </p:cNvPr>
          <p:cNvSpPr txBox="1"/>
          <p:nvPr/>
        </p:nvSpPr>
        <p:spPr>
          <a:xfrm flipH="1">
            <a:off x="21679369" y="28703814"/>
            <a:ext cx="1982678" cy="579198"/>
          </a:xfrm>
          <a:prstGeom prst="rect">
            <a:avLst/>
          </a:prstGeom>
          <a:noFill/>
        </p:spPr>
        <p:txBody>
          <a:bodyPr wrap="square" rtlCol="0">
            <a:spAutoFit/>
          </a:bodyPr>
          <a:lstStyle/>
          <a:p>
            <a:pPr>
              <a:lnSpc>
                <a:spcPct val="120000"/>
              </a:lnSpc>
            </a:pPr>
            <a:r>
              <a:rPr lang="en-US" sz="2800" dirty="0">
                <a:latin typeface="Helvetica" pitchFamily="2" charset="0"/>
              </a:rPr>
              <a:t>NP or PA</a:t>
            </a:r>
          </a:p>
        </p:txBody>
      </p:sp>
      <p:pic>
        <p:nvPicPr>
          <p:cNvPr id="23" name="Audio 22">
            <a:hlinkClick r:id="" action="ppaction://media"/>
            <a:extLst>
              <a:ext uri="{FF2B5EF4-FFF2-40B4-BE49-F238E27FC236}">
                <a16:creationId xmlns:a16="http://schemas.microsoft.com/office/drawing/2014/main" id="{4A27DD91-AA68-076C-5D3C-34B3CDFC11D5}"/>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50241200" y="31953200"/>
            <a:ext cx="812800" cy="812800"/>
          </a:xfrm>
          <a:prstGeom prst="rect">
            <a:avLst/>
          </a:prstGeom>
        </p:spPr>
      </p:pic>
    </p:spTree>
    <p:extLst>
      <p:ext uri="{BB962C8B-B14F-4D97-AF65-F5344CB8AC3E}">
        <p14:creationId xmlns:p14="http://schemas.microsoft.com/office/powerpoint/2010/main" val="2732144487"/>
      </p:ext>
    </p:extLst>
  </p:cSld>
  <p:clrMapOvr>
    <a:masterClrMapping/>
  </p:clrMapOvr>
  <mc:AlternateContent xmlns:mc="http://schemas.openxmlformats.org/markup-compatibility/2006" xmlns:p14="http://schemas.microsoft.com/office/powerpoint/2010/main">
    <mc:Choice Requires="p14">
      <p:transition spd="slow" p14:dur="2000" advTm="294880"/>
    </mc:Choice>
    <mc:Fallback xmlns="">
      <p:transition spd="slow" advTm="294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14692</TotalTime>
  <Words>757</Words>
  <Application>Microsoft Office PowerPoint</Application>
  <PresentationFormat>Custom</PresentationFormat>
  <Paragraphs>47</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1_Custom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Rosales, Marco</dc:creator>
  <cp:lastModifiedBy>Tripp, Jessica</cp:lastModifiedBy>
  <cp:revision>79</cp:revision>
  <cp:lastPrinted>2023-01-25T20:45:43Z</cp:lastPrinted>
  <dcterms:created xsi:type="dcterms:W3CDTF">2019-05-22T14:58:34Z</dcterms:created>
  <dcterms:modified xsi:type="dcterms:W3CDTF">2024-01-30T18:52:40Z</dcterms:modified>
</cp:coreProperties>
</file>