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80" userDrawn="1">
          <p15:clr>
            <a:srgbClr val="A4A3A4"/>
          </p15:clr>
        </p15:guide>
        <p15:guide id="3" pos="960" userDrawn="1">
          <p15:clr>
            <a:srgbClr val="A4A3A4"/>
          </p15:clr>
        </p15:guide>
        <p15:guide id="4" pos="26688" userDrawn="1">
          <p15:clr>
            <a:srgbClr val="A4A3A4"/>
          </p15:clr>
        </p15:guide>
        <p15:guide id="5" orient="horz" pos="19656" userDrawn="1">
          <p15:clr>
            <a:srgbClr val="A4A3A4"/>
          </p15:clr>
        </p15:guide>
        <p15:guide id="6" pos="6816" userDrawn="1">
          <p15:clr>
            <a:srgbClr val="A4A3A4"/>
          </p15:clr>
        </p15:guide>
        <p15:guide id="7" pos="7584" userDrawn="1">
          <p15:clr>
            <a:srgbClr val="A4A3A4"/>
          </p15:clr>
        </p15:guide>
        <p15:guide id="8" pos="13440" userDrawn="1">
          <p15:clr>
            <a:srgbClr val="A4A3A4"/>
          </p15:clr>
        </p15:guide>
        <p15:guide id="9" pos="14208" userDrawn="1">
          <p15:clr>
            <a:srgbClr val="A4A3A4"/>
          </p15:clr>
        </p15:guide>
        <p15:guide id="10" pos="20064" userDrawn="1">
          <p15:clr>
            <a:srgbClr val="A4A3A4"/>
          </p15:clr>
        </p15:guide>
        <p15:guide id="11" pos="208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B45C"/>
    <a:srgbClr val="00B750"/>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5652" autoAdjust="0"/>
  </p:normalViewPr>
  <p:slideViewPr>
    <p:cSldViewPr snapToGrid="0" snapToObjects="1" showGuides="1">
      <p:cViewPr varScale="1">
        <p:scale>
          <a:sx n="24" d="100"/>
          <a:sy n="24" d="100"/>
        </p:scale>
        <p:origin x="1542" y="84"/>
      </p:cViewPr>
      <p:guideLst>
        <p:guide orient="horz" pos="1080"/>
        <p:guide pos="960"/>
        <p:guide pos="26688"/>
        <p:guide orient="horz" pos="19656"/>
        <p:guide pos="6816"/>
        <p:guide pos="7584"/>
        <p:guide pos="13440"/>
        <p:guide pos="14208"/>
        <p:guide pos="20064"/>
        <p:guide pos="208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ownloads\WV1_Graph%20data%201958-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dLbls>
          <c:showLegendKey val="0"/>
          <c:showVal val="0"/>
          <c:showCatName val="0"/>
          <c:showSerName val="0"/>
          <c:showPercent val="0"/>
          <c:showBubbleSize val="0"/>
          <c:showLeaderLines val="0"/>
        </c:dLbls>
        <c:firstSliceAng val="0"/>
        <c:holeSize val="50"/>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92D050"/>
            </a:solidFill>
            <a:ln>
              <a:noFill/>
            </a:ln>
            <a:effectLst/>
          </c:spPr>
          <c:invertIfNegative val="0"/>
          <c:dLbls>
            <c:spPr>
              <a:noFill/>
              <a:ln>
                <a:noFill/>
              </a:ln>
              <a:effectLst/>
            </c:spPr>
            <c:txPr>
              <a:bodyPr rot="0" spcFirstLastPara="1" vertOverflow="ellipsis" vert="horz" wrap="square" anchor="ctr" anchorCtr="1"/>
              <a:lstStyle/>
              <a:p>
                <a:pPr>
                  <a:defRPr sz="25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Sheet1!$B$1:$B$11</c:f>
              <c:strCache>
                <c:ptCount val="11"/>
                <c:pt idx="0">
                  <c:v>Lack of resources</c:v>
                </c:pt>
                <c:pt idx="1">
                  <c:v>Lack of insurance and financial support </c:v>
                </c:pt>
                <c:pt idx="2">
                  <c:v>Healthcare Workforce Shortage</c:v>
                </c:pt>
                <c:pt idx="3">
                  <c:v>Travel and distance barriers</c:v>
                </c:pt>
                <c:pt idx="4">
                  <c:v>Stigma and social isolation</c:v>
                </c:pt>
                <c:pt idx="5">
                  <c:v>lack of Education and awareness</c:v>
                </c:pt>
                <c:pt idx="6">
                  <c:v>Cultural and Linguistic Barriers</c:v>
                </c:pt>
                <c:pt idx="7">
                  <c:v>Technology and Telemedicine Disparities</c:v>
                </c:pt>
                <c:pt idx="8">
                  <c:v>co-occurance of mental disorder</c:v>
                </c:pt>
                <c:pt idx="9">
                  <c:v>Personal barriers </c:v>
                </c:pt>
                <c:pt idx="10">
                  <c:v>Gender and Race/Ethnicity Barriers</c:v>
                </c:pt>
              </c:strCache>
            </c:strRef>
          </c:cat>
          <c:val>
            <c:numRef>
              <c:f>Sheet1!$C$1:$C$11</c:f>
              <c:numCache>
                <c:formatCode>General</c:formatCode>
                <c:ptCount val="11"/>
                <c:pt idx="0">
                  <c:v>6</c:v>
                </c:pt>
                <c:pt idx="1">
                  <c:v>6</c:v>
                </c:pt>
                <c:pt idx="2">
                  <c:v>6</c:v>
                </c:pt>
                <c:pt idx="3">
                  <c:v>5</c:v>
                </c:pt>
                <c:pt idx="4">
                  <c:v>4</c:v>
                </c:pt>
                <c:pt idx="5">
                  <c:v>4</c:v>
                </c:pt>
                <c:pt idx="6">
                  <c:v>3</c:v>
                </c:pt>
                <c:pt idx="7">
                  <c:v>3</c:v>
                </c:pt>
                <c:pt idx="8">
                  <c:v>2</c:v>
                </c:pt>
                <c:pt idx="9">
                  <c:v>2</c:v>
                </c:pt>
                <c:pt idx="10">
                  <c:v>2</c:v>
                </c:pt>
              </c:numCache>
            </c:numRef>
          </c:val>
          <c:extLst>
            <c:ext xmlns:c16="http://schemas.microsoft.com/office/drawing/2014/chart" uri="{C3380CC4-5D6E-409C-BE32-E72D297353CC}">
              <c16:uniqueId val="{00000000-899F-4E50-B86F-7743A7AE8543}"/>
            </c:ext>
          </c:extLst>
        </c:ser>
        <c:dLbls>
          <c:showLegendKey val="0"/>
          <c:showVal val="0"/>
          <c:showCatName val="0"/>
          <c:showSerName val="0"/>
          <c:showPercent val="0"/>
          <c:showBubbleSize val="0"/>
        </c:dLbls>
        <c:gapWidth val="182"/>
        <c:axId val="574149256"/>
        <c:axId val="570954128"/>
      </c:barChart>
      <c:catAx>
        <c:axId val="574149256"/>
        <c:scaling>
          <c:orientation val="minMax"/>
        </c:scaling>
        <c:delete val="0"/>
        <c:axPos val="l"/>
        <c:title>
          <c:tx>
            <c:rich>
              <a:bodyPr rot="-540000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r>
                  <a:rPr lang="en-IN" sz="3000" baseline="0"/>
                  <a:t>Barriers to treatment in Rural US </a:t>
                </a:r>
              </a:p>
            </c:rich>
          </c:tx>
          <c:layout>
            <c:manualLayout>
              <c:xMode val="edge"/>
              <c:yMode val="edge"/>
              <c:x val="6.6573076453516978E-4"/>
              <c:y val="0.2500912628573142"/>
            </c:manualLayout>
          </c:layout>
          <c:overlay val="0"/>
          <c:spPr>
            <a:noFill/>
            <a:ln>
              <a:noFill/>
            </a:ln>
            <a:effectLst/>
          </c:spPr>
          <c:txPr>
            <a:bodyPr rot="-540000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500" b="1" i="0" u="none" strike="noStrike" kern="1200" baseline="0">
                <a:solidFill>
                  <a:schemeClr val="tx1">
                    <a:lumMod val="65000"/>
                    <a:lumOff val="35000"/>
                  </a:schemeClr>
                </a:solidFill>
                <a:latin typeface="+mn-lt"/>
                <a:ea typeface="+mn-ea"/>
                <a:cs typeface="+mn-cs"/>
              </a:defRPr>
            </a:pPr>
            <a:endParaRPr lang="en-US"/>
          </a:p>
        </c:txPr>
        <c:crossAx val="570954128"/>
        <c:crosses val="autoZero"/>
        <c:auto val="1"/>
        <c:lblAlgn val="ctr"/>
        <c:lblOffset val="100"/>
        <c:noMultiLvlLbl val="0"/>
      </c:catAx>
      <c:valAx>
        <c:axId val="57095412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r>
                  <a:rPr lang="en-US" sz="3000" baseline="0"/>
                  <a:t>Number of Studies</a:t>
                </a:r>
              </a:p>
            </c:rich>
          </c:tx>
          <c:overlay val="0"/>
          <c:spPr>
            <a:noFill/>
            <a:ln>
              <a:noFill/>
            </a:ln>
            <a:effectLst/>
          </c:spPr>
          <c:txPr>
            <a:bodyPr rot="0" spcFirstLastPara="1" vertOverflow="ellipsis" vert="horz" wrap="square" anchor="ctr" anchorCtr="1"/>
            <a:lstStyle/>
            <a:p>
              <a:pPr>
                <a:defRPr sz="3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5741492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b="1" i="0" baseline="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6C49BE-FCF4-5648-8535-0D4B87A2A3EB}" type="datetimeFigureOut">
              <a:rPr lang="en-US" smtClean="0"/>
              <a:t>12/13/2023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0FC24D-6626-4E4D-AFE9-8C3FE62BFE94}" type="slidenum">
              <a:rPr lang="en-US" smtClean="0"/>
              <a:t>‹#›</a:t>
            </a:fld>
            <a:endParaRPr lang="en-US"/>
          </a:p>
        </p:txBody>
      </p:sp>
    </p:spTree>
    <p:extLst>
      <p:ext uri="{BB962C8B-B14F-4D97-AF65-F5344CB8AC3E}">
        <p14:creationId xmlns:p14="http://schemas.microsoft.com/office/powerpoint/2010/main" val="1775484708"/>
      </p:ext>
    </p:extLst>
  </p:cSld>
  <p:clrMap bg1="lt1" tx1="dk1" bg2="lt2" tx2="dk2" accent1="accent1" accent2="accent2" accent3="accent3" accent4="accent4" accent5="accent5" accent6="accent6" hlink="hlink" folHlink="folHlink"/>
  <p:notesStyle>
    <a:lvl1pPr marL="0" algn="l" defTabSz="1279852" rtl="0" eaLnBrk="1" latinLnBrk="0" hangingPunct="1">
      <a:defRPr sz="1680" kern="1200">
        <a:solidFill>
          <a:schemeClr val="tx1"/>
        </a:solidFill>
        <a:latin typeface="+mn-lt"/>
        <a:ea typeface="+mn-ea"/>
        <a:cs typeface="+mn-cs"/>
      </a:defRPr>
    </a:lvl1pPr>
    <a:lvl2pPr marL="639926" algn="l" defTabSz="1279852" rtl="0" eaLnBrk="1" latinLnBrk="0" hangingPunct="1">
      <a:defRPr sz="1680" kern="1200">
        <a:solidFill>
          <a:schemeClr val="tx1"/>
        </a:solidFill>
        <a:latin typeface="+mn-lt"/>
        <a:ea typeface="+mn-ea"/>
        <a:cs typeface="+mn-cs"/>
      </a:defRPr>
    </a:lvl2pPr>
    <a:lvl3pPr marL="1279852" algn="l" defTabSz="1279852" rtl="0" eaLnBrk="1" latinLnBrk="0" hangingPunct="1">
      <a:defRPr sz="1680" kern="1200">
        <a:solidFill>
          <a:schemeClr val="tx1"/>
        </a:solidFill>
        <a:latin typeface="+mn-lt"/>
        <a:ea typeface="+mn-ea"/>
        <a:cs typeface="+mn-cs"/>
      </a:defRPr>
    </a:lvl3pPr>
    <a:lvl4pPr marL="1919778" algn="l" defTabSz="1279852" rtl="0" eaLnBrk="1" latinLnBrk="0" hangingPunct="1">
      <a:defRPr sz="1680" kern="1200">
        <a:solidFill>
          <a:schemeClr val="tx1"/>
        </a:solidFill>
        <a:latin typeface="+mn-lt"/>
        <a:ea typeface="+mn-ea"/>
        <a:cs typeface="+mn-cs"/>
      </a:defRPr>
    </a:lvl4pPr>
    <a:lvl5pPr marL="2559705" algn="l" defTabSz="1279852" rtl="0" eaLnBrk="1" latinLnBrk="0" hangingPunct="1">
      <a:defRPr sz="1680" kern="1200">
        <a:solidFill>
          <a:schemeClr val="tx1"/>
        </a:solidFill>
        <a:latin typeface="+mn-lt"/>
        <a:ea typeface="+mn-ea"/>
        <a:cs typeface="+mn-cs"/>
      </a:defRPr>
    </a:lvl5pPr>
    <a:lvl6pPr marL="3199631" algn="l" defTabSz="1279852" rtl="0" eaLnBrk="1" latinLnBrk="0" hangingPunct="1">
      <a:defRPr sz="1680" kern="1200">
        <a:solidFill>
          <a:schemeClr val="tx1"/>
        </a:solidFill>
        <a:latin typeface="+mn-lt"/>
        <a:ea typeface="+mn-ea"/>
        <a:cs typeface="+mn-cs"/>
      </a:defRPr>
    </a:lvl6pPr>
    <a:lvl7pPr marL="3839559" algn="l" defTabSz="1279852" rtl="0" eaLnBrk="1" latinLnBrk="0" hangingPunct="1">
      <a:defRPr sz="1680" kern="1200">
        <a:solidFill>
          <a:schemeClr val="tx1"/>
        </a:solidFill>
        <a:latin typeface="+mn-lt"/>
        <a:ea typeface="+mn-ea"/>
        <a:cs typeface="+mn-cs"/>
      </a:defRPr>
    </a:lvl7pPr>
    <a:lvl8pPr marL="4479485" algn="l" defTabSz="1279852" rtl="0" eaLnBrk="1" latinLnBrk="0" hangingPunct="1">
      <a:defRPr sz="1680" kern="1200">
        <a:solidFill>
          <a:schemeClr val="tx1"/>
        </a:solidFill>
        <a:latin typeface="+mn-lt"/>
        <a:ea typeface="+mn-ea"/>
        <a:cs typeface="+mn-cs"/>
      </a:defRPr>
    </a:lvl8pPr>
    <a:lvl9pPr marL="5119411" algn="l" defTabSz="1279852" rtl="0" eaLnBrk="1" latinLnBrk="0" hangingPunct="1">
      <a:defRPr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0FC24D-6626-4E4D-AFE9-8C3FE62BFE94}" type="slidenum">
              <a:rPr lang="en-US" smtClean="0"/>
              <a:t>1</a:t>
            </a:fld>
            <a:endParaRPr lang="en-US"/>
          </a:p>
        </p:txBody>
      </p:sp>
    </p:spTree>
    <p:extLst>
      <p:ext uri="{BB962C8B-B14F-4D97-AF65-F5344CB8AC3E}">
        <p14:creationId xmlns:p14="http://schemas.microsoft.com/office/powerpoint/2010/main" val="2659254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799"/>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19"/>
            </a:lvl1pPr>
            <a:lvl2pPr marL="2194466" indent="0" algn="ctr">
              <a:buNone/>
              <a:defRPr sz="9600"/>
            </a:lvl2pPr>
            <a:lvl3pPr marL="4388932" indent="0" algn="ctr">
              <a:buNone/>
              <a:defRPr sz="8640"/>
            </a:lvl3pPr>
            <a:lvl4pPr marL="6583398" indent="0" algn="ctr">
              <a:buNone/>
              <a:defRPr sz="7680"/>
            </a:lvl4pPr>
            <a:lvl5pPr marL="8777864" indent="0" algn="ctr">
              <a:buNone/>
              <a:defRPr sz="7680"/>
            </a:lvl5pPr>
            <a:lvl6pPr marL="10972330" indent="0" algn="ctr">
              <a:buNone/>
              <a:defRPr sz="7680"/>
            </a:lvl6pPr>
            <a:lvl7pPr marL="13166796" indent="0" algn="ctr">
              <a:buNone/>
              <a:defRPr sz="7680"/>
            </a:lvl7pPr>
            <a:lvl8pPr marL="15361262" indent="0" algn="ctr">
              <a:buNone/>
              <a:defRPr sz="7680"/>
            </a:lvl8pPr>
            <a:lvl9pPr marL="17555728"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280EEA-D0D3-8B4B-92D4-DEB51ACFF84E}"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2624768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280EEA-D0D3-8B4B-92D4-DEB51ACFF84E}"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199709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280EEA-D0D3-8B4B-92D4-DEB51ACFF84E}"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2937242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280EEA-D0D3-8B4B-92D4-DEB51ACFF84E}"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1106777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799"/>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19">
                <a:solidFill>
                  <a:schemeClr val="tx1"/>
                </a:solidFill>
              </a:defRPr>
            </a:lvl1pPr>
            <a:lvl2pPr marL="2194466" indent="0">
              <a:buNone/>
              <a:defRPr sz="9600">
                <a:solidFill>
                  <a:schemeClr val="tx1">
                    <a:tint val="75000"/>
                  </a:schemeClr>
                </a:solidFill>
              </a:defRPr>
            </a:lvl2pPr>
            <a:lvl3pPr marL="4388932" indent="0">
              <a:buNone/>
              <a:defRPr sz="8640">
                <a:solidFill>
                  <a:schemeClr val="tx1">
                    <a:tint val="75000"/>
                  </a:schemeClr>
                </a:solidFill>
              </a:defRPr>
            </a:lvl3pPr>
            <a:lvl4pPr marL="6583398" indent="0">
              <a:buNone/>
              <a:defRPr sz="7680">
                <a:solidFill>
                  <a:schemeClr val="tx1">
                    <a:tint val="75000"/>
                  </a:schemeClr>
                </a:solidFill>
              </a:defRPr>
            </a:lvl4pPr>
            <a:lvl5pPr marL="8777864" indent="0">
              <a:buNone/>
              <a:defRPr sz="7680">
                <a:solidFill>
                  <a:schemeClr val="tx1">
                    <a:tint val="75000"/>
                  </a:schemeClr>
                </a:solidFill>
              </a:defRPr>
            </a:lvl5pPr>
            <a:lvl6pPr marL="10972330" indent="0">
              <a:buNone/>
              <a:defRPr sz="7680">
                <a:solidFill>
                  <a:schemeClr val="tx1">
                    <a:tint val="75000"/>
                  </a:schemeClr>
                </a:solidFill>
              </a:defRPr>
            </a:lvl6pPr>
            <a:lvl7pPr marL="13166796" indent="0">
              <a:buNone/>
              <a:defRPr sz="7680">
                <a:solidFill>
                  <a:schemeClr val="tx1">
                    <a:tint val="75000"/>
                  </a:schemeClr>
                </a:solidFill>
              </a:defRPr>
            </a:lvl7pPr>
            <a:lvl8pPr marL="15361262" indent="0">
              <a:buNone/>
              <a:defRPr sz="7680">
                <a:solidFill>
                  <a:schemeClr val="tx1">
                    <a:tint val="75000"/>
                  </a:schemeClr>
                </a:solidFill>
              </a:defRPr>
            </a:lvl8pPr>
            <a:lvl9pPr marL="17555728"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280EEA-D0D3-8B4B-92D4-DEB51ACFF84E}"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1168122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280EEA-D0D3-8B4B-92D4-DEB51ACFF84E}" type="datetimeFigureOut">
              <a:rPr lang="en-US" smtClean="0"/>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32362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19" b="1"/>
            </a:lvl1pPr>
            <a:lvl2pPr marL="2194466" indent="0">
              <a:buNone/>
              <a:defRPr sz="9600" b="1"/>
            </a:lvl2pPr>
            <a:lvl3pPr marL="4388932" indent="0">
              <a:buNone/>
              <a:defRPr sz="8640" b="1"/>
            </a:lvl3pPr>
            <a:lvl4pPr marL="6583398" indent="0">
              <a:buNone/>
              <a:defRPr sz="7680" b="1"/>
            </a:lvl4pPr>
            <a:lvl5pPr marL="8777864" indent="0">
              <a:buNone/>
              <a:defRPr sz="7680" b="1"/>
            </a:lvl5pPr>
            <a:lvl6pPr marL="10972330" indent="0">
              <a:buNone/>
              <a:defRPr sz="7680" b="1"/>
            </a:lvl6pPr>
            <a:lvl7pPr marL="13166796" indent="0">
              <a:buNone/>
              <a:defRPr sz="7680" b="1"/>
            </a:lvl7pPr>
            <a:lvl8pPr marL="15361262" indent="0">
              <a:buNone/>
              <a:defRPr sz="7680" b="1"/>
            </a:lvl8pPr>
            <a:lvl9pPr marL="17555728"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4" y="8069582"/>
            <a:ext cx="18659477" cy="3954778"/>
          </a:xfrm>
        </p:spPr>
        <p:txBody>
          <a:bodyPr anchor="b"/>
          <a:lstStyle>
            <a:lvl1pPr marL="0" indent="0">
              <a:buNone/>
              <a:defRPr sz="11519" b="1"/>
            </a:lvl1pPr>
            <a:lvl2pPr marL="2194466" indent="0">
              <a:buNone/>
              <a:defRPr sz="9600" b="1"/>
            </a:lvl2pPr>
            <a:lvl3pPr marL="4388932" indent="0">
              <a:buNone/>
              <a:defRPr sz="8640" b="1"/>
            </a:lvl3pPr>
            <a:lvl4pPr marL="6583398" indent="0">
              <a:buNone/>
              <a:defRPr sz="7680" b="1"/>
            </a:lvl4pPr>
            <a:lvl5pPr marL="8777864" indent="0">
              <a:buNone/>
              <a:defRPr sz="7680" b="1"/>
            </a:lvl5pPr>
            <a:lvl6pPr marL="10972330" indent="0">
              <a:buNone/>
              <a:defRPr sz="7680" b="1"/>
            </a:lvl6pPr>
            <a:lvl7pPr marL="13166796" indent="0">
              <a:buNone/>
              <a:defRPr sz="7680" b="1"/>
            </a:lvl7pPr>
            <a:lvl8pPr marL="15361262" indent="0">
              <a:buNone/>
              <a:defRPr sz="7680" b="1"/>
            </a:lvl8pPr>
            <a:lvl9pPr marL="17555728"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4"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280EEA-D0D3-8B4B-92D4-DEB51ACFF84E}" type="datetimeFigureOut">
              <a:rPr lang="en-US" smtClean="0"/>
              <a:t>12/13/2023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107686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280EEA-D0D3-8B4B-92D4-DEB51ACFF84E}" type="datetimeFigureOut">
              <a:rPr lang="en-US" smtClean="0"/>
              <a:t>12/13/2023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1774583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280EEA-D0D3-8B4B-92D4-DEB51ACFF84E}" type="datetimeFigureOut">
              <a:rPr lang="en-US" smtClean="0"/>
              <a:t>12/13/2023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3915999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38"/>
            </a:lvl2pPr>
            <a:lvl3pPr>
              <a:defRPr sz="11519"/>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466" indent="0">
              <a:buNone/>
              <a:defRPr sz="6720"/>
            </a:lvl2pPr>
            <a:lvl3pPr marL="4388932" indent="0">
              <a:buNone/>
              <a:defRPr sz="5760"/>
            </a:lvl3pPr>
            <a:lvl4pPr marL="6583398" indent="0">
              <a:buNone/>
              <a:defRPr sz="4800"/>
            </a:lvl4pPr>
            <a:lvl5pPr marL="8777864" indent="0">
              <a:buNone/>
              <a:defRPr sz="4800"/>
            </a:lvl5pPr>
            <a:lvl6pPr marL="10972330" indent="0">
              <a:buNone/>
              <a:defRPr sz="4800"/>
            </a:lvl6pPr>
            <a:lvl7pPr marL="13166796" indent="0">
              <a:buNone/>
              <a:defRPr sz="4800"/>
            </a:lvl7pPr>
            <a:lvl8pPr marL="15361262" indent="0">
              <a:buNone/>
              <a:defRPr sz="4800"/>
            </a:lvl8pPr>
            <a:lvl9pPr marL="17555728"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64280EEA-D0D3-8B4B-92D4-DEB51ACFF84E}" type="datetimeFigureOut">
              <a:rPr lang="en-US" smtClean="0"/>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4150574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466" indent="0">
              <a:buNone/>
              <a:defRPr sz="13438"/>
            </a:lvl2pPr>
            <a:lvl3pPr marL="4388932" indent="0">
              <a:buNone/>
              <a:defRPr sz="11519"/>
            </a:lvl3pPr>
            <a:lvl4pPr marL="6583398" indent="0">
              <a:buNone/>
              <a:defRPr sz="9600"/>
            </a:lvl4pPr>
            <a:lvl5pPr marL="8777864" indent="0">
              <a:buNone/>
              <a:defRPr sz="9600"/>
            </a:lvl5pPr>
            <a:lvl6pPr marL="10972330" indent="0">
              <a:buNone/>
              <a:defRPr sz="9600"/>
            </a:lvl6pPr>
            <a:lvl7pPr marL="13166796" indent="0">
              <a:buNone/>
              <a:defRPr sz="9600"/>
            </a:lvl7pPr>
            <a:lvl8pPr marL="15361262" indent="0">
              <a:buNone/>
              <a:defRPr sz="9600"/>
            </a:lvl8pPr>
            <a:lvl9pPr marL="17555728"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466" indent="0">
              <a:buNone/>
              <a:defRPr sz="6720"/>
            </a:lvl2pPr>
            <a:lvl3pPr marL="4388932" indent="0">
              <a:buNone/>
              <a:defRPr sz="5760"/>
            </a:lvl3pPr>
            <a:lvl4pPr marL="6583398" indent="0">
              <a:buNone/>
              <a:defRPr sz="4800"/>
            </a:lvl4pPr>
            <a:lvl5pPr marL="8777864" indent="0">
              <a:buNone/>
              <a:defRPr sz="4800"/>
            </a:lvl5pPr>
            <a:lvl6pPr marL="10972330" indent="0">
              <a:buNone/>
              <a:defRPr sz="4800"/>
            </a:lvl6pPr>
            <a:lvl7pPr marL="13166796" indent="0">
              <a:buNone/>
              <a:defRPr sz="4800"/>
            </a:lvl7pPr>
            <a:lvl8pPr marL="15361262" indent="0">
              <a:buNone/>
              <a:defRPr sz="4800"/>
            </a:lvl8pPr>
            <a:lvl9pPr marL="17555728"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64280EEA-D0D3-8B4B-92D4-DEB51ACFF84E}" type="datetimeFigureOut">
              <a:rPr lang="en-US" smtClean="0"/>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B81AB-2AEA-4F43-9A67-F95394B0E480}" type="slidenum">
              <a:rPr lang="en-US" smtClean="0"/>
              <a:t>‹#›</a:t>
            </a:fld>
            <a:endParaRPr lang="en-US"/>
          </a:p>
        </p:txBody>
      </p:sp>
    </p:spTree>
    <p:extLst>
      <p:ext uri="{BB962C8B-B14F-4D97-AF65-F5344CB8AC3E}">
        <p14:creationId xmlns:p14="http://schemas.microsoft.com/office/powerpoint/2010/main" val="3934762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64280EEA-D0D3-8B4B-92D4-DEB51ACFF84E}" type="datetimeFigureOut">
              <a:rPr lang="en-US" smtClean="0"/>
              <a:t>12/13/2023</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D9BB81AB-2AEA-4F43-9A67-F95394B0E480}" type="slidenum">
              <a:rPr lang="en-US" smtClean="0"/>
              <a:t>‹#›</a:t>
            </a:fld>
            <a:endParaRPr lang="en-US"/>
          </a:p>
        </p:txBody>
      </p:sp>
    </p:spTree>
    <p:extLst>
      <p:ext uri="{BB962C8B-B14F-4D97-AF65-F5344CB8AC3E}">
        <p14:creationId xmlns:p14="http://schemas.microsoft.com/office/powerpoint/2010/main" val="6483111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8932"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34" indent="-1097234" algn="l" defTabSz="4388932" rtl="0" eaLnBrk="1" latinLnBrk="0" hangingPunct="1">
        <a:lnSpc>
          <a:spcPct val="90000"/>
        </a:lnSpc>
        <a:spcBef>
          <a:spcPts val="4800"/>
        </a:spcBef>
        <a:buFont typeface="Arial" panose="020B0604020202020204" pitchFamily="34" charset="0"/>
        <a:buChar char="•"/>
        <a:defRPr sz="13438" kern="1200">
          <a:solidFill>
            <a:schemeClr val="tx1"/>
          </a:solidFill>
          <a:latin typeface="+mn-lt"/>
          <a:ea typeface="+mn-ea"/>
          <a:cs typeface="+mn-cs"/>
        </a:defRPr>
      </a:lvl1pPr>
      <a:lvl2pPr marL="3291699" indent="-1097234" algn="l" defTabSz="4388932" rtl="0" eaLnBrk="1" latinLnBrk="0" hangingPunct="1">
        <a:lnSpc>
          <a:spcPct val="90000"/>
        </a:lnSpc>
        <a:spcBef>
          <a:spcPts val="2400"/>
        </a:spcBef>
        <a:buFont typeface="Arial" panose="020B0604020202020204" pitchFamily="34" charset="0"/>
        <a:buChar char="•"/>
        <a:defRPr sz="11519" kern="1200">
          <a:solidFill>
            <a:schemeClr val="tx1"/>
          </a:solidFill>
          <a:latin typeface="+mn-lt"/>
          <a:ea typeface="+mn-ea"/>
          <a:cs typeface="+mn-cs"/>
        </a:defRPr>
      </a:lvl2pPr>
      <a:lvl3pPr marL="5486165" indent="-1097234" algn="l" defTabSz="4388932"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631" indent="-1097234" algn="l" defTabSz="4388932"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097" indent="-1097234" algn="l" defTabSz="4388932"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69562" indent="-1097234" algn="l" defTabSz="4388932"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028" indent="-1097234" algn="l" defTabSz="4388932"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8495" indent="-1097234" algn="l" defTabSz="4388932"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2960" indent="-1097234" algn="l" defTabSz="4388932"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8932" rtl="0" eaLnBrk="1" latinLnBrk="0" hangingPunct="1">
        <a:defRPr sz="8640" kern="1200">
          <a:solidFill>
            <a:schemeClr val="tx1"/>
          </a:solidFill>
          <a:latin typeface="+mn-lt"/>
          <a:ea typeface="+mn-ea"/>
          <a:cs typeface="+mn-cs"/>
        </a:defRPr>
      </a:lvl1pPr>
      <a:lvl2pPr marL="2194466" algn="l" defTabSz="4388932" rtl="0" eaLnBrk="1" latinLnBrk="0" hangingPunct="1">
        <a:defRPr sz="8640" kern="1200">
          <a:solidFill>
            <a:schemeClr val="tx1"/>
          </a:solidFill>
          <a:latin typeface="+mn-lt"/>
          <a:ea typeface="+mn-ea"/>
          <a:cs typeface="+mn-cs"/>
        </a:defRPr>
      </a:lvl2pPr>
      <a:lvl3pPr marL="4388932" algn="l" defTabSz="4388932" rtl="0" eaLnBrk="1" latinLnBrk="0" hangingPunct="1">
        <a:defRPr sz="8640" kern="1200">
          <a:solidFill>
            <a:schemeClr val="tx1"/>
          </a:solidFill>
          <a:latin typeface="+mn-lt"/>
          <a:ea typeface="+mn-ea"/>
          <a:cs typeface="+mn-cs"/>
        </a:defRPr>
      </a:lvl3pPr>
      <a:lvl4pPr marL="6583398" algn="l" defTabSz="4388932" rtl="0" eaLnBrk="1" latinLnBrk="0" hangingPunct="1">
        <a:defRPr sz="8640" kern="1200">
          <a:solidFill>
            <a:schemeClr val="tx1"/>
          </a:solidFill>
          <a:latin typeface="+mn-lt"/>
          <a:ea typeface="+mn-ea"/>
          <a:cs typeface="+mn-cs"/>
        </a:defRPr>
      </a:lvl4pPr>
      <a:lvl5pPr marL="8777864" algn="l" defTabSz="4388932" rtl="0" eaLnBrk="1" latinLnBrk="0" hangingPunct="1">
        <a:defRPr sz="8640" kern="1200">
          <a:solidFill>
            <a:schemeClr val="tx1"/>
          </a:solidFill>
          <a:latin typeface="+mn-lt"/>
          <a:ea typeface="+mn-ea"/>
          <a:cs typeface="+mn-cs"/>
        </a:defRPr>
      </a:lvl5pPr>
      <a:lvl6pPr marL="10972330" algn="l" defTabSz="4388932" rtl="0" eaLnBrk="1" latinLnBrk="0" hangingPunct="1">
        <a:defRPr sz="8640" kern="1200">
          <a:solidFill>
            <a:schemeClr val="tx1"/>
          </a:solidFill>
          <a:latin typeface="+mn-lt"/>
          <a:ea typeface="+mn-ea"/>
          <a:cs typeface="+mn-cs"/>
        </a:defRPr>
      </a:lvl6pPr>
      <a:lvl7pPr marL="13166796" algn="l" defTabSz="4388932" rtl="0" eaLnBrk="1" latinLnBrk="0" hangingPunct="1">
        <a:defRPr sz="8640" kern="1200">
          <a:solidFill>
            <a:schemeClr val="tx1"/>
          </a:solidFill>
          <a:latin typeface="+mn-lt"/>
          <a:ea typeface="+mn-ea"/>
          <a:cs typeface="+mn-cs"/>
        </a:defRPr>
      </a:lvl7pPr>
      <a:lvl8pPr marL="15361262" algn="l" defTabSz="4388932" rtl="0" eaLnBrk="1" latinLnBrk="0" hangingPunct="1">
        <a:defRPr sz="8640" kern="1200">
          <a:solidFill>
            <a:schemeClr val="tx1"/>
          </a:solidFill>
          <a:latin typeface="+mn-lt"/>
          <a:ea typeface="+mn-ea"/>
          <a:cs typeface="+mn-cs"/>
        </a:defRPr>
      </a:lvl8pPr>
      <a:lvl9pPr marL="17555728" algn="l" defTabSz="4388932"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image" Target="../media/image2.jp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3" descr="Purple Header Bar"/>
          <p:cNvSpPr/>
          <p:nvPr/>
        </p:nvSpPr>
        <p:spPr>
          <a:xfrm>
            <a:off x="0" y="-76197"/>
            <a:ext cx="43891200" cy="6400800"/>
          </a:xfrm>
          <a:prstGeom prst="rect">
            <a:avLst/>
          </a:prstGeom>
          <a:solidFill>
            <a:srgbClr val="00B7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677" dirty="0">
              <a:latin typeface="Arial" panose="020B0604020202020204" pitchFamily="34" charset="0"/>
              <a:cs typeface="Arial" panose="020B0604020202020204" pitchFamily="34" charset="0"/>
            </a:endParaRPr>
          </a:p>
        </p:txBody>
      </p:sp>
      <p:sp>
        <p:nvSpPr>
          <p:cNvPr id="2" name="Title 1"/>
          <p:cNvSpPr>
            <a:spLocks noGrp="1"/>
          </p:cNvSpPr>
          <p:nvPr>
            <p:ph type="ctrTitle"/>
          </p:nvPr>
        </p:nvSpPr>
        <p:spPr>
          <a:xfrm>
            <a:off x="0" y="574582"/>
            <a:ext cx="43891200" cy="2412063"/>
          </a:xfrm>
        </p:spPr>
        <p:txBody>
          <a:bodyPr anchor="b">
            <a:noAutofit/>
          </a:bodyPr>
          <a:lstStyle/>
          <a:p>
            <a:pPr>
              <a:spcBef>
                <a:spcPts val="0"/>
              </a:spcBef>
            </a:pPr>
            <a:r>
              <a:rPr lang="en-US" sz="10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Evaluating Barriers To Treatment For Rural-Specific Patients With Substance Use Disorder In The United States</a:t>
            </a:r>
            <a:endParaRPr lang="en-US" sz="10199" b="1" dirty="0">
              <a:solidFill>
                <a:schemeClr val="bg1">
                  <a:lumMod val="20000"/>
                  <a:lumOff val="80000"/>
                </a:schemeClr>
              </a:solidFill>
              <a:latin typeface="Arial" panose="020B0604020202020204" pitchFamily="34" charset="0"/>
              <a:ea typeface="Calibri" panose="020F0502020204030204" pitchFamily="34" charset="0"/>
              <a:cs typeface="Arial" panose="020B0604020202020204" pitchFamily="34" charset="0"/>
            </a:endParaRPr>
          </a:p>
        </p:txBody>
      </p:sp>
      <p:sp>
        <p:nvSpPr>
          <p:cNvPr id="10" name="TextBox 9"/>
          <p:cNvSpPr txBox="1"/>
          <p:nvPr/>
        </p:nvSpPr>
        <p:spPr>
          <a:xfrm>
            <a:off x="0" y="3970243"/>
            <a:ext cx="43891200" cy="1938992"/>
          </a:xfrm>
          <a:prstGeom prst="rect">
            <a:avLst/>
          </a:prstGeom>
          <a:noFill/>
        </p:spPr>
        <p:txBody>
          <a:bodyPr wrap="square" rtlCol="0">
            <a:spAutoFit/>
          </a:bodyPr>
          <a:lstStyle/>
          <a:p>
            <a:pPr algn="ctr"/>
            <a:r>
              <a:rPr lang="en-US" sz="6000" b="1" dirty="0">
                <a:solidFill>
                  <a:srgbClr val="FFFFFF"/>
                </a:solidFill>
                <a:latin typeface="Arial" panose="020B0604020202020204" pitchFamily="34" charset="0"/>
                <a:ea typeface="Open Sans" charset="0"/>
                <a:cs typeface="Arial" panose="020B0604020202020204" pitchFamily="34" charset="0"/>
              </a:rPr>
              <a:t>Mohit Chhatpar, DO, Indiana Regional Medical Center, Indiana, PA</a:t>
            </a:r>
          </a:p>
          <a:p>
            <a:pPr algn="ctr"/>
            <a:r>
              <a:rPr lang="en-US" sz="6000" b="1" dirty="0">
                <a:solidFill>
                  <a:srgbClr val="FFFFFF"/>
                </a:solidFill>
                <a:latin typeface="Arial" panose="020B0604020202020204" pitchFamily="34" charset="0"/>
                <a:ea typeface="Open Sans" charset="0"/>
                <a:cs typeface="Arial" panose="020B0604020202020204" pitchFamily="34" charset="0"/>
              </a:rPr>
              <a:t>Parul </a:t>
            </a:r>
            <a:r>
              <a:rPr lang="en-US" sz="6000" b="1">
                <a:solidFill>
                  <a:srgbClr val="FFFFFF"/>
                </a:solidFill>
                <a:latin typeface="Arial" panose="020B0604020202020204" pitchFamily="34" charset="0"/>
                <a:ea typeface="Open Sans" charset="0"/>
                <a:cs typeface="Arial" panose="020B0604020202020204" pitchFamily="34" charset="0"/>
              </a:rPr>
              <a:t>Chhatpar, DO, </a:t>
            </a:r>
            <a:r>
              <a:rPr lang="en-US" sz="6000" b="1" dirty="0">
                <a:solidFill>
                  <a:srgbClr val="FFFFFF"/>
                </a:solidFill>
                <a:latin typeface="Arial" panose="020B0604020202020204" pitchFamily="34" charset="0"/>
                <a:ea typeface="Open Sans" charset="0"/>
                <a:cs typeface="Arial" panose="020B0604020202020204" pitchFamily="34" charset="0"/>
              </a:rPr>
              <a:t>Ascension Macomb-Oakland, Warren, MI</a:t>
            </a:r>
          </a:p>
        </p:txBody>
      </p:sp>
      <p:sp>
        <p:nvSpPr>
          <p:cNvPr id="11" name="TextBox 10"/>
          <p:cNvSpPr txBox="1"/>
          <p:nvPr/>
        </p:nvSpPr>
        <p:spPr>
          <a:xfrm>
            <a:off x="988166" y="8767216"/>
            <a:ext cx="9616981" cy="8863965"/>
          </a:xfrm>
          <a:prstGeom prst="rect">
            <a:avLst/>
          </a:prstGeom>
          <a:noFill/>
        </p:spPr>
        <p:txBody>
          <a:bodyPr wrap="square" rtlCol="0">
            <a:spAutoFit/>
          </a:bodyPr>
          <a:lstStyle/>
          <a:p>
            <a:pPr marL="0" marR="0">
              <a:spcBef>
                <a:spcPts val="0"/>
              </a:spcBef>
              <a:spcAft>
                <a:spcPts val="0"/>
              </a:spcAft>
            </a:pPr>
            <a:r>
              <a:rPr lang="en-US" sz="3800" dirty="0">
                <a:solidFill>
                  <a:srgbClr val="000000"/>
                </a:solidFill>
                <a:effectLst/>
                <a:latin typeface="Arial" panose="020B0604020202020204" pitchFamily="34" charset="0"/>
                <a:ea typeface="Calibri" panose="020F0502020204030204" pitchFamily="34" charset="0"/>
                <a:cs typeface="Arial" panose="020B0604020202020204" pitchFamily="34" charset="0"/>
              </a:rPr>
              <a:t>Substance use disorder is expanding across the country, especially in rural areas. There is a severe shortage of healthcare professionals, a lack of access to treatment facilities, the pervasive effects of stigma and social isolation, financial and insurance restrictions, disparities in technology and telemedicine accessibility, complex interactions of co-occurring mental health disorders, and significant cultural and linguistic barriers in receiving care. This thorough investigation aims to provide a thorough grasp of the various obstacles that Americans with substance use disorders who live in rural areas must overcome.</a:t>
            </a:r>
            <a:endParaRPr lang="en-US" sz="3800" dirty="0">
              <a:effectLst/>
              <a:latin typeface="Arial" panose="020B0604020202020204" pitchFamily="34" charset="0"/>
              <a:ea typeface="Calibri" panose="020F0502020204030204" pitchFamily="34" charset="0"/>
              <a:cs typeface="Arial" panose="020B0604020202020204" pitchFamily="34" charset="0"/>
            </a:endParaRPr>
          </a:p>
        </p:txBody>
      </p:sp>
      <p:sp>
        <p:nvSpPr>
          <p:cNvPr id="13" name="TextBox 12"/>
          <p:cNvSpPr txBox="1"/>
          <p:nvPr/>
        </p:nvSpPr>
        <p:spPr>
          <a:xfrm>
            <a:off x="957223" y="17692650"/>
            <a:ext cx="9616981" cy="5355312"/>
          </a:xfrm>
          <a:prstGeom prst="rect">
            <a:avLst/>
          </a:prstGeom>
          <a:noFill/>
        </p:spPr>
        <p:txBody>
          <a:bodyPr wrap="square" rtlCol="0">
            <a:spAutoFit/>
          </a:bodyPr>
          <a:lstStyle/>
          <a:p>
            <a:pPr>
              <a:spcAft>
                <a:spcPts val="1600"/>
              </a:spcAft>
            </a:pPr>
            <a:r>
              <a:rPr lang="en-US" sz="3800" dirty="0">
                <a:latin typeface="Arial" panose="020B0604020202020204" pitchFamily="34" charset="0"/>
                <a:ea typeface="Times New Roman" panose="02020603050405020304" pitchFamily="18" charset="0"/>
                <a:cs typeface="Arial" panose="020B0604020202020204" pitchFamily="34" charset="0"/>
              </a:rPr>
              <a:t>To the authors’ knowledge there has been no comprehensive review of barriers to treatment for substance use disorder in rural-specific populations in the United States. Our goal is to assess and discuss barriers to treatment for patients in rural-specific communities who would benefit from treatment but are unable to get that help.</a:t>
            </a:r>
          </a:p>
        </p:txBody>
      </p:sp>
      <p:grpSp>
        <p:nvGrpSpPr>
          <p:cNvPr id="23" name="Group 22" descr="Section Header and gold boundless bar"/>
          <p:cNvGrpSpPr/>
          <p:nvPr/>
        </p:nvGrpSpPr>
        <p:grpSpPr>
          <a:xfrm>
            <a:off x="1025490" y="23319930"/>
            <a:ext cx="9296400" cy="1205811"/>
            <a:chOff x="8956548" y="11722608"/>
            <a:chExt cx="6972300" cy="904357"/>
          </a:xfrm>
        </p:grpSpPr>
        <p:sp>
          <p:nvSpPr>
            <p:cNvPr id="16" name="TextBox 15" descr="Section Header and gold boundless bar"/>
            <p:cNvSpPr txBox="1"/>
            <p:nvPr/>
          </p:nvSpPr>
          <p:spPr>
            <a:xfrm>
              <a:off x="8956548" y="11722608"/>
              <a:ext cx="6972300" cy="684754"/>
            </a:xfrm>
            <a:prstGeom prst="rect">
              <a:avLst/>
            </a:prstGeom>
            <a:noFill/>
          </p:spPr>
          <p:txBody>
            <a:bodyPr wrap="square" rtlCol="0">
              <a:spAutoFit/>
            </a:bodyPr>
            <a:lstStyle/>
            <a:p>
              <a:r>
                <a:rPr lang="en-US" sz="5333" b="1" dirty="0">
                  <a:latin typeface="Arial" panose="020B0604020202020204" pitchFamily="34" charset="0"/>
                  <a:ea typeface="Encode Sans Normal Black" charset="0"/>
                  <a:cs typeface="Arial" panose="020B0604020202020204" pitchFamily="34" charset="0"/>
                </a:rPr>
                <a:t>METHODS</a:t>
              </a:r>
            </a:p>
          </p:txBody>
        </p:sp>
        <p:pic>
          <p:nvPicPr>
            <p:cNvPr id="18" name="Picture 17" descr="Gold boundless ba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9895" y="12514189"/>
              <a:ext cx="1399032" cy="112776"/>
            </a:xfrm>
            <a:prstGeom prst="rect">
              <a:avLst/>
            </a:prstGeom>
          </p:spPr>
        </p:pic>
      </p:grpSp>
      <p:sp>
        <p:nvSpPr>
          <p:cNvPr id="19" name="TextBox 18"/>
          <p:cNvSpPr txBox="1"/>
          <p:nvPr/>
        </p:nvSpPr>
        <p:spPr>
          <a:xfrm>
            <a:off x="1172846" y="24821068"/>
            <a:ext cx="9296401" cy="6524863"/>
          </a:xfrm>
          <a:prstGeom prst="rect">
            <a:avLst/>
          </a:prstGeom>
          <a:noFill/>
        </p:spPr>
        <p:txBody>
          <a:bodyPr wrap="square" rtlCol="0">
            <a:spAutoFit/>
          </a:bodyPr>
          <a:lstStyle/>
          <a:p>
            <a:pPr>
              <a:spcAft>
                <a:spcPts val="1600"/>
              </a:spcAft>
            </a:pPr>
            <a:r>
              <a:rPr lang="en-US" sz="3800" dirty="0">
                <a:effectLst/>
                <a:latin typeface="Arial" panose="020B0604020202020204" pitchFamily="34" charset="0"/>
                <a:ea typeface="Times New Roman" panose="02020603050405020304" pitchFamily="18" charset="0"/>
                <a:cs typeface="Arial" panose="020B0604020202020204" pitchFamily="34" charset="0"/>
              </a:rPr>
              <a:t>We conducted a comprehensive search of Psych Info, Web of Science, PubMed literature sources from January 2005 until October 2023.</a:t>
            </a:r>
            <a:r>
              <a:rPr lang="en-US" sz="3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sz="3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publications that meet the strict inclusion requirements, which cover rural populations, obstacles to drug treatment, and a geographic reach within the United States, were carefully chosen. Specific key topics were methodically identified that illuminate the vast array of treatment-related difficulties.</a:t>
            </a:r>
            <a:endParaRPr lang="en-US" sz="3800" dirty="0">
              <a:latin typeface="Arial" panose="020B0604020202020204" pitchFamily="34" charset="0"/>
              <a:ea typeface="Times New Roman" panose="02020603050405020304" pitchFamily="18" charset="0"/>
              <a:cs typeface="Arial" panose="020B0604020202020204" pitchFamily="34" charset="0"/>
            </a:endParaRPr>
          </a:p>
        </p:txBody>
      </p:sp>
      <p:grpSp>
        <p:nvGrpSpPr>
          <p:cNvPr id="25" name="Group 24" descr="Section Header and gold boundless bar"/>
          <p:cNvGrpSpPr/>
          <p:nvPr/>
        </p:nvGrpSpPr>
        <p:grpSpPr>
          <a:xfrm>
            <a:off x="12149749" y="7103157"/>
            <a:ext cx="9296400" cy="1205811"/>
            <a:chOff x="8956548" y="11722608"/>
            <a:chExt cx="6972300" cy="904357"/>
          </a:xfrm>
        </p:grpSpPr>
        <p:sp>
          <p:nvSpPr>
            <p:cNvPr id="26" name="TextBox 25" descr="Section Header placeholder"/>
            <p:cNvSpPr txBox="1"/>
            <p:nvPr/>
          </p:nvSpPr>
          <p:spPr>
            <a:xfrm>
              <a:off x="8956548" y="11722608"/>
              <a:ext cx="6972300" cy="684754"/>
            </a:xfrm>
            <a:prstGeom prst="rect">
              <a:avLst/>
            </a:prstGeom>
            <a:noFill/>
          </p:spPr>
          <p:txBody>
            <a:bodyPr wrap="square" rtlCol="0">
              <a:spAutoFit/>
            </a:bodyPr>
            <a:lstStyle/>
            <a:p>
              <a:r>
                <a:rPr lang="en-US" sz="5333" b="1" dirty="0">
                  <a:latin typeface="Arial" panose="020B0604020202020204" pitchFamily="34" charset="0"/>
                  <a:ea typeface="Encode Sans Normal Black" charset="0"/>
                  <a:cs typeface="Arial" panose="020B0604020202020204" pitchFamily="34" charset="0"/>
                </a:rPr>
                <a:t>RESULTS</a:t>
              </a:r>
            </a:p>
          </p:txBody>
        </p:sp>
        <p:pic>
          <p:nvPicPr>
            <p:cNvPr id="27" name="Picture 26" descr="gold boundless ba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9895" y="12514189"/>
              <a:ext cx="1399032" cy="112776"/>
            </a:xfrm>
            <a:prstGeom prst="rect">
              <a:avLst/>
            </a:prstGeom>
          </p:spPr>
        </p:pic>
      </p:grpSp>
      <p:sp>
        <p:nvSpPr>
          <p:cNvPr id="28" name="TextBox 27"/>
          <p:cNvSpPr txBox="1"/>
          <p:nvPr/>
        </p:nvSpPr>
        <p:spPr>
          <a:xfrm>
            <a:off x="12259181" y="8687051"/>
            <a:ext cx="9296401" cy="10618291"/>
          </a:xfrm>
          <a:prstGeom prst="rect">
            <a:avLst/>
          </a:prstGeom>
          <a:noFill/>
        </p:spPr>
        <p:txBody>
          <a:bodyPr wrap="square" rtlCol="0">
            <a:spAutoFit/>
          </a:bodyPr>
          <a:lstStyle/>
          <a:p>
            <a:r>
              <a:rPr lang="en-US" sz="3800" dirty="0">
                <a:effectLst/>
                <a:latin typeface="Arial" panose="020B0604020202020204" pitchFamily="34" charset="0"/>
                <a:ea typeface="Times New Roman" panose="02020603050405020304" pitchFamily="18" charset="0"/>
                <a:cs typeface="Arial" panose="020B0604020202020204" pitchFamily="34" charset="0"/>
              </a:rPr>
              <a:t>Nine categories were assessed for critical evaluation. One major barrier for rural areas is lack of suitable treatment facilities for addressing drug use disorders and found rural areas had longer drive times of 16.1 to 48.4 minutes for opioid treatment programs compared to chain pharmacies of 4.4 minutes. Limited health insurance coverage was another barrier in rural areas identified. Substance use disorders are at risk of being untreated or underdiagnosed as insurance benefits are more generous for mental health service than for substance use treatment. Stigma was another category that stood out and was found that women were more likely than males to perceive stigma as a barrier to treatment, especially in rural areas.</a:t>
            </a:r>
            <a:endParaRPr lang="en-US" sz="3800" dirty="0">
              <a:latin typeface="Arial" panose="020B0604020202020204" pitchFamily="34" charset="0"/>
              <a:ea typeface="Open Sans" panose="020B0606030504020204" pitchFamily="34" charset="0"/>
              <a:cs typeface="Arial" panose="020B0604020202020204" pitchFamily="34" charset="0"/>
            </a:endParaRPr>
          </a:p>
        </p:txBody>
      </p:sp>
      <p:grpSp>
        <p:nvGrpSpPr>
          <p:cNvPr id="33" name="Group 32" descr="Section Header and gold boundless bar"/>
          <p:cNvGrpSpPr/>
          <p:nvPr/>
        </p:nvGrpSpPr>
        <p:grpSpPr>
          <a:xfrm>
            <a:off x="33322204" y="7115248"/>
            <a:ext cx="9296400" cy="1205806"/>
            <a:chOff x="8956548" y="11722610"/>
            <a:chExt cx="6972300" cy="904355"/>
          </a:xfrm>
        </p:grpSpPr>
        <p:sp>
          <p:nvSpPr>
            <p:cNvPr id="34" name="TextBox 33" descr="Section Header "/>
            <p:cNvSpPr txBox="1"/>
            <p:nvPr/>
          </p:nvSpPr>
          <p:spPr>
            <a:xfrm>
              <a:off x="8956548" y="11722610"/>
              <a:ext cx="6972300" cy="684755"/>
            </a:xfrm>
            <a:prstGeom prst="rect">
              <a:avLst/>
            </a:prstGeom>
            <a:noFill/>
          </p:spPr>
          <p:txBody>
            <a:bodyPr wrap="square" rtlCol="0">
              <a:spAutoFit/>
            </a:bodyPr>
            <a:lstStyle/>
            <a:p>
              <a:r>
                <a:rPr lang="en-US" sz="5333" b="1" dirty="0">
                  <a:latin typeface="Arial" panose="020B0604020202020204" pitchFamily="34" charset="0"/>
                  <a:ea typeface="Encode Sans Normal Black" charset="0"/>
                  <a:cs typeface="Arial" panose="020B0604020202020204" pitchFamily="34" charset="0"/>
                </a:rPr>
                <a:t>DISCUSSION/CONCLUSION</a:t>
              </a:r>
            </a:p>
          </p:txBody>
        </p:sp>
        <p:pic>
          <p:nvPicPr>
            <p:cNvPr id="35" name="Picture 34" descr="gold boundless ba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9895" y="12514189"/>
              <a:ext cx="1399032" cy="112776"/>
            </a:xfrm>
            <a:prstGeom prst="rect">
              <a:avLst/>
            </a:prstGeom>
          </p:spPr>
        </p:pic>
      </p:grpSp>
      <p:graphicFrame>
        <p:nvGraphicFramePr>
          <p:cNvPr id="55" name="Chart 54" descr="ring chart place holder"/>
          <p:cNvGraphicFramePr/>
          <p:nvPr>
            <p:extLst>
              <p:ext uri="{D42A27DB-BD31-4B8C-83A1-F6EECF244321}">
                <p14:modId xmlns:p14="http://schemas.microsoft.com/office/powerpoint/2010/main" val="2149880710"/>
              </p:ext>
            </p:extLst>
          </p:nvPr>
        </p:nvGraphicFramePr>
        <p:xfrm>
          <a:off x="27799804" y="19027605"/>
          <a:ext cx="3893615" cy="4292325"/>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Straight Connector 4" descr="Gold rule line divider"/>
          <p:cNvCxnSpPr>
            <a:cxnSpLocks/>
          </p:cNvCxnSpPr>
          <p:nvPr/>
        </p:nvCxnSpPr>
        <p:spPr>
          <a:xfrm>
            <a:off x="11416692" y="7440111"/>
            <a:ext cx="0" cy="2186546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descr="Gold rule line divider"/>
          <p:cNvCxnSpPr>
            <a:cxnSpLocks/>
          </p:cNvCxnSpPr>
          <p:nvPr/>
        </p:nvCxnSpPr>
        <p:spPr>
          <a:xfrm>
            <a:off x="21991320" y="7440119"/>
            <a:ext cx="0" cy="1461680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descr="Gold rule line divider"/>
          <p:cNvCxnSpPr>
            <a:cxnSpLocks/>
          </p:cNvCxnSpPr>
          <p:nvPr/>
        </p:nvCxnSpPr>
        <p:spPr>
          <a:xfrm>
            <a:off x="32507811" y="7429238"/>
            <a:ext cx="0" cy="2186546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4" name="Picture 23" descr="Text&#10;&#10;Description automatically generated with low confidence">
            <a:extLst>
              <a:ext uri="{FF2B5EF4-FFF2-40B4-BE49-F238E27FC236}">
                <a16:creationId xmlns:a16="http://schemas.microsoft.com/office/drawing/2014/main" id="{C31AD94B-AE42-85F9-12D1-8A8CAC5DA74C}"/>
              </a:ext>
            </a:extLst>
          </p:cNvPr>
          <p:cNvPicPr>
            <a:picLocks noChangeAspect="1"/>
          </p:cNvPicPr>
          <p:nvPr/>
        </p:nvPicPr>
        <p:blipFill>
          <a:blip r:embed="rId5"/>
          <a:stretch>
            <a:fillRect/>
          </a:stretch>
        </p:blipFill>
        <p:spPr>
          <a:xfrm>
            <a:off x="37331374" y="2867036"/>
            <a:ext cx="5902685" cy="2964880"/>
          </a:xfrm>
          <a:prstGeom prst="rect">
            <a:avLst/>
          </a:prstGeom>
        </p:spPr>
      </p:pic>
      <p:sp>
        <p:nvSpPr>
          <p:cNvPr id="47" name="TextBox 46">
            <a:extLst>
              <a:ext uri="{FF2B5EF4-FFF2-40B4-BE49-F238E27FC236}">
                <a16:creationId xmlns:a16="http://schemas.microsoft.com/office/drawing/2014/main" id="{9919545A-9236-23A0-2459-73BD68FA8F48}"/>
              </a:ext>
            </a:extLst>
          </p:cNvPr>
          <p:cNvSpPr txBox="1"/>
          <p:nvPr/>
        </p:nvSpPr>
        <p:spPr>
          <a:xfrm>
            <a:off x="15959642" y="19640143"/>
            <a:ext cx="14228756" cy="507831"/>
          </a:xfrm>
          <a:prstGeom prst="rect">
            <a:avLst/>
          </a:prstGeom>
          <a:noFill/>
        </p:spPr>
        <p:txBody>
          <a:bodyPr wrap="square" rtlCol="0">
            <a:spAutoFit/>
          </a:bodyPr>
          <a:lstStyle/>
          <a:p>
            <a:r>
              <a:rPr lang="en-IN" sz="27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Figure 1: Number of Studies vs. Treatment Access Challenges in Rural United States</a:t>
            </a:r>
            <a:endParaRPr lang="en-US" sz="2700" dirty="0">
              <a:latin typeface="Arial" panose="020B0604020202020204" pitchFamily="34" charset="0"/>
              <a:ea typeface="Open Sans" panose="020B0606030504020204" pitchFamily="34" charset="0"/>
              <a:cs typeface="Arial" panose="020B0604020202020204" pitchFamily="34" charset="0"/>
            </a:endParaRPr>
          </a:p>
        </p:txBody>
      </p:sp>
      <p:grpSp>
        <p:nvGrpSpPr>
          <p:cNvPr id="48" name="Group 47" descr="Section Header and gold boundless bar">
            <a:extLst>
              <a:ext uri="{FF2B5EF4-FFF2-40B4-BE49-F238E27FC236}">
                <a16:creationId xmlns:a16="http://schemas.microsoft.com/office/drawing/2014/main" id="{642242E6-CBF6-B0F4-1776-2DE1C7401368}"/>
              </a:ext>
            </a:extLst>
          </p:cNvPr>
          <p:cNvGrpSpPr/>
          <p:nvPr/>
        </p:nvGrpSpPr>
        <p:grpSpPr>
          <a:xfrm>
            <a:off x="1024056" y="7253525"/>
            <a:ext cx="9296400" cy="1205811"/>
            <a:chOff x="8956548" y="11722608"/>
            <a:chExt cx="6972300" cy="904357"/>
          </a:xfrm>
        </p:grpSpPr>
        <p:sp>
          <p:nvSpPr>
            <p:cNvPr id="49" name="TextBox 48" descr="Section Header and gold boundless bar">
              <a:extLst>
                <a:ext uri="{FF2B5EF4-FFF2-40B4-BE49-F238E27FC236}">
                  <a16:creationId xmlns:a16="http://schemas.microsoft.com/office/drawing/2014/main" id="{30CBB9F3-96F6-B38D-109D-5341700F00B8}"/>
                </a:ext>
              </a:extLst>
            </p:cNvPr>
            <p:cNvSpPr txBox="1"/>
            <p:nvPr/>
          </p:nvSpPr>
          <p:spPr>
            <a:xfrm>
              <a:off x="8956548" y="11722608"/>
              <a:ext cx="6972300" cy="684754"/>
            </a:xfrm>
            <a:prstGeom prst="rect">
              <a:avLst/>
            </a:prstGeom>
            <a:noFill/>
          </p:spPr>
          <p:txBody>
            <a:bodyPr wrap="square" rtlCol="0">
              <a:spAutoFit/>
            </a:bodyPr>
            <a:lstStyle/>
            <a:p>
              <a:r>
                <a:rPr lang="en-US" sz="5333" b="1" dirty="0">
                  <a:latin typeface="Arial" panose="020B0604020202020204" pitchFamily="34" charset="0"/>
                  <a:ea typeface="Encode Sans Normal Black" charset="0"/>
                  <a:cs typeface="Arial" panose="020B0604020202020204" pitchFamily="34" charset="0"/>
                </a:rPr>
                <a:t>INTRODUCTION</a:t>
              </a:r>
            </a:p>
          </p:txBody>
        </p:sp>
        <p:pic>
          <p:nvPicPr>
            <p:cNvPr id="50" name="Picture 49" descr="Gold boundless bar">
              <a:extLst>
                <a:ext uri="{FF2B5EF4-FFF2-40B4-BE49-F238E27FC236}">
                  <a16:creationId xmlns:a16="http://schemas.microsoft.com/office/drawing/2014/main" id="{2E03E815-1BFF-98AC-F632-2E1DB6D68B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9895" y="12514189"/>
              <a:ext cx="1399032" cy="112776"/>
            </a:xfrm>
            <a:prstGeom prst="rect">
              <a:avLst/>
            </a:prstGeom>
          </p:spPr>
        </p:pic>
      </p:grpSp>
      <p:sp>
        <p:nvSpPr>
          <p:cNvPr id="74" name="TextBox 73">
            <a:extLst>
              <a:ext uri="{FF2B5EF4-FFF2-40B4-BE49-F238E27FC236}">
                <a16:creationId xmlns:a16="http://schemas.microsoft.com/office/drawing/2014/main" id="{15C8E851-27B3-E25E-6848-1199E5ABF179}"/>
              </a:ext>
            </a:extLst>
          </p:cNvPr>
          <p:cNvSpPr txBox="1"/>
          <p:nvPr/>
        </p:nvSpPr>
        <p:spPr>
          <a:xfrm>
            <a:off x="33386644" y="7043396"/>
            <a:ext cx="9441984" cy="26591318"/>
          </a:xfrm>
          <a:prstGeom prst="rect">
            <a:avLst/>
          </a:prstGeom>
          <a:noFill/>
        </p:spPr>
        <p:txBody>
          <a:bodyPr wrap="square" rtlCol="0">
            <a:spAutoFit/>
          </a:bodyPr>
          <a:lstStyle/>
          <a:p>
            <a:pPr>
              <a:spcAft>
                <a:spcPts val="1600"/>
              </a:spcAft>
            </a:pPr>
            <a:endParaRPr lang="en-US" sz="3700" dirty="0">
              <a:latin typeface="Arial" panose="020B0604020202020204" pitchFamily="34" charset="0"/>
              <a:cs typeface="Arial" panose="020B0604020202020204" pitchFamily="34" charset="0"/>
            </a:endParaRPr>
          </a:p>
          <a:p>
            <a:pPr>
              <a:spcAft>
                <a:spcPts val="1600"/>
              </a:spcAft>
            </a:pPr>
            <a:endParaRPr lang="en-US" sz="3700" dirty="0">
              <a:latin typeface="Arial" panose="020B0604020202020204" pitchFamily="34" charset="0"/>
              <a:cs typeface="Arial" panose="020B0604020202020204" pitchFamily="34" charset="0"/>
            </a:endParaRPr>
          </a:p>
          <a:p>
            <a:pPr marL="0" marR="0">
              <a:spcBef>
                <a:spcPts val="0"/>
              </a:spcBef>
              <a:spcAft>
                <a:spcPts val="0"/>
              </a:spcAft>
            </a:pPr>
            <a:r>
              <a:rPr lang="en-US" sz="3800" dirty="0">
                <a:effectLst/>
                <a:latin typeface="Arial" panose="020B0604020202020204" pitchFamily="34" charset="0"/>
                <a:ea typeface="Times New Roman" panose="02020603050405020304" pitchFamily="18" charset="0"/>
                <a:cs typeface="Arial" panose="020B0604020202020204" pitchFamily="34" charset="0"/>
              </a:rPr>
              <a:t>There are numerous obstacles to treating substance use disorder in rural parts of the USA. </a:t>
            </a:r>
            <a:r>
              <a:rPr lang="en-US" sz="3800" dirty="0">
                <a:solidFill>
                  <a:srgbClr val="000000"/>
                </a:solidFill>
                <a:effectLst/>
                <a:latin typeface="Arial" panose="020B0604020202020204" pitchFamily="34" charset="0"/>
                <a:ea typeface="Calibri" panose="020F0502020204030204" pitchFamily="34" charset="0"/>
                <a:cs typeface="Arial" panose="020B0604020202020204" pitchFamily="34" charset="0"/>
              </a:rPr>
              <a:t>Several factors affect people's ability to access treatment, from a lack of treatment options and limited funding to stigma, a shortage of healthcare workers, disparities in technology, co-occurring mental health conditions, and inadequate SUD education and awareness. These findings highlight the obstacles in rural regions that must be addressed with a comprehensive strategy.</a:t>
            </a:r>
          </a:p>
          <a:p>
            <a:pPr marL="0" marR="0">
              <a:spcBef>
                <a:spcPts val="0"/>
              </a:spcBef>
              <a:spcAft>
                <a:spcPts val="0"/>
              </a:spcAft>
            </a:pPr>
            <a:endParaRPr lang="en-US" sz="3700" dirty="0">
              <a:solidFill>
                <a:srgbClr val="000000"/>
              </a:solidFill>
              <a:latin typeface="Arial" panose="020B0604020202020204" pitchFamily="34" charset="0"/>
              <a:cs typeface="Arial" panose="020B0604020202020204" pitchFamily="34" charset="0"/>
            </a:endParaRPr>
          </a:p>
          <a:p>
            <a:pPr marL="0" marR="0">
              <a:spcBef>
                <a:spcPts val="0"/>
              </a:spcBef>
              <a:spcAft>
                <a:spcPts val="0"/>
              </a:spcAft>
            </a:pPr>
            <a:endParaRPr lang="en-US" sz="3700" dirty="0">
              <a:solidFill>
                <a:srgbClr val="000000"/>
              </a:solidFill>
              <a:latin typeface="Arial" panose="020B0604020202020204" pitchFamily="34" charset="0"/>
              <a:cs typeface="Arial" panose="020B0604020202020204" pitchFamily="34" charset="0"/>
            </a:endParaRPr>
          </a:p>
          <a:p>
            <a:pPr marL="0" marR="0">
              <a:spcBef>
                <a:spcPts val="0"/>
              </a:spcBef>
              <a:spcAft>
                <a:spcPts val="0"/>
              </a:spcAft>
            </a:pPr>
            <a:endParaRPr lang="en-US" sz="3700" dirty="0">
              <a:solidFill>
                <a:srgbClr val="000000"/>
              </a:solidFill>
              <a:latin typeface="Arial" panose="020B0604020202020204" pitchFamily="34" charset="0"/>
              <a:cs typeface="Arial" panose="020B0604020202020204" pitchFamily="34" charset="0"/>
            </a:endParaRPr>
          </a:p>
          <a:p>
            <a:pPr>
              <a:spcAft>
                <a:spcPts val="1600"/>
              </a:spcAft>
            </a:pPr>
            <a:endParaRPr lang="en-US" sz="3467" dirty="0">
              <a:latin typeface="Arial" panose="020B0604020202020204" pitchFamily="34" charset="0"/>
              <a:cs typeface="Arial" panose="020B0604020202020204" pitchFamily="34" charset="0"/>
            </a:endParaRPr>
          </a:p>
          <a:p>
            <a:r>
              <a:rPr lang="en-IN" kern="0" dirty="0">
                <a:effectLst/>
                <a:latin typeface="Arial" panose="020B0604020202020204" pitchFamily="34" charset="0"/>
                <a:ea typeface="Calibri" panose="020F0502020204030204" pitchFamily="34" charset="0"/>
                <a:cs typeface="Arial" panose="020B0604020202020204" pitchFamily="34" charset="0"/>
              </a:rPr>
              <a:t>Adler, G., Pritchett, L. R., </a:t>
            </a:r>
            <a:r>
              <a:rPr lang="en-IN" kern="0" dirty="0" err="1">
                <a:effectLst/>
                <a:latin typeface="Arial" panose="020B0604020202020204" pitchFamily="34" charset="0"/>
                <a:ea typeface="Calibri" panose="020F0502020204030204" pitchFamily="34" charset="0"/>
                <a:cs typeface="Arial" panose="020B0604020202020204" pitchFamily="34" charset="0"/>
              </a:rPr>
              <a:t>Kauth</a:t>
            </a:r>
            <a:r>
              <a:rPr lang="en-IN" kern="0" dirty="0">
                <a:effectLst/>
                <a:latin typeface="Arial" panose="020B0604020202020204" pitchFamily="34" charset="0"/>
                <a:ea typeface="Calibri" panose="020F0502020204030204" pitchFamily="34" charset="0"/>
                <a:cs typeface="Arial" panose="020B0604020202020204" pitchFamily="34" charset="0"/>
              </a:rPr>
              <a:t>, M. R., &amp; Mott, J. (2015). Staff perceptions of homeless veterans’ needs and available services at community-based outpatient clinics. </a:t>
            </a:r>
            <a:r>
              <a:rPr lang="en-IN" i="1" kern="0" dirty="0">
                <a:effectLst/>
                <a:latin typeface="Arial" panose="020B0604020202020204" pitchFamily="34" charset="0"/>
                <a:ea typeface="Calibri" panose="020F0502020204030204" pitchFamily="34" charset="0"/>
                <a:cs typeface="Arial" panose="020B0604020202020204" pitchFamily="34" charset="0"/>
              </a:rPr>
              <a:t>Journal of Rural Mental Health</a:t>
            </a:r>
            <a:r>
              <a:rPr lang="en-IN" kern="0" dirty="0">
                <a:effectLst/>
                <a:latin typeface="Arial" panose="020B0604020202020204" pitchFamily="34" charset="0"/>
                <a:ea typeface="Calibri" panose="020F0502020204030204" pitchFamily="34" charset="0"/>
                <a:cs typeface="Arial" panose="020B0604020202020204" pitchFamily="34" charset="0"/>
              </a:rPr>
              <a:t>, </a:t>
            </a:r>
            <a:r>
              <a:rPr lang="en-IN" i="1" kern="0" dirty="0">
                <a:effectLst/>
                <a:latin typeface="Arial" panose="020B0604020202020204" pitchFamily="34" charset="0"/>
                <a:ea typeface="Calibri" panose="020F0502020204030204" pitchFamily="34" charset="0"/>
                <a:cs typeface="Arial" panose="020B0604020202020204" pitchFamily="34" charset="0"/>
              </a:rPr>
              <a:t>39</a:t>
            </a:r>
            <a:r>
              <a:rPr lang="en-IN" kern="0" dirty="0">
                <a:effectLst/>
                <a:latin typeface="Arial" panose="020B0604020202020204" pitchFamily="34" charset="0"/>
                <a:ea typeface="Calibri" panose="020F0502020204030204" pitchFamily="34" charset="0"/>
                <a:cs typeface="Arial" panose="020B0604020202020204" pitchFamily="34" charset="0"/>
              </a:rPr>
              <a:t>(1), 46–53. https://doi.org/10.1037/rmh0000024</a:t>
            </a:r>
          </a:p>
          <a:p>
            <a:r>
              <a:rPr lang="en-US" dirty="0">
                <a:solidFill>
                  <a:srgbClr val="262626"/>
                </a:solidFill>
                <a:latin typeface="Arial" panose="020B0604020202020204" pitchFamily="34" charset="0"/>
                <a:ea typeface="Times New Roman" panose="02020603050405020304" pitchFamily="18" charset="0"/>
                <a:cs typeface="Arial" panose="020B0604020202020204" pitchFamily="34" charset="0"/>
              </a:rPr>
              <a:t> </a:t>
            </a:r>
          </a:p>
          <a:p>
            <a:r>
              <a:rPr lang="en-IN" kern="0" dirty="0" err="1">
                <a:effectLst/>
                <a:latin typeface="Arial" panose="020B0604020202020204" pitchFamily="34" charset="0"/>
                <a:ea typeface="Calibri" panose="020F0502020204030204" pitchFamily="34" charset="0"/>
                <a:cs typeface="Arial" panose="020B0604020202020204" pitchFamily="34" charset="0"/>
              </a:rPr>
              <a:t>ker</a:t>
            </a:r>
            <a:r>
              <a:rPr lang="en-IN" kern="0" dirty="0">
                <a:effectLst/>
                <a:latin typeface="Arial" panose="020B0604020202020204" pitchFamily="34" charset="0"/>
                <a:ea typeface="Calibri" panose="020F0502020204030204" pitchFamily="34" charset="0"/>
                <a:cs typeface="Arial" panose="020B0604020202020204" pitchFamily="34" charset="0"/>
              </a:rPr>
              <a:t>, G., &amp; Newsom, E. (2003). Socioeconomic Status and Dissatisfaction With Health Care Among Chronically Ill African Americans. </a:t>
            </a:r>
            <a:r>
              <a:rPr lang="en-IN" i="1" kern="0" dirty="0">
                <a:effectLst/>
                <a:latin typeface="Arial" panose="020B0604020202020204" pitchFamily="34" charset="0"/>
                <a:ea typeface="Calibri" panose="020F0502020204030204" pitchFamily="34" charset="0"/>
                <a:cs typeface="Arial" panose="020B0604020202020204" pitchFamily="34" charset="0"/>
              </a:rPr>
              <a:t>American Journal of Public Health</a:t>
            </a:r>
            <a:r>
              <a:rPr lang="en-IN" kern="0" dirty="0">
                <a:effectLst/>
                <a:latin typeface="Arial" panose="020B0604020202020204" pitchFamily="34" charset="0"/>
                <a:ea typeface="Calibri" panose="020F0502020204030204" pitchFamily="34" charset="0"/>
                <a:cs typeface="Arial" panose="020B0604020202020204" pitchFamily="34" charset="0"/>
              </a:rPr>
              <a:t>, </a:t>
            </a:r>
            <a:r>
              <a:rPr lang="en-IN" i="1" kern="0" dirty="0">
                <a:effectLst/>
                <a:latin typeface="Arial" panose="020B0604020202020204" pitchFamily="34" charset="0"/>
                <a:ea typeface="Calibri" panose="020F0502020204030204" pitchFamily="34" charset="0"/>
                <a:cs typeface="Arial" panose="020B0604020202020204" pitchFamily="34" charset="0"/>
              </a:rPr>
              <a:t>93</a:t>
            </a:r>
            <a:r>
              <a:rPr lang="en-IN" kern="0" dirty="0">
                <a:effectLst/>
                <a:latin typeface="Arial" panose="020B0604020202020204" pitchFamily="34" charset="0"/>
                <a:ea typeface="Calibri" panose="020F0502020204030204" pitchFamily="34" charset="0"/>
                <a:cs typeface="Arial" panose="020B0604020202020204" pitchFamily="34" charset="0"/>
              </a:rPr>
              <a:t>(5), 742–748. https://doi.org/10.2105/AJPH.93.5.742</a:t>
            </a:r>
            <a:endParaRPr lang="en-US" dirty="0">
              <a:latin typeface="Arial" panose="020B0604020202020204" pitchFamily="34" charset="0"/>
              <a:ea typeface="Calibri" panose="020F0502020204030204" pitchFamily="34" charset="0"/>
              <a:cs typeface="Arial" panose="020B0604020202020204" pitchFamily="34" charset="0"/>
            </a:endParaRPr>
          </a:p>
          <a:p>
            <a:r>
              <a:rPr lang="en-US" dirty="0">
                <a:solidFill>
                  <a:srgbClr val="262626"/>
                </a:solidFill>
                <a:latin typeface="Arial" panose="020B0604020202020204" pitchFamily="34" charset="0"/>
                <a:ea typeface="Times New Roman" panose="02020603050405020304" pitchFamily="18" charset="0"/>
                <a:cs typeface="Arial" panose="020B0604020202020204" pitchFamily="34" charset="0"/>
              </a:rPr>
              <a:t> </a:t>
            </a:r>
            <a:endParaRPr lang="en-US" dirty="0">
              <a:latin typeface="Arial" panose="020B0604020202020204" pitchFamily="34" charset="0"/>
              <a:ea typeface="Calibri" panose="020F0502020204030204" pitchFamily="34" charset="0"/>
              <a:cs typeface="Arial" panose="020B0604020202020204" pitchFamily="34" charset="0"/>
            </a:endParaRPr>
          </a:p>
          <a:p>
            <a:r>
              <a:rPr lang="en-IN" kern="0" dirty="0">
                <a:effectLst/>
                <a:latin typeface="Arial" panose="020B0604020202020204" pitchFamily="34" charset="0"/>
                <a:ea typeface="Calibri" panose="020F0502020204030204" pitchFamily="34" charset="0"/>
                <a:cs typeface="Arial" panose="020B0604020202020204" pitchFamily="34" charset="0"/>
              </a:rPr>
              <a:t>Bunting, A. M., </a:t>
            </a:r>
            <a:r>
              <a:rPr lang="en-IN" kern="0" dirty="0" err="1">
                <a:effectLst/>
                <a:latin typeface="Arial" panose="020B0604020202020204" pitchFamily="34" charset="0"/>
                <a:ea typeface="Calibri" panose="020F0502020204030204" pitchFamily="34" charset="0"/>
                <a:cs typeface="Arial" panose="020B0604020202020204" pitchFamily="34" charset="0"/>
              </a:rPr>
              <a:t>Oser</a:t>
            </a:r>
            <a:r>
              <a:rPr lang="en-IN" kern="0" dirty="0">
                <a:effectLst/>
                <a:latin typeface="Arial" panose="020B0604020202020204" pitchFamily="34" charset="0"/>
                <a:ea typeface="Calibri" panose="020F0502020204030204" pitchFamily="34" charset="0"/>
                <a:cs typeface="Arial" panose="020B0604020202020204" pitchFamily="34" charset="0"/>
              </a:rPr>
              <a:t>, C. B., </a:t>
            </a:r>
            <a:r>
              <a:rPr lang="en-IN" kern="0" dirty="0" err="1">
                <a:effectLst/>
                <a:latin typeface="Arial" panose="020B0604020202020204" pitchFamily="34" charset="0"/>
                <a:ea typeface="Calibri" panose="020F0502020204030204" pitchFamily="34" charset="0"/>
                <a:cs typeface="Arial" panose="020B0604020202020204" pitchFamily="34" charset="0"/>
              </a:rPr>
              <a:t>Staton</a:t>
            </a:r>
            <a:r>
              <a:rPr lang="en-IN" kern="0" dirty="0">
                <a:effectLst/>
                <a:latin typeface="Arial" panose="020B0604020202020204" pitchFamily="34" charset="0"/>
                <a:ea typeface="Calibri" panose="020F0502020204030204" pitchFamily="34" charset="0"/>
                <a:cs typeface="Arial" panose="020B0604020202020204" pitchFamily="34" charset="0"/>
              </a:rPr>
              <a:t>, M., </a:t>
            </a:r>
            <a:r>
              <a:rPr lang="en-IN" kern="0" dirty="0" err="1">
                <a:effectLst/>
                <a:latin typeface="Arial" panose="020B0604020202020204" pitchFamily="34" charset="0"/>
                <a:ea typeface="Calibri" panose="020F0502020204030204" pitchFamily="34" charset="0"/>
                <a:cs typeface="Arial" panose="020B0604020202020204" pitchFamily="34" charset="0"/>
              </a:rPr>
              <a:t>Eddens</a:t>
            </a:r>
            <a:r>
              <a:rPr lang="en-IN" kern="0" dirty="0">
                <a:effectLst/>
                <a:latin typeface="Arial" panose="020B0604020202020204" pitchFamily="34" charset="0"/>
                <a:ea typeface="Calibri" panose="020F0502020204030204" pitchFamily="34" charset="0"/>
                <a:cs typeface="Arial" panose="020B0604020202020204" pitchFamily="34" charset="0"/>
              </a:rPr>
              <a:t>, K. S., &amp; Knudsen, H. (2018). Clinician identified barriers to treatment for individuals in Appalachia with opioid use disorder following release from prison: a social ecological approach. </a:t>
            </a:r>
            <a:r>
              <a:rPr lang="en-IN" i="1" kern="0" dirty="0">
                <a:effectLst/>
                <a:latin typeface="Arial" panose="020B0604020202020204" pitchFamily="34" charset="0"/>
                <a:ea typeface="Calibri" panose="020F0502020204030204" pitchFamily="34" charset="0"/>
                <a:cs typeface="Arial" panose="020B0604020202020204" pitchFamily="34" charset="0"/>
              </a:rPr>
              <a:t>Addiction Science &amp; Clinical Practice</a:t>
            </a:r>
            <a:r>
              <a:rPr lang="en-IN" kern="0" dirty="0">
                <a:effectLst/>
                <a:latin typeface="Arial" panose="020B0604020202020204" pitchFamily="34" charset="0"/>
                <a:ea typeface="Calibri" panose="020F0502020204030204" pitchFamily="34" charset="0"/>
                <a:cs typeface="Arial" panose="020B0604020202020204" pitchFamily="34" charset="0"/>
              </a:rPr>
              <a:t>, </a:t>
            </a:r>
            <a:r>
              <a:rPr lang="en-IN" i="1" kern="0" dirty="0">
                <a:effectLst/>
                <a:latin typeface="Arial" panose="020B0604020202020204" pitchFamily="34" charset="0"/>
                <a:ea typeface="Calibri" panose="020F0502020204030204" pitchFamily="34" charset="0"/>
                <a:cs typeface="Arial" panose="020B0604020202020204" pitchFamily="34" charset="0"/>
              </a:rPr>
              <a:t>13</a:t>
            </a:r>
            <a:r>
              <a:rPr lang="en-IN" kern="0" dirty="0">
                <a:effectLst/>
                <a:latin typeface="Arial" panose="020B0604020202020204" pitchFamily="34" charset="0"/>
                <a:ea typeface="Calibri" panose="020F0502020204030204" pitchFamily="34" charset="0"/>
                <a:cs typeface="Arial" panose="020B0604020202020204" pitchFamily="34" charset="0"/>
              </a:rPr>
              <a:t>(1), 23. https://doi.org/10.1186/s13722-018-0124-2</a:t>
            </a:r>
            <a:endParaRPr lang="en-US" dirty="0">
              <a:latin typeface="Arial" panose="020B0604020202020204" pitchFamily="34" charset="0"/>
              <a:ea typeface="Calibri" panose="020F0502020204030204" pitchFamily="34" charset="0"/>
              <a:cs typeface="Arial" panose="020B0604020202020204" pitchFamily="34" charset="0"/>
            </a:endParaRPr>
          </a:p>
          <a:p>
            <a:r>
              <a:rPr lang="en-US" dirty="0">
                <a:solidFill>
                  <a:srgbClr val="262626"/>
                </a:solidFill>
                <a:latin typeface="Arial" panose="020B0604020202020204" pitchFamily="34" charset="0"/>
                <a:ea typeface="Times New Roman" panose="02020603050405020304" pitchFamily="18" charset="0"/>
                <a:cs typeface="Arial" panose="020B0604020202020204" pitchFamily="34" charset="0"/>
              </a:rPr>
              <a:t> </a:t>
            </a:r>
            <a:endParaRPr lang="en-US" dirty="0">
              <a:latin typeface="Arial" panose="020B0604020202020204" pitchFamily="34" charset="0"/>
              <a:ea typeface="Calibri" panose="020F0502020204030204" pitchFamily="34" charset="0"/>
              <a:cs typeface="Arial" panose="020B0604020202020204" pitchFamily="34" charset="0"/>
            </a:endParaRPr>
          </a:p>
          <a:p>
            <a:r>
              <a:rPr lang="en-IN" kern="0" dirty="0">
                <a:effectLst/>
                <a:latin typeface="Arial" panose="020B0604020202020204" pitchFamily="34" charset="0"/>
                <a:ea typeface="Calibri" panose="020F0502020204030204" pitchFamily="34" charset="0"/>
                <a:cs typeface="Arial" panose="020B0604020202020204" pitchFamily="34" charset="0"/>
              </a:rPr>
              <a:t>Button, D., Levander, X. A., Cook, R. R., Miller, W. C., Salisbury‐Afshar, E. M., Tsui, J. I., </a:t>
            </a:r>
            <a:r>
              <a:rPr lang="en-IN" kern="0" dirty="0" err="1">
                <a:effectLst/>
                <a:latin typeface="Arial" panose="020B0604020202020204" pitchFamily="34" charset="0"/>
                <a:ea typeface="Calibri" panose="020F0502020204030204" pitchFamily="34" charset="0"/>
                <a:cs typeface="Arial" panose="020B0604020202020204" pitchFamily="34" charset="0"/>
              </a:rPr>
              <a:t>Ibragimov</a:t>
            </a:r>
            <a:r>
              <a:rPr lang="en-IN" kern="0" dirty="0">
                <a:effectLst/>
                <a:latin typeface="Arial" panose="020B0604020202020204" pitchFamily="34" charset="0"/>
                <a:ea typeface="Calibri" panose="020F0502020204030204" pitchFamily="34" charset="0"/>
                <a:cs typeface="Arial" panose="020B0604020202020204" pitchFamily="34" charset="0"/>
              </a:rPr>
              <a:t>, U., Jenkins, W. D., </a:t>
            </a:r>
            <a:r>
              <a:rPr lang="en-IN" kern="0" dirty="0" err="1">
                <a:effectLst/>
                <a:latin typeface="Arial" panose="020B0604020202020204" pitchFamily="34" charset="0"/>
                <a:ea typeface="Calibri" panose="020F0502020204030204" pitchFamily="34" charset="0"/>
                <a:cs typeface="Arial" panose="020B0604020202020204" pitchFamily="34" charset="0"/>
              </a:rPr>
              <a:t>Westergaard</a:t>
            </a:r>
            <a:r>
              <a:rPr lang="en-IN" kern="0" dirty="0">
                <a:effectLst/>
                <a:latin typeface="Arial" panose="020B0604020202020204" pitchFamily="34" charset="0"/>
                <a:ea typeface="Calibri" panose="020F0502020204030204" pitchFamily="34" charset="0"/>
                <a:cs typeface="Arial" panose="020B0604020202020204" pitchFamily="34" charset="0"/>
              </a:rPr>
              <a:t>, R. P., &amp; </a:t>
            </a:r>
            <a:r>
              <a:rPr lang="en-IN" kern="0" dirty="0" err="1">
                <a:effectLst/>
                <a:latin typeface="Arial" panose="020B0604020202020204" pitchFamily="34" charset="0"/>
                <a:ea typeface="Calibri" panose="020F0502020204030204" pitchFamily="34" charset="0"/>
                <a:cs typeface="Arial" panose="020B0604020202020204" pitchFamily="34" charset="0"/>
              </a:rPr>
              <a:t>Korthuis</a:t>
            </a:r>
            <a:r>
              <a:rPr lang="en-IN" kern="0" dirty="0">
                <a:effectLst/>
                <a:latin typeface="Arial" panose="020B0604020202020204" pitchFamily="34" charset="0"/>
                <a:ea typeface="Calibri" panose="020F0502020204030204" pitchFamily="34" charset="0"/>
                <a:cs typeface="Arial" panose="020B0604020202020204" pitchFamily="34" charset="0"/>
              </a:rPr>
              <a:t>, P. T. (2023). Substance use disorder treatment and technology access among people who use drugs in rural areas of the United States: A cross‐sectional survey. </a:t>
            </a:r>
            <a:r>
              <a:rPr lang="en-IN" i="1" kern="0" dirty="0">
                <a:effectLst/>
                <a:latin typeface="Arial" panose="020B0604020202020204" pitchFamily="34" charset="0"/>
                <a:ea typeface="Calibri" panose="020F0502020204030204" pitchFamily="34" charset="0"/>
                <a:cs typeface="Arial" panose="020B0604020202020204" pitchFamily="34" charset="0"/>
              </a:rPr>
              <a:t>The Journal of Rural Health</a:t>
            </a:r>
            <a:r>
              <a:rPr lang="en-IN" kern="0" dirty="0">
                <a:effectLst/>
                <a:latin typeface="Arial" panose="020B0604020202020204" pitchFamily="34" charset="0"/>
                <a:ea typeface="Calibri" panose="020F0502020204030204" pitchFamily="34" charset="0"/>
                <a:cs typeface="Arial" panose="020B0604020202020204" pitchFamily="34" charset="0"/>
              </a:rPr>
              <a:t>, </a:t>
            </a:r>
            <a:r>
              <a:rPr lang="en-IN" i="1" kern="0" dirty="0">
                <a:effectLst/>
                <a:latin typeface="Arial" panose="020B0604020202020204" pitchFamily="34" charset="0"/>
                <a:ea typeface="Calibri" panose="020F0502020204030204" pitchFamily="34" charset="0"/>
                <a:cs typeface="Arial" panose="020B0604020202020204" pitchFamily="34" charset="0"/>
              </a:rPr>
              <a:t>39</a:t>
            </a:r>
            <a:r>
              <a:rPr lang="en-IN" kern="0" dirty="0">
                <a:effectLst/>
                <a:latin typeface="Arial" panose="020B0604020202020204" pitchFamily="34" charset="0"/>
                <a:ea typeface="Calibri" panose="020F0502020204030204" pitchFamily="34" charset="0"/>
                <a:cs typeface="Arial" panose="020B0604020202020204" pitchFamily="34" charset="0"/>
              </a:rPr>
              <a:t>(4), 772–779. https://doi.org/10.1111/jrh.12737</a:t>
            </a:r>
          </a:p>
          <a:p>
            <a:endParaRPr lang="en-US" dirty="0">
              <a:solidFill>
                <a:srgbClr val="262626"/>
              </a:solidFill>
              <a:latin typeface="Arial" panose="020B0604020202020204" pitchFamily="34" charset="0"/>
              <a:ea typeface="Calibri" panose="020F0502020204030204" pitchFamily="34" charset="0"/>
              <a:cs typeface="Arial" panose="020B0604020202020204" pitchFamily="34" charset="0"/>
            </a:endParaRPr>
          </a:p>
          <a:p>
            <a:r>
              <a:rPr lang="en-IN" kern="0" dirty="0">
                <a:effectLst/>
                <a:latin typeface="Arial" panose="020B0604020202020204" pitchFamily="34" charset="0"/>
                <a:ea typeface="Calibri" panose="020F0502020204030204" pitchFamily="34" charset="0"/>
                <a:cs typeface="Arial" panose="020B0604020202020204" pitchFamily="34" charset="0"/>
              </a:rPr>
              <a:t>Clark, H. W., Power, A. K., Le Fauve, C. E., &amp; Lopez, E. I. (2008). Policy and practice implications of epidemiological surveys on co-occurring mental and substance use disorders. </a:t>
            </a:r>
            <a:r>
              <a:rPr lang="en-IN" i="1" kern="0" dirty="0">
                <a:effectLst/>
                <a:latin typeface="Arial" panose="020B0604020202020204" pitchFamily="34" charset="0"/>
                <a:ea typeface="Calibri" panose="020F0502020204030204" pitchFamily="34" charset="0"/>
                <a:cs typeface="Arial" panose="020B0604020202020204" pitchFamily="34" charset="0"/>
              </a:rPr>
              <a:t>Journal of Substance Abuse Treatment</a:t>
            </a:r>
            <a:r>
              <a:rPr lang="en-IN" kern="0" dirty="0">
                <a:effectLst/>
                <a:latin typeface="Arial" panose="020B0604020202020204" pitchFamily="34" charset="0"/>
                <a:ea typeface="Calibri" panose="020F0502020204030204" pitchFamily="34" charset="0"/>
                <a:cs typeface="Arial" panose="020B0604020202020204" pitchFamily="34" charset="0"/>
              </a:rPr>
              <a:t>, </a:t>
            </a:r>
            <a:r>
              <a:rPr lang="en-IN" i="1" kern="0" dirty="0">
                <a:effectLst/>
                <a:latin typeface="Arial" panose="020B0604020202020204" pitchFamily="34" charset="0"/>
                <a:ea typeface="Calibri" panose="020F0502020204030204" pitchFamily="34" charset="0"/>
                <a:cs typeface="Arial" panose="020B0604020202020204" pitchFamily="34" charset="0"/>
              </a:rPr>
              <a:t>34</a:t>
            </a:r>
            <a:r>
              <a:rPr lang="en-IN" kern="0" dirty="0">
                <a:effectLst/>
                <a:latin typeface="Arial" panose="020B0604020202020204" pitchFamily="34" charset="0"/>
                <a:ea typeface="Calibri" panose="020F0502020204030204" pitchFamily="34" charset="0"/>
                <a:cs typeface="Arial" panose="020B0604020202020204" pitchFamily="34" charset="0"/>
              </a:rPr>
              <a:t>(1), 3–13. https://doi.org/10.1016/j.jsat.2006.12.032</a:t>
            </a:r>
            <a:r>
              <a:rPr lang="en-US" dirty="0">
                <a:solidFill>
                  <a:srgbClr val="000000"/>
                </a:solidFill>
                <a:latin typeface="Arial" panose="020B0604020202020204" pitchFamily="34" charset="0"/>
                <a:cs typeface="Arial" panose="020B0604020202020204" pitchFamily="34" charset="0"/>
              </a:rPr>
              <a:t> </a:t>
            </a:r>
            <a:br>
              <a:rPr lang="en-US" dirty="0">
                <a:solidFill>
                  <a:srgbClr val="000000"/>
                </a:solidFill>
                <a:latin typeface="Arial" panose="020B0604020202020204" pitchFamily="34" charset="0"/>
                <a:cs typeface="Arial" panose="020B0604020202020204" pitchFamily="34" charset="0"/>
              </a:rPr>
            </a:br>
            <a:br>
              <a:rPr lang="en-US" dirty="0">
                <a:solidFill>
                  <a:srgbClr val="000000"/>
                </a:solidFill>
                <a:latin typeface="Arial" panose="020B0604020202020204" pitchFamily="34" charset="0"/>
                <a:cs typeface="Arial" panose="020B0604020202020204" pitchFamily="34" charset="0"/>
              </a:rPr>
            </a:br>
            <a:r>
              <a:rPr lang="en-IN" kern="0" dirty="0">
                <a:effectLst/>
                <a:latin typeface="Arial" panose="020B0604020202020204" pitchFamily="34" charset="0"/>
                <a:ea typeface="Calibri" panose="020F0502020204030204" pitchFamily="34" charset="0"/>
                <a:cs typeface="Arial" panose="020B0604020202020204" pitchFamily="34" charset="0"/>
              </a:rPr>
              <a:t>Lister, J. J., Weaver, A., Ellis, J. D., </a:t>
            </a:r>
            <a:r>
              <a:rPr lang="en-IN" kern="0" dirty="0" err="1">
                <a:effectLst/>
                <a:latin typeface="Arial" panose="020B0604020202020204" pitchFamily="34" charset="0"/>
                <a:ea typeface="Calibri" panose="020F0502020204030204" pitchFamily="34" charset="0"/>
                <a:cs typeface="Arial" panose="020B0604020202020204" pitchFamily="34" charset="0"/>
              </a:rPr>
              <a:t>Molfenter</a:t>
            </a:r>
            <a:r>
              <a:rPr lang="en-IN" kern="0" dirty="0">
                <a:effectLst/>
                <a:latin typeface="Arial" panose="020B0604020202020204" pitchFamily="34" charset="0"/>
                <a:ea typeface="Calibri" panose="020F0502020204030204" pitchFamily="34" charset="0"/>
                <a:cs typeface="Arial" panose="020B0604020202020204" pitchFamily="34" charset="0"/>
              </a:rPr>
              <a:t>, T., </a:t>
            </a:r>
            <a:r>
              <a:rPr lang="en-IN" kern="0" dirty="0" err="1">
                <a:effectLst/>
                <a:latin typeface="Arial" panose="020B0604020202020204" pitchFamily="34" charset="0"/>
                <a:ea typeface="Calibri" panose="020F0502020204030204" pitchFamily="34" charset="0"/>
                <a:cs typeface="Arial" panose="020B0604020202020204" pitchFamily="34" charset="0"/>
              </a:rPr>
              <a:t>Ledgerwood</a:t>
            </a:r>
            <a:r>
              <a:rPr lang="en-IN" kern="0" dirty="0">
                <a:effectLst/>
                <a:latin typeface="Arial" panose="020B0604020202020204" pitchFamily="34" charset="0"/>
                <a:ea typeface="Calibri" panose="020F0502020204030204" pitchFamily="34" charset="0"/>
                <a:cs typeface="Arial" panose="020B0604020202020204" pitchFamily="34" charset="0"/>
              </a:rPr>
              <a:t>, D. M., &amp; </a:t>
            </a:r>
            <a:r>
              <a:rPr lang="en-IN" kern="0" dirty="0" err="1">
                <a:effectLst/>
                <a:latin typeface="Arial" panose="020B0604020202020204" pitchFamily="34" charset="0"/>
                <a:ea typeface="Calibri" panose="020F0502020204030204" pitchFamily="34" charset="0"/>
                <a:cs typeface="Arial" panose="020B0604020202020204" pitchFamily="34" charset="0"/>
              </a:rPr>
              <a:t>Himle</a:t>
            </a:r>
            <a:r>
              <a:rPr lang="en-IN" kern="0" dirty="0">
                <a:effectLst/>
                <a:latin typeface="Arial" panose="020B0604020202020204" pitchFamily="34" charset="0"/>
                <a:ea typeface="Calibri" panose="020F0502020204030204" pitchFamily="34" charset="0"/>
                <a:cs typeface="Arial" panose="020B0604020202020204" pitchFamily="34" charset="0"/>
              </a:rPr>
              <a:t>, J. A. (2020). Shortages of Medication-Assisted Treatment for Opioid Use Disorder in Underserved Michigan Counties: Examining the Influence of Urbanicity and Income Level. </a:t>
            </a:r>
            <a:r>
              <a:rPr lang="en-IN" i="1" kern="0" dirty="0">
                <a:effectLst/>
                <a:latin typeface="Arial" panose="020B0604020202020204" pitchFamily="34" charset="0"/>
                <a:ea typeface="Calibri" panose="020F0502020204030204" pitchFamily="34" charset="0"/>
                <a:cs typeface="Arial" panose="020B0604020202020204" pitchFamily="34" charset="0"/>
              </a:rPr>
              <a:t>Journal of Health Care for the Poor and Underserved</a:t>
            </a:r>
            <a:r>
              <a:rPr lang="en-IN" kern="0" dirty="0">
                <a:effectLst/>
                <a:latin typeface="Arial" panose="020B0604020202020204" pitchFamily="34" charset="0"/>
                <a:ea typeface="Calibri" panose="020F0502020204030204" pitchFamily="34" charset="0"/>
                <a:cs typeface="Arial" panose="020B0604020202020204" pitchFamily="34" charset="0"/>
              </a:rPr>
              <a:t>, </a:t>
            </a:r>
            <a:r>
              <a:rPr lang="en-IN" i="1" kern="0" dirty="0">
                <a:effectLst/>
                <a:latin typeface="Arial" panose="020B0604020202020204" pitchFamily="34" charset="0"/>
                <a:ea typeface="Calibri" panose="020F0502020204030204" pitchFamily="34" charset="0"/>
                <a:cs typeface="Arial" panose="020B0604020202020204" pitchFamily="34" charset="0"/>
              </a:rPr>
              <a:t>31</a:t>
            </a:r>
            <a:r>
              <a:rPr lang="en-IN" kern="0" dirty="0">
                <a:effectLst/>
                <a:latin typeface="Arial" panose="020B0604020202020204" pitchFamily="34" charset="0"/>
                <a:ea typeface="Calibri" panose="020F0502020204030204" pitchFamily="34" charset="0"/>
                <a:cs typeface="Arial" panose="020B0604020202020204" pitchFamily="34" charset="0"/>
              </a:rPr>
              <a:t>(3), 1291–1307. https://doi.org/10.1353/hpu.2020.0095</a:t>
            </a:r>
            <a:r>
              <a:rPr lang="en-US" dirty="0">
                <a:solidFill>
                  <a:srgbClr val="000000"/>
                </a:solidFill>
                <a:latin typeface="Arial" panose="020B0604020202020204" pitchFamily="34" charset="0"/>
                <a:cs typeface="Arial" panose="020B0604020202020204" pitchFamily="34" charset="0"/>
              </a:rPr>
              <a:t> </a:t>
            </a:r>
          </a:p>
          <a:p>
            <a:br>
              <a:rPr lang="en-US" dirty="0">
                <a:solidFill>
                  <a:srgbClr val="000000"/>
                </a:solidFill>
                <a:latin typeface="Arial" panose="020B0604020202020204" pitchFamily="34" charset="0"/>
                <a:cs typeface="Arial" panose="020B0604020202020204" pitchFamily="34" charset="0"/>
              </a:rPr>
            </a:br>
            <a:r>
              <a:rPr lang="en-IN" kern="0" dirty="0" err="1">
                <a:effectLst/>
                <a:latin typeface="Arial" panose="020B0604020202020204" pitchFamily="34" charset="0"/>
                <a:ea typeface="Calibri" panose="020F0502020204030204" pitchFamily="34" charset="0"/>
                <a:cs typeface="Arial" panose="020B0604020202020204" pitchFamily="34" charset="0"/>
              </a:rPr>
              <a:t>Pasman</a:t>
            </a:r>
            <a:r>
              <a:rPr lang="en-IN" kern="0" dirty="0">
                <a:effectLst/>
                <a:latin typeface="Arial" panose="020B0604020202020204" pitchFamily="34" charset="0"/>
                <a:ea typeface="Calibri" panose="020F0502020204030204" pitchFamily="34" charset="0"/>
                <a:cs typeface="Arial" panose="020B0604020202020204" pitchFamily="34" charset="0"/>
              </a:rPr>
              <a:t>, E., </a:t>
            </a:r>
            <a:r>
              <a:rPr lang="en-IN" kern="0" dirty="0" err="1">
                <a:effectLst/>
                <a:latin typeface="Arial" panose="020B0604020202020204" pitchFamily="34" charset="0"/>
                <a:ea typeface="Calibri" panose="020F0502020204030204" pitchFamily="34" charset="0"/>
                <a:cs typeface="Arial" panose="020B0604020202020204" pitchFamily="34" charset="0"/>
              </a:rPr>
              <a:t>Kollin</a:t>
            </a:r>
            <a:r>
              <a:rPr lang="en-IN" kern="0" dirty="0">
                <a:effectLst/>
                <a:latin typeface="Arial" panose="020B0604020202020204" pitchFamily="34" charset="0"/>
                <a:ea typeface="Calibri" panose="020F0502020204030204" pitchFamily="34" charset="0"/>
                <a:cs typeface="Arial" panose="020B0604020202020204" pitchFamily="34" charset="0"/>
              </a:rPr>
              <a:t>, R., Broman, M., Lee, G., </a:t>
            </a:r>
            <a:r>
              <a:rPr lang="en-IN" kern="0" dirty="0" err="1">
                <a:effectLst/>
                <a:latin typeface="Arial" panose="020B0604020202020204" pitchFamily="34" charset="0"/>
                <a:ea typeface="Calibri" panose="020F0502020204030204" pitchFamily="34" charset="0"/>
                <a:cs typeface="Arial" panose="020B0604020202020204" pitchFamily="34" charset="0"/>
              </a:rPr>
              <a:t>Agius</a:t>
            </a:r>
            <a:r>
              <a:rPr lang="en-IN" kern="0" dirty="0">
                <a:effectLst/>
                <a:latin typeface="Arial" panose="020B0604020202020204" pitchFamily="34" charset="0"/>
                <a:ea typeface="Calibri" panose="020F0502020204030204" pitchFamily="34" charset="0"/>
                <a:cs typeface="Arial" panose="020B0604020202020204" pitchFamily="34" charset="0"/>
              </a:rPr>
              <a:t>, E., Lister, J. J., Brown, S., &amp; </a:t>
            </a:r>
            <a:r>
              <a:rPr lang="en-IN" kern="0" dirty="0" err="1">
                <a:effectLst/>
                <a:latin typeface="Arial" panose="020B0604020202020204" pitchFamily="34" charset="0"/>
                <a:ea typeface="Calibri" panose="020F0502020204030204" pitchFamily="34" charset="0"/>
                <a:cs typeface="Arial" panose="020B0604020202020204" pitchFamily="34" charset="0"/>
              </a:rPr>
              <a:t>Resko</a:t>
            </a:r>
            <a:r>
              <a:rPr lang="en-IN" kern="0" dirty="0">
                <a:effectLst/>
                <a:latin typeface="Arial" panose="020B0604020202020204" pitchFamily="34" charset="0"/>
                <a:ea typeface="Calibri" panose="020F0502020204030204" pitchFamily="34" charset="0"/>
                <a:cs typeface="Arial" panose="020B0604020202020204" pitchFamily="34" charset="0"/>
              </a:rPr>
              <a:t>, S. M. (2022). Cumulative barriers to retention in methadone treatment among adults from rural and small urban communities. </a:t>
            </a:r>
            <a:r>
              <a:rPr lang="en-IN" i="1" kern="0" dirty="0">
                <a:effectLst/>
                <a:latin typeface="Arial" panose="020B0604020202020204" pitchFamily="34" charset="0"/>
                <a:ea typeface="Calibri" panose="020F0502020204030204" pitchFamily="34" charset="0"/>
                <a:cs typeface="Arial" panose="020B0604020202020204" pitchFamily="34" charset="0"/>
              </a:rPr>
              <a:t>Addiction Science &amp; Clinical Practice</a:t>
            </a:r>
            <a:r>
              <a:rPr lang="en-IN" kern="0" dirty="0">
                <a:effectLst/>
                <a:latin typeface="Arial" panose="020B0604020202020204" pitchFamily="34" charset="0"/>
                <a:ea typeface="Calibri" panose="020F0502020204030204" pitchFamily="34" charset="0"/>
                <a:cs typeface="Arial" panose="020B0604020202020204" pitchFamily="34" charset="0"/>
              </a:rPr>
              <a:t>, </a:t>
            </a:r>
            <a:r>
              <a:rPr lang="en-IN" i="1" kern="0" dirty="0">
                <a:effectLst/>
                <a:latin typeface="Arial" panose="020B0604020202020204" pitchFamily="34" charset="0"/>
                <a:ea typeface="Calibri" panose="020F0502020204030204" pitchFamily="34" charset="0"/>
                <a:cs typeface="Arial" panose="020B0604020202020204" pitchFamily="34" charset="0"/>
              </a:rPr>
              <a:t>17</a:t>
            </a:r>
            <a:r>
              <a:rPr lang="en-IN" kern="0" dirty="0">
                <a:effectLst/>
                <a:latin typeface="Arial" panose="020B0604020202020204" pitchFamily="34" charset="0"/>
                <a:ea typeface="Calibri" panose="020F0502020204030204" pitchFamily="34" charset="0"/>
                <a:cs typeface="Arial" panose="020B0604020202020204" pitchFamily="34" charset="0"/>
              </a:rPr>
              <a:t>(1), 35. https://doi.org/10.1186/s13722-022-00316-3</a:t>
            </a:r>
            <a:r>
              <a:rPr lang="en-US" dirty="0">
                <a:solidFill>
                  <a:srgbClr val="000000"/>
                </a:solidFill>
                <a:latin typeface="Arial" panose="020B0604020202020204" pitchFamily="34" charset="0"/>
                <a:cs typeface="Arial" panose="020B0604020202020204" pitchFamily="34" charset="0"/>
              </a:rPr>
              <a:t> </a:t>
            </a:r>
          </a:p>
          <a:p>
            <a:br>
              <a:rPr lang="en-US" dirty="0">
                <a:solidFill>
                  <a:srgbClr val="000000"/>
                </a:solidFill>
                <a:latin typeface="Arial" panose="020B0604020202020204" pitchFamily="34" charset="0"/>
                <a:cs typeface="Arial" panose="020B0604020202020204" pitchFamily="34" charset="0"/>
              </a:rPr>
            </a:br>
            <a:r>
              <a:rPr lang="en-IN" kern="0" dirty="0" err="1">
                <a:effectLst/>
                <a:latin typeface="Arial" panose="020B0604020202020204" pitchFamily="34" charset="0"/>
                <a:ea typeface="Calibri" panose="020F0502020204030204" pitchFamily="34" charset="0"/>
                <a:cs typeface="Arial" panose="020B0604020202020204" pitchFamily="34" charset="0"/>
              </a:rPr>
              <a:t>Scorsone</a:t>
            </a:r>
            <a:r>
              <a:rPr lang="en-IN" kern="0" dirty="0">
                <a:effectLst/>
                <a:latin typeface="Arial" panose="020B0604020202020204" pitchFamily="34" charset="0"/>
                <a:ea typeface="Calibri" panose="020F0502020204030204" pitchFamily="34" charset="0"/>
                <a:cs typeface="Arial" panose="020B0604020202020204" pitchFamily="34" charset="0"/>
              </a:rPr>
              <a:t>, K. L., </a:t>
            </a:r>
            <a:r>
              <a:rPr lang="en-IN" kern="0" dirty="0" err="1">
                <a:effectLst/>
                <a:latin typeface="Arial" panose="020B0604020202020204" pitchFamily="34" charset="0"/>
                <a:ea typeface="Calibri" panose="020F0502020204030204" pitchFamily="34" charset="0"/>
                <a:cs typeface="Arial" panose="020B0604020202020204" pitchFamily="34" charset="0"/>
              </a:rPr>
              <a:t>Haozous</a:t>
            </a:r>
            <a:r>
              <a:rPr lang="en-IN" kern="0" dirty="0">
                <a:effectLst/>
                <a:latin typeface="Arial" panose="020B0604020202020204" pitchFamily="34" charset="0"/>
                <a:ea typeface="Calibri" panose="020F0502020204030204" pitchFamily="34" charset="0"/>
                <a:cs typeface="Arial" panose="020B0604020202020204" pitchFamily="34" charset="0"/>
              </a:rPr>
              <a:t>, E. A., Hayes, L., &amp; Cox, K. J. (2020). Overcoming Barriers: Individual Experiences Obtaining Medication-Assisted Treatment for Opioid Use Disorder. </a:t>
            </a:r>
            <a:r>
              <a:rPr lang="en-IN" i="1" kern="0" dirty="0">
                <a:effectLst/>
                <a:latin typeface="Arial" panose="020B0604020202020204" pitchFamily="34" charset="0"/>
                <a:ea typeface="Calibri" panose="020F0502020204030204" pitchFamily="34" charset="0"/>
                <a:cs typeface="Arial" panose="020B0604020202020204" pitchFamily="34" charset="0"/>
              </a:rPr>
              <a:t>Qualitative Health Research</a:t>
            </a:r>
            <a:r>
              <a:rPr lang="en-IN" kern="0" dirty="0">
                <a:effectLst/>
                <a:latin typeface="Arial" panose="020B0604020202020204" pitchFamily="34" charset="0"/>
                <a:ea typeface="Calibri" panose="020F0502020204030204" pitchFamily="34" charset="0"/>
                <a:cs typeface="Arial" panose="020B0604020202020204" pitchFamily="34" charset="0"/>
              </a:rPr>
              <a:t>, </a:t>
            </a:r>
            <a:r>
              <a:rPr lang="en-IN" i="1" kern="0" dirty="0">
                <a:effectLst/>
                <a:latin typeface="Arial" panose="020B0604020202020204" pitchFamily="34" charset="0"/>
                <a:ea typeface="Calibri" panose="020F0502020204030204" pitchFamily="34" charset="0"/>
                <a:cs typeface="Arial" panose="020B0604020202020204" pitchFamily="34" charset="0"/>
              </a:rPr>
              <a:t>30</a:t>
            </a:r>
            <a:r>
              <a:rPr lang="en-IN" kern="0" dirty="0">
                <a:effectLst/>
                <a:latin typeface="Arial" panose="020B0604020202020204" pitchFamily="34" charset="0"/>
                <a:ea typeface="Calibri" panose="020F0502020204030204" pitchFamily="34" charset="0"/>
                <a:cs typeface="Arial" panose="020B0604020202020204" pitchFamily="34" charset="0"/>
              </a:rPr>
              <a:t>(13), 2103–2117. https://doi.org/10.1177/1049732320938689</a:t>
            </a:r>
            <a:r>
              <a:rPr lang="en-US" dirty="0">
                <a:solidFill>
                  <a:srgbClr val="212121"/>
                </a:solidFill>
                <a:latin typeface="Arial" panose="020B0604020202020204" pitchFamily="34" charset="0"/>
                <a:cs typeface="Arial" panose="020B0604020202020204" pitchFamily="34" charset="0"/>
              </a:rPr>
              <a:t>.</a:t>
            </a:r>
            <a:br>
              <a:rPr lang="en-US" dirty="0">
                <a:solidFill>
                  <a:srgbClr val="212121"/>
                </a:solidFill>
                <a:latin typeface="Arial" panose="020B0604020202020204" pitchFamily="34" charset="0"/>
                <a:cs typeface="Arial" panose="020B0604020202020204" pitchFamily="34" charset="0"/>
              </a:rPr>
            </a:br>
            <a:endParaRPr lang="en-US" dirty="0">
              <a:solidFill>
                <a:srgbClr val="212121"/>
              </a:solidFill>
              <a:latin typeface="Arial" panose="020B0604020202020204" pitchFamily="34" charset="0"/>
              <a:cs typeface="Arial" panose="020B0604020202020204" pitchFamily="34" charset="0"/>
            </a:endParaRPr>
          </a:p>
          <a:p>
            <a:endParaRPr lang="en-US" sz="1333" dirty="0">
              <a:solidFill>
                <a:srgbClr val="212121"/>
              </a:solidFill>
              <a:latin typeface="Arial" panose="020B0604020202020204" pitchFamily="34" charset="0"/>
              <a:cs typeface="Arial" panose="020B0604020202020204" pitchFamily="34" charset="0"/>
            </a:endParaRPr>
          </a:p>
          <a:p>
            <a:endParaRPr lang="en-US" sz="1333" dirty="0">
              <a:solidFill>
                <a:srgbClr val="212121"/>
              </a:solidFill>
              <a:latin typeface="Arial" panose="020B0604020202020204" pitchFamily="34" charset="0"/>
              <a:cs typeface="Arial" panose="020B0604020202020204" pitchFamily="34" charset="0"/>
            </a:endParaRPr>
          </a:p>
          <a:p>
            <a:br>
              <a:rPr lang="en-US" sz="1333" dirty="0">
                <a:solidFill>
                  <a:srgbClr val="212121"/>
                </a:solidFill>
                <a:latin typeface="Arial" panose="020B0604020202020204" pitchFamily="34" charset="0"/>
                <a:cs typeface="Arial" panose="020B0604020202020204" pitchFamily="34" charset="0"/>
              </a:rPr>
            </a:br>
            <a:r>
              <a:rPr lang="en-US" sz="3700" b="1" dirty="0">
                <a:latin typeface="Arial" panose="020B0604020202020204" pitchFamily="34" charset="0"/>
                <a:cs typeface="Arial" panose="020B0604020202020204" pitchFamily="34" charset="0"/>
              </a:rPr>
              <a:t>Acknowledgements</a:t>
            </a:r>
            <a:r>
              <a:rPr lang="en-US" sz="3700" dirty="0">
                <a:latin typeface="Arial" panose="020B0604020202020204" pitchFamily="34" charset="0"/>
                <a:cs typeface="Arial" panose="020B0604020202020204" pitchFamily="34" charset="0"/>
              </a:rPr>
              <a:t>: The study was exempt from Institution Review Board. This research did not receive any specific grant from funding agencies in the public, commercial, or not-for-profit sectors.</a:t>
            </a:r>
          </a:p>
        </p:txBody>
      </p:sp>
      <p:sp>
        <p:nvSpPr>
          <p:cNvPr id="75" name="TextBox 74" descr="Section Header and gold boundless bar">
            <a:extLst>
              <a:ext uri="{FF2B5EF4-FFF2-40B4-BE49-F238E27FC236}">
                <a16:creationId xmlns:a16="http://schemas.microsoft.com/office/drawing/2014/main" id="{36C1DFF9-93A4-7ED4-66CA-5DEF09DE681C}"/>
              </a:ext>
            </a:extLst>
          </p:cNvPr>
          <p:cNvSpPr txBox="1"/>
          <p:nvPr/>
        </p:nvSpPr>
        <p:spPr>
          <a:xfrm>
            <a:off x="33225848" y="16878225"/>
            <a:ext cx="9296400" cy="913007"/>
          </a:xfrm>
          <a:prstGeom prst="rect">
            <a:avLst/>
          </a:prstGeom>
          <a:noFill/>
        </p:spPr>
        <p:txBody>
          <a:bodyPr wrap="square" rtlCol="0">
            <a:spAutoFit/>
          </a:bodyPr>
          <a:lstStyle/>
          <a:p>
            <a:r>
              <a:rPr lang="en-US" sz="5333" b="1" dirty="0">
                <a:latin typeface="Arial" panose="020B0604020202020204" pitchFamily="34" charset="0"/>
                <a:ea typeface="Encode Sans Normal Black" charset="0"/>
                <a:cs typeface="Arial" panose="020B0604020202020204" pitchFamily="34" charset="0"/>
              </a:rPr>
              <a:t>REFERENCES  </a:t>
            </a:r>
          </a:p>
        </p:txBody>
      </p:sp>
      <p:pic>
        <p:nvPicPr>
          <p:cNvPr id="76" name="Picture 75" descr="gold boundless bar">
            <a:extLst>
              <a:ext uri="{FF2B5EF4-FFF2-40B4-BE49-F238E27FC236}">
                <a16:creationId xmlns:a16="http://schemas.microsoft.com/office/drawing/2014/main" id="{3DF450F1-7EB3-5276-A571-426A19C70A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00845" y="17741088"/>
            <a:ext cx="1865376" cy="150368"/>
          </a:xfrm>
          <a:prstGeom prst="rect">
            <a:avLst/>
          </a:prstGeom>
        </p:spPr>
      </p:pic>
      <p:cxnSp>
        <p:nvCxnSpPr>
          <p:cNvPr id="6" name="Straight Connector 5">
            <a:extLst>
              <a:ext uri="{FF2B5EF4-FFF2-40B4-BE49-F238E27FC236}">
                <a16:creationId xmlns:a16="http://schemas.microsoft.com/office/drawing/2014/main" id="{68906BD2-D487-4E54-283F-D5C20EB036A0}"/>
              </a:ext>
            </a:extLst>
          </p:cNvPr>
          <p:cNvCxnSpPr>
            <a:cxnSpLocks/>
          </p:cNvCxnSpPr>
          <p:nvPr/>
        </p:nvCxnSpPr>
        <p:spPr>
          <a:xfrm>
            <a:off x="11416692" y="7244171"/>
            <a:ext cx="0" cy="24815249"/>
          </a:xfrm>
          <a:prstGeom prst="line">
            <a:avLst/>
          </a:prstGeom>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275BCBCD-3944-2910-28F8-707D5220A56E}"/>
              </a:ext>
            </a:extLst>
          </p:cNvPr>
          <p:cNvCxnSpPr>
            <a:cxnSpLocks/>
          </p:cNvCxnSpPr>
          <p:nvPr/>
        </p:nvCxnSpPr>
        <p:spPr>
          <a:xfrm>
            <a:off x="22084663" y="8687051"/>
            <a:ext cx="0" cy="10629649"/>
          </a:xfrm>
          <a:prstGeom prst="line">
            <a:avLst/>
          </a:prstGeom>
          <a:ln w="25400" cmpd="sng">
            <a:solidFill>
              <a:schemeClr val="dk1"/>
            </a:solidFill>
            <a:prstDash val="dash"/>
          </a:ln>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01AF2A8D-1C70-0753-4A46-01BE9E0DCB21}"/>
              </a:ext>
            </a:extLst>
          </p:cNvPr>
          <p:cNvCxnSpPr>
            <a:cxnSpLocks/>
          </p:cNvCxnSpPr>
          <p:nvPr/>
        </p:nvCxnSpPr>
        <p:spPr>
          <a:xfrm>
            <a:off x="32573131" y="7220868"/>
            <a:ext cx="0" cy="24838551"/>
          </a:xfrm>
          <a:prstGeom prst="line">
            <a:avLst/>
          </a:prstGeom>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4E77AF3B-25B4-FC8A-89FB-AC5F7A8BE336}"/>
              </a:ext>
            </a:extLst>
          </p:cNvPr>
          <p:cNvSpPr txBox="1"/>
          <p:nvPr/>
        </p:nvSpPr>
        <p:spPr>
          <a:xfrm>
            <a:off x="22773706" y="8653167"/>
            <a:ext cx="9296401" cy="8863965"/>
          </a:xfrm>
          <a:prstGeom prst="rect">
            <a:avLst/>
          </a:prstGeom>
          <a:noFill/>
        </p:spPr>
        <p:txBody>
          <a:bodyPr wrap="square" rtlCol="0">
            <a:spAutoFit/>
          </a:bodyPr>
          <a:lstStyle/>
          <a:p>
            <a:r>
              <a:rPr lang="en-US" sz="3800" dirty="0">
                <a:effectLst/>
                <a:latin typeface="Arial" panose="020B0604020202020204" pitchFamily="34" charset="0"/>
                <a:ea typeface="Times New Roman" panose="02020603050405020304" pitchFamily="18" charset="0"/>
                <a:cs typeface="Arial" panose="020B0604020202020204" pitchFamily="34" charset="0"/>
              </a:rPr>
              <a:t>Another category identified was the healthcare workforce shortage of enrollment and retention of medical professionals in rural substance use disorder therapy. Technology and telemedicine play a role as well in that access to internet and mobile phones was associated with greater chances of obtaining outpatient substance use disorder therapy. It was also found that lack of understanding and awareness of substance use disorder in rural areas also hampered access to therapy, which included low levels of formal education and increased unemployment rates.</a:t>
            </a:r>
            <a:endParaRPr lang="en-US" sz="3800" dirty="0">
              <a:latin typeface="Arial" panose="020B0604020202020204" pitchFamily="34" charset="0"/>
              <a:ea typeface="Open Sans" panose="020B0606030504020204" pitchFamily="34" charset="0"/>
              <a:cs typeface="Arial" panose="020B0604020202020204" pitchFamily="34" charset="0"/>
            </a:endParaRPr>
          </a:p>
        </p:txBody>
      </p:sp>
      <p:graphicFrame>
        <p:nvGraphicFramePr>
          <p:cNvPr id="22" name="Chart 21">
            <a:extLst>
              <a:ext uri="{FF2B5EF4-FFF2-40B4-BE49-F238E27FC236}">
                <a16:creationId xmlns:a16="http://schemas.microsoft.com/office/drawing/2014/main" id="{18D16250-2236-8E26-D626-CC1B2C24D3FB}"/>
              </a:ext>
            </a:extLst>
          </p:cNvPr>
          <p:cNvGraphicFramePr/>
          <p:nvPr>
            <p:extLst>
              <p:ext uri="{D42A27DB-BD31-4B8C-83A1-F6EECF244321}">
                <p14:modId xmlns:p14="http://schemas.microsoft.com/office/powerpoint/2010/main" val="779507486"/>
              </p:ext>
            </p:extLst>
          </p:nvPr>
        </p:nvGraphicFramePr>
        <p:xfrm>
          <a:off x="12954001" y="20210381"/>
          <a:ext cx="19076781" cy="12373599"/>
        </p:xfrm>
        <a:graphic>
          <a:graphicData uri="http://schemas.openxmlformats.org/drawingml/2006/chart">
            <c:chart xmlns:c="http://schemas.openxmlformats.org/drawingml/2006/chart" xmlns:r="http://schemas.openxmlformats.org/officeDocument/2006/relationships" r:id="rId6"/>
          </a:graphicData>
        </a:graphic>
      </p:graphicFrame>
      <p:sp>
        <p:nvSpPr>
          <p:cNvPr id="29" name="Rectangle 3">
            <a:extLst>
              <a:ext uri="{FF2B5EF4-FFF2-40B4-BE49-F238E27FC236}">
                <a16:creationId xmlns:a16="http://schemas.microsoft.com/office/drawing/2014/main" id="{AB15B902-F2C4-4DA5-F36A-D8F3A506DF6E}"/>
              </a:ext>
            </a:extLst>
          </p:cNvPr>
          <p:cNvSpPr>
            <a:spLocks noChangeArrowheads="1"/>
          </p:cNvSpPr>
          <p:nvPr/>
        </p:nvSpPr>
        <p:spPr bwMode="auto">
          <a:xfrm>
            <a:off x="17809436" y="23943155"/>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r>
              <a:rPr kumimoji="0" lang="en-US" altLang="en-US" sz="1200" b="1" i="0" u="none" strike="noStrike" cap="none" normalizeH="0" baseline="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699674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873</TotalTime>
  <Words>1183</Words>
  <Application>Microsoft Office PowerPoint</Application>
  <PresentationFormat>Custom</PresentationFormat>
  <Paragraphs>39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Evaluating Barriers To Treatment For Rural-Specific Patients With Substance Use Disorder In The United States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HERE</dc:title>
  <dc:creator>Sydney Brown</dc:creator>
  <cp:lastModifiedBy>Tripp, Jessica</cp:lastModifiedBy>
  <cp:revision>57</cp:revision>
  <dcterms:created xsi:type="dcterms:W3CDTF">2018-02-06T21:34:11Z</dcterms:created>
  <dcterms:modified xsi:type="dcterms:W3CDTF">2023-12-13T18:44:44Z</dcterms:modified>
</cp:coreProperties>
</file>