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5081250"/>
  <p:notesSz cx="20104100" cy="150812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5078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"/>
            <a:ext cx="20104100" cy="15078075"/>
          </a:xfrm>
          <a:custGeom>
            <a:avLst/>
            <a:gdLst/>
            <a:ahLst/>
            <a:cxnLst/>
            <a:rect l="l" t="t" r="r" b="b"/>
            <a:pathLst>
              <a:path w="20104100" h="15078075">
                <a:moveTo>
                  <a:pt x="0" y="15078074"/>
                </a:moveTo>
                <a:lnTo>
                  <a:pt x="20104100" y="15078074"/>
                </a:lnTo>
                <a:lnTo>
                  <a:pt x="20104100" y="0"/>
                </a:lnTo>
                <a:lnTo>
                  <a:pt x="0" y="0"/>
                </a:lnTo>
                <a:lnTo>
                  <a:pt x="0" y="15078074"/>
                </a:lnTo>
                <a:close/>
              </a:path>
            </a:pathLst>
          </a:custGeom>
          <a:solidFill>
            <a:srgbClr val="000000">
              <a:alpha val="4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65133" y="2878804"/>
            <a:ext cx="7433309" cy="8534400"/>
          </a:xfrm>
          <a:custGeom>
            <a:avLst/>
            <a:gdLst/>
            <a:ahLst/>
            <a:cxnLst/>
            <a:rect l="l" t="t" r="r" b="b"/>
            <a:pathLst>
              <a:path w="7433309" h="8534400">
                <a:moveTo>
                  <a:pt x="2472126" y="508000"/>
                </a:moveTo>
                <a:lnTo>
                  <a:pt x="1914015" y="508000"/>
                </a:lnTo>
                <a:lnTo>
                  <a:pt x="1962053" y="495300"/>
                </a:lnTo>
                <a:lnTo>
                  <a:pt x="1998121" y="469900"/>
                </a:lnTo>
                <a:lnTo>
                  <a:pt x="2040442" y="406400"/>
                </a:lnTo>
                <a:lnTo>
                  <a:pt x="2049740" y="368300"/>
                </a:lnTo>
                <a:lnTo>
                  <a:pt x="2053161" y="330200"/>
                </a:lnTo>
                <a:lnTo>
                  <a:pt x="2057675" y="152400"/>
                </a:lnTo>
                <a:lnTo>
                  <a:pt x="2060695" y="101600"/>
                </a:lnTo>
                <a:lnTo>
                  <a:pt x="2068398" y="63500"/>
                </a:lnTo>
                <a:lnTo>
                  <a:pt x="2082287" y="38100"/>
                </a:lnTo>
                <a:lnTo>
                  <a:pt x="2103862" y="12700"/>
                </a:lnTo>
                <a:lnTo>
                  <a:pt x="2134627" y="0"/>
                </a:lnTo>
                <a:lnTo>
                  <a:pt x="2229731" y="0"/>
                </a:lnTo>
                <a:lnTo>
                  <a:pt x="2289774" y="25400"/>
                </a:lnTo>
                <a:lnTo>
                  <a:pt x="2335435" y="38100"/>
                </a:lnTo>
                <a:lnTo>
                  <a:pt x="2369099" y="63500"/>
                </a:lnTo>
                <a:lnTo>
                  <a:pt x="2393153" y="101600"/>
                </a:lnTo>
                <a:lnTo>
                  <a:pt x="2409982" y="139700"/>
                </a:lnTo>
                <a:lnTo>
                  <a:pt x="2421971" y="190500"/>
                </a:lnTo>
                <a:lnTo>
                  <a:pt x="2431508" y="241300"/>
                </a:lnTo>
                <a:lnTo>
                  <a:pt x="2437931" y="292100"/>
                </a:lnTo>
                <a:lnTo>
                  <a:pt x="2443372" y="342900"/>
                </a:lnTo>
                <a:lnTo>
                  <a:pt x="2449167" y="393700"/>
                </a:lnTo>
                <a:lnTo>
                  <a:pt x="2456654" y="444500"/>
                </a:lnTo>
                <a:lnTo>
                  <a:pt x="2467167" y="495300"/>
                </a:lnTo>
                <a:lnTo>
                  <a:pt x="2472126" y="508000"/>
                </a:lnTo>
                <a:close/>
              </a:path>
              <a:path w="7433309" h="8534400">
                <a:moveTo>
                  <a:pt x="5859258" y="8534400"/>
                </a:moveTo>
                <a:lnTo>
                  <a:pt x="5786211" y="8534400"/>
                </a:lnTo>
                <a:lnTo>
                  <a:pt x="741443" y="8496300"/>
                </a:lnTo>
                <a:lnTo>
                  <a:pt x="675066" y="8483600"/>
                </a:lnTo>
                <a:lnTo>
                  <a:pt x="620969" y="8483600"/>
                </a:lnTo>
                <a:lnTo>
                  <a:pt x="577952" y="8470900"/>
                </a:lnTo>
                <a:lnTo>
                  <a:pt x="544816" y="8445500"/>
                </a:lnTo>
                <a:lnTo>
                  <a:pt x="503383" y="8394700"/>
                </a:lnTo>
                <a:lnTo>
                  <a:pt x="492687" y="8356600"/>
                </a:lnTo>
                <a:lnTo>
                  <a:pt x="487070" y="8318500"/>
                </a:lnTo>
                <a:lnTo>
                  <a:pt x="485333" y="8280400"/>
                </a:lnTo>
                <a:lnTo>
                  <a:pt x="486276" y="8229600"/>
                </a:lnTo>
                <a:lnTo>
                  <a:pt x="566525" y="6096000"/>
                </a:lnTo>
                <a:lnTo>
                  <a:pt x="566324" y="6045200"/>
                </a:lnTo>
                <a:lnTo>
                  <a:pt x="561773" y="5994400"/>
                </a:lnTo>
                <a:lnTo>
                  <a:pt x="553317" y="5956300"/>
                </a:lnTo>
                <a:lnTo>
                  <a:pt x="541401" y="5918200"/>
                </a:lnTo>
                <a:lnTo>
                  <a:pt x="526470" y="5880100"/>
                </a:lnTo>
                <a:lnTo>
                  <a:pt x="489346" y="5829300"/>
                </a:lnTo>
                <a:lnTo>
                  <a:pt x="445506" y="5778500"/>
                </a:lnTo>
                <a:lnTo>
                  <a:pt x="398512" y="5727700"/>
                </a:lnTo>
                <a:lnTo>
                  <a:pt x="374946" y="5715000"/>
                </a:lnTo>
                <a:lnTo>
                  <a:pt x="351927" y="5689600"/>
                </a:lnTo>
                <a:lnTo>
                  <a:pt x="309312" y="5638800"/>
                </a:lnTo>
                <a:lnTo>
                  <a:pt x="274229" y="5588000"/>
                </a:lnTo>
                <a:lnTo>
                  <a:pt x="260625" y="5549900"/>
                </a:lnTo>
                <a:lnTo>
                  <a:pt x="250240" y="5511800"/>
                </a:lnTo>
                <a:lnTo>
                  <a:pt x="243519" y="5473700"/>
                </a:lnTo>
                <a:lnTo>
                  <a:pt x="240907" y="5422900"/>
                </a:lnTo>
                <a:lnTo>
                  <a:pt x="243097" y="5384800"/>
                </a:lnTo>
                <a:lnTo>
                  <a:pt x="250083" y="5359400"/>
                </a:lnTo>
                <a:lnTo>
                  <a:pt x="261190" y="5321300"/>
                </a:lnTo>
                <a:lnTo>
                  <a:pt x="275742" y="5295900"/>
                </a:lnTo>
                <a:lnTo>
                  <a:pt x="293063" y="5283200"/>
                </a:lnTo>
                <a:lnTo>
                  <a:pt x="312477" y="5257800"/>
                </a:lnTo>
                <a:lnTo>
                  <a:pt x="333308" y="5232400"/>
                </a:lnTo>
                <a:lnTo>
                  <a:pt x="376520" y="5181600"/>
                </a:lnTo>
                <a:lnTo>
                  <a:pt x="397549" y="5156200"/>
                </a:lnTo>
                <a:lnTo>
                  <a:pt x="417292" y="5118100"/>
                </a:lnTo>
                <a:lnTo>
                  <a:pt x="435073" y="5080000"/>
                </a:lnTo>
                <a:lnTo>
                  <a:pt x="450217" y="5041900"/>
                </a:lnTo>
                <a:lnTo>
                  <a:pt x="462048" y="4991100"/>
                </a:lnTo>
                <a:lnTo>
                  <a:pt x="469889" y="4927600"/>
                </a:lnTo>
                <a:lnTo>
                  <a:pt x="473066" y="4864100"/>
                </a:lnTo>
                <a:lnTo>
                  <a:pt x="473252" y="4800600"/>
                </a:lnTo>
                <a:lnTo>
                  <a:pt x="472541" y="4737100"/>
                </a:lnTo>
                <a:lnTo>
                  <a:pt x="470895" y="4673600"/>
                </a:lnTo>
                <a:lnTo>
                  <a:pt x="468277" y="4622800"/>
                </a:lnTo>
                <a:lnTo>
                  <a:pt x="464649" y="4559300"/>
                </a:lnTo>
                <a:lnTo>
                  <a:pt x="459973" y="4508500"/>
                </a:lnTo>
                <a:lnTo>
                  <a:pt x="454213" y="4457700"/>
                </a:lnTo>
                <a:lnTo>
                  <a:pt x="447329" y="4419600"/>
                </a:lnTo>
                <a:lnTo>
                  <a:pt x="439285" y="4368800"/>
                </a:lnTo>
                <a:lnTo>
                  <a:pt x="430043" y="4330700"/>
                </a:lnTo>
                <a:lnTo>
                  <a:pt x="419566" y="4279900"/>
                </a:lnTo>
                <a:lnTo>
                  <a:pt x="407814" y="4241800"/>
                </a:lnTo>
                <a:lnTo>
                  <a:pt x="394752" y="4203700"/>
                </a:lnTo>
                <a:lnTo>
                  <a:pt x="380341" y="4165600"/>
                </a:lnTo>
                <a:lnTo>
                  <a:pt x="364544" y="4114800"/>
                </a:lnTo>
                <a:lnTo>
                  <a:pt x="347323" y="4076700"/>
                </a:lnTo>
                <a:lnTo>
                  <a:pt x="328641" y="4038600"/>
                </a:lnTo>
                <a:lnTo>
                  <a:pt x="311662" y="4000500"/>
                </a:lnTo>
                <a:lnTo>
                  <a:pt x="299233" y="3962400"/>
                </a:lnTo>
                <a:lnTo>
                  <a:pt x="290830" y="3924300"/>
                </a:lnTo>
                <a:lnTo>
                  <a:pt x="285935" y="3873500"/>
                </a:lnTo>
                <a:lnTo>
                  <a:pt x="284027" y="3835400"/>
                </a:lnTo>
                <a:lnTo>
                  <a:pt x="284583" y="3797300"/>
                </a:lnTo>
                <a:lnTo>
                  <a:pt x="287085" y="3746500"/>
                </a:lnTo>
                <a:lnTo>
                  <a:pt x="291012" y="3708400"/>
                </a:lnTo>
                <a:lnTo>
                  <a:pt x="295842" y="3657600"/>
                </a:lnTo>
                <a:lnTo>
                  <a:pt x="301055" y="3606800"/>
                </a:lnTo>
                <a:lnTo>
                  <a:pt x="306130" y="3556000"/>
                </a:lnTo>
                <a:lnTo>
                  <a:pt x="310547" y="3505200"/>
                </a:lnTo>
                <a:lnTo>
                  <a:pt x="313785" y="3454400"/>
                </a:lnTo>
                <a:lnTo>
                  <a:pt x="315323" y="3403600"/>
                </a:lnTo>
                <a:lnTo>
                  <a:pt x="314641" y="3340100"/>
                </a:lnTo>
                <a:lnTo>
                  <a:pt x="311218" y="3289300"/>
                </a:lnTo>
                <a:lnTo>
                  <a:pt x="304533" y="3225800"/>
                </a:lnTo>
                <a:lnTo>
                  <a:pt x="295173" y="3149600"/>
                </a:lnTo>
                <a:lnTo>
                  <a:pt x="290442" y="3111500"/>
                </a:lnTo>
                <a:lnTo>
                  <a:pt x="285648" y="3073400"/>
                </a:lnTo>
                <a:lnTo>
                  <a:pt x="265432" y="2921000"/>
                </a:lnTo>
                <a:lnTo>
                  <a:pt x="260015" y="2870200"/>
                </a:lnTo>
                <a:lnTo>
                  <a:pt x="254411" y="2832100"/>
                </a:lnTo>
                <a:lnTo>
                  <a:pt x="248599" y="2781300"/>
                </a:lnTo>
                <a:lnTo>
                  <a:pt x="242558" y="2743200"/>
                </a:lnTo>
                <a:lnTo>
                  <a:pt x="236269" y="2692400"/>
                </a:lnTo>
                <a:lnTo>
                  <a:pt x="229709" y="2641600"/>
                </a:lnTo>
                <a:lnTo>
                  <a:pt x="222858" y="2590800"/>
                </a:lnTo>
                <a:lnTo>
                  <a:pt x="215696" y="2540000"/>
                </a:lnTo>
                <a:lnTo>
                  <a:pt x="208201" y="2489200"/>
                </a:lnTo>
                <a:lnTo>
                  <a:pt x="200353" y="2438400"/>
                </a:lnTo>
                <a:lnTo>
                  <a:pt x="192131" y="2387600"/>
                </a:lnTo>
                <a:lnTo>
                  <a:pt x="183515" y="2336800"/>
                </a:lnTo>
                <a:lnTo>
                  <a:pt x="174483" y="2273300"/>
                </a:lnTo>
                <a:lnTo>
                  <a:pt x="165015" y="2222500"/>
                </a:lnTo>
                <a:lnTo>
                  <a:pt x="155089" y="2159000"/>
                </a:lnTo>
                <a:lnTo>
                  <a:pt x="144686" y="2108200"/>
                </a:lnTo>
                <a:lnTo>
                  <a:pt x="133785" y="2044700"/>
                </a:lnTo>
                <a:lnTo>
                  <a:pt x="122364" y="1981200"/>
                </a:lnTo>
                <a:lnTo>
                  <a:pt x="110403" y="1917700"/>
                </a:lnTo>
                <a:lnTo>
                  <a:pt x="97881" y="1854200"/>
                </a:lnTo>
                <a:lnTo>
                  <a:pt x="84777" y="1790700"/>
                </a:lnTo>
                <a:lnTo>
                  <a:pt x="71071" y="1727200"/>
                </a:lnTo>
                <a:lnTo>
                  <a:pt x="56742" y="1663700"/>
                </a:lnTo>
                <a:lnTo>
                  <a:pt x="40256" y="1574800"/>
                </a:lnTo>
                <a:lnTo>
                  <a:pt x="26964" y="1511300"/>
                </a:lnTo>
                <a:lnTo>
                  <a:pt x="16625" y="1447800"/>
                </a:lnTo>
                <a:lnTo>
                  <a:pt x="9000" y="1384300"/>
                </a:lnTo>
                <a:lnTo>
                  <a:pt x="3848" y="1333500"/>
                </a:lnTo>
                <a:lnTo>
                  <a:pt x="928" y="1282700"/>
                </a:lnTo>
                <a:lnTo>
                  <a:pt x="0" y="1244600"/>
                </a:lnTo>
                <a:lnTo>
                  <a:pt x="823" y="1206500"/>
                </a:lnTo>
                <a:lnTo>
                  <a:pt x="3157" y="1168400"/>
                </a:lnTo>
                <a:lnTo>
                  <a:pt x="6762" y="1143000"/>
                </a:lnTo>
                <a:lnTo>
                  <a:pt x="11397" y="1104900"/>
                </a:lnTo>
                <a:lnTo>
                  <a:pt x="16822" y="1079500"/>
                </a:lnTo>
                <a:lnTo>
                  <a:pt x="22795" y="1066800"/>
                </a:lnTo>
                <a:lnTo>
                  <a:pt x="29078" y="1041400"/>
                </a:lnTo>
                <a:lnTo>
                  <a:pt x="35429" y="1016000"/>
                </a:lnTo>
                <a:lnTo>
                  <a:pt x="41609" y="1003300"/>
                </a:lnTo>
                <a:lnTo>
                  <a:pt x="47375" y="990600"/>
                </a:lnTo>
                <a:lnTo>
                  <a:pt x="52489" y="965200"/>
                </a:lnTo>
                <a:lnTo>
                  <a:pt x="56709" y="939800"/>
                </a:lnTo>
                <a:lnTo>
                  <a:pt x="59796" y="927100"/>
                </a:lnTo>
                <a:lnTo>
                  <a:pt x="61508" y="901700"/>
                </a:lnTo>
                <a:lnTo>
                  <a:pt x="61606" y="876300"/>
                </a:lnTo>
                <a:lnTo>
                  <a:pt x="59849" y="850900"/>
                </a:lnTo>
                <a:lnTo>
                  <a:pt x="55996" y="825500"/>
                </a:lnTo>
                <a:lnTo>
                  <a:pt x="49807" y="787400"/>
                </a:lnTo>
                <a:lnTo>
                  <a:pt x="43544" y="609600"/>
                </a:lnTo>
                <a:lnTo>
                  <a:pt x="90193" y="508000"/>
                </a:lnTo>
                <a:lnTo>
                  <a:pt x="148461" y="457200"/>
                </a:lnTo>
                <a:lnTo>
                  <a:pt x="177060" y="444500"/>
                </a:lnTo>
                <a:lnTo>
                  <a:pt x="1852485" y="508000"/>
                </a:lnTo>
                <a:lnTo>
                  <a:pt x="2472126" y="508000"/>
                </a:lnTo>
                <a:lnTo>
                  <a:pt x="2482043" y="533400"/>
                </a:lnTo>
                <a:lnTo>
                  <a:pt x="2502620" y="584200"/>
                </a:lnTo>
                <a:lnTo>
                  <a:pt x="2521948" y="622300"/>
                </a:lnTo>
                <a:lnTo>
                  <a:pt x="2531017" y="673100"/>
                </a:lnTo>
                <a:lnTo>
                  <a:pt x="2532736" y="711200"/>
                </a:lnTo>
                <a:lnTo>
                  <a:pt x="2530015" y="749300"/>
                </a:lnTo>
                <a:lnTo>
                  <a:pt x="2525764" y="787400"/>
                </a:lnTo>
                <a:lnTo>
                  <a:pt x="2522894" y="825500"/>
                </a:lnTo>
                <a:lnTo>
                  <a:pt x="2532935" y="876300"/>
                </a:lnTo>
                <a:lnTo>
                  <a:pt x="2583419" y="914400"/>
                </a:lnTo>
                <a:lnTo>
                  <a:pt x="2628058" y="927100"/>
                </a:lnTo>
                <a:lnTo>
                  <a:pt x="2722724" y="952500"/>
                </a:lnTo>
                <a:lnTo>
                  <a:pt x="3028364" y="1028700"/>
                </a:lnTo>
                <a:lnTo>
                  <a:pt x="3100939" y="1054100"/>
                </a:lnTo>
                <a:lnTo>
                  <a:pt x="3163554" y="1079500"/>
                </a:lnTo>
                <a:lnTo>
                  <a:pt x="3217622" y="1104900"/>
                </a:lnTo>
                <a:lnTo>
                  <a:pt x="3264558" y="1130300"/>
                </a:lnTo>
                <a:lnTo>
                  <a:pt x="3305779" y="1155700"/>
                </a:lnTo>
                <a:lnTo>
                  <a:pt x="3342697" y="1181100"/>
                </a:lnTo>
                <a:lnTo>
                  <a:pt x="3376728" y="1206500"/>
                </a:lnTo>
                <a:lnTo>
                  <a:pt x="3441789" y="1231900"/>
                </a:lnTo>
                <a:lnTo>
                  <a:pt x="3475648" y="1244600"/>
                </a:lnTo>
                <a:lnTo>
                  <a:pt x="4526298" y="1244600"/>
                </a:lnTo>
                <a:lnTo>
                  <a:pt x="4547523" y="1257300"/>
                </a:lnTo>
                <a:lnTo>
                  <a:pt x="4586074" y="1295400"/>
                </a:lnTo>
                <a:lnTo>
                  <a:pt x="4619905" y="1333500"/>
                </a:lnTo>
                <a:lnTo>
                  <a:pt x="4648199" y="1371600"/>
                </a:lnTo>
                <a:lnTo>
                  <a:pt x="4670569" y="1409700"/>
                </a:lnTo>
                <a:lnTo>
                  <a:pt x="4693116" y="1435100"/>
                </a:lnTo>
                <a:lnTo>
                  <a:pt x="4716009" y="1460500"/>
                </a:lnTo>
                <a:lnTo>
                  <a:pt x="4739420" y="1473200"/>
                </a:lnTo>
                <a:lnTo>
                  <a:pt x="4763520" y="1473200"/>
                </a:lnTo>
                <a:lnTo>
                  <a:pt x="4788481" y="1485900"/>
                </a:lnTo>
                <a:lnTo>
                  <a:pt x="5039671" y="1485900"/>
                </a:lnTo>
                <a:lnTo>
                  <a:pt x="5080075" y="1498600"/>
                </a:lnTo>
                <a:lnTo>
                  <a:pt x="5123051" y="1524000"/>
                </a:lnTo>
                <a:lnTo>
                  <a:pt x="5168769" y="1549400"/>
                </a:lnTo>
                <a:lnTo>
                  <a:pt x="5209096" y="1587500"/>
                </a:lnTo>
                <a:lnTo>
                  <a:pt x="5332254" y="1663700"/>
                </a:lnTo>
                <a:lnTo>
                  <a:pt x="5374178" y="1676400"/>
                </a:lnTo>
                <a:lnTo>
                  <a:pt x="5416610" y="1701800"/>
                </a:lnTo>
                <a:lnTo>
                  <a:pt x="5592290" y="1752600"/>
                </a:lnTo>
                <a:lnTo>
                  <a:pt x="5637916" y="1765300"/>
                </a:lnTo>
                <a:lnTo>
                  <a:pt x="6453045" y="1765300"/>
                </a:lnTo>
                <a:lnTo>
                  <a:pt x="6463219" y="1778000"/>
                </a:lnTo>
                <a:lnTo>
                  <a:pt x="6485988" y="1790700"/>
                </a:lnTo>
                <a:lnTo>
                  <a:pt x="6511619" y="1803400"/>
                </a:lnTo>
                <a:lnTo>
                  <a:pt x="6540550" y="1816100"/>
                </a:lnTo>
                <a:lnTo>
                  <a:pt x="6573220" y="1816100"/>
                </a:lnTo>
                <a:lnTo>
                  <a:pt x="6610068" y="1828800"/>
                </a:lnTo>
                <a:lnTo>
                  <a:pt x="6983764" y="1828800"/>
                </a:lnTo>
                <a:lnTo>
                  <a:pt x="7018112" y="1841500"/>
                </a:lnTo>
                <a:lnTo>
                  <a:pt x="7046797" y="1841500"/>
                </a:lnTo>
                <a:lnTo>
                  <a:pt x="7071804" y="1854200"/>
                </a:lnTo>
                <a:lnTo>
                  <a:pt x="7095117" y="1866900"/>
                </a:lnTo>
                <a:lnTo>
                  <a:pt x="7118718" y="1866900"/>
                </a:lnTo>
                <a:lnTo>
                  <a:pt x="7144592" y="1879600"/>
                </a:lnTo>
                <a:lnTo>
                  <a:pt x="7174722" y="1879600"/>
                </a:lnTo>
                <a:lnTo>
                  <a:pt x="7211093" y="1892300"/>
                </a:lnTo>
                <a:lnTo>
                  <a:pt x="7312779" y="1892300"/>
                </a:lnTo>
                <a:lnTo>
                  <a:pt x="7351441" y="1905000"/>
                </a:lnTo>
                <a:lnTo>
                  <a:pt x="7382320" y="1930400"/>
                </a:lnTo>
                <a:lnTo>
                  <a:pt x="7405669" y="1943100"/>
                </a:lnTo>
                <a:lnTo>
                  <a:pt x="7421742" y="1968500"/>
                </a:lnTo>
                <a:lnTo>
                  <a:pt x="7430791" y="1981200"/>
                </a:lnTo>
                <a:lnTo>
                  <a:pt x="7433070" y="2006600"/>
                </a:lnTo>
                <a:lnTo>
                  <a:pt x="7418330" y="2057400"/>
                </a:lnTo>
                <a:lnTo>
                  <a:pt x="7379547" y="2108200"/>
                </a:lnTo>
                <a:lnTo>
                  <a:pt x="7318746" y="2146300"/>
                </a:lnTo>
                <a:lnTo>
                  <a:pt x="7280722" y="2171700"/>
                </a:lnTo>
                <a:lnTo>
                  <a:pt x="7237953" y="2184400"/>
                </a:lnTo>
                <a:lnTo>
                  <a:pt x="6971400" y="2247900"/>
                </a:lnTo>
                <a:lnTo>
                  <a:pt x="6919535" y="2273300"/>
                </a:lnTo>
                <a:lnTo>
                  <a:pt x="6818846" y="2298700"/>
                </a:lnTo>
                <a:lnTo>
                  <a:pt x="6770420" y="2324100"/>
                </a:lnTo>
                <a:lnTo>
                  <a:pt x="6723540" y="2336800"/>
                </a:lnTo>
                <a:lnTo>
                  <a:pt x="6678404" y="2362200"/>
                </a:lnTo>
                <a:lnTo>
                  <a:pt x="6635212" y="2374900"/>
                </a:lnTo>
                <a:lnTo>
                  <a:pt x="6594164" y="2400300"/>
                </a:lnTo>
                <a:lnTo>
                  <a:pt x="6555458" y="2413000"/>
                </a:lnTo>
                <a:lnTo>
                  <a:pt x="6519294" y="2438400"/>
                </a:lnTo>
                <a:lnTo>
                  <a:pt x="6485872" y="2463800"/>
                </a:lnTo>
                <a:lnTo>
                  <a:pt x="6455391" y="2476500"/>
                </a:lnTo>
                <a:lnTo>
                  <a:pt x="6430679" y="2501900"/>
                </a:lnTo>
                <a:lnTo>
                  <a:pt x="6403448" y="2514600"/>
                </a:lnTo>
                <a:lnTo>
                  <a:pt x="6373876" y="2540000"/>
                </a:lnTo>
                <a:lnTo>
                  <a:pt x="6342143" y="2565400"/>
                </a:lnTo>
                <a:lnTo>
                  <a:pt x="6308426" y="2603500"/>
                </a:lnTo>
                <a:lnTo>
                  <a:pt x="6272905" y="2628900"/>
                </a:lnTo>
                <a:lnTo>
                  <a:pt x="6235759" y="2667000"/>
                </a:lnTo>
                <a:lnTo>
                  <a:pt x="6197167" y="2705100"/>
                </a:lnTo>
                <a:lnTo>
                  <a:pt x="6157307" y="2743200"/>
                </a:lnTo>
                <a:lnTo>
                  <a:pt x="6116359" y="2781300"/>
                </a:lnTo>
                <a:lnTo>
                  <a:pt x="6074501" y="2819400"/>
                </a:lnTo>
                <a:lnTo>
                  <a:pt x="6031912" y="2857500"/>
                </a:lnTo>
                <a:lnTo>
                  <a:pt x="5988771" y="2908300"/>
                </a:lnTo>
                <a:lnTo>
                  <a:pt x="5945257" y="2946400"/>
                </a:lnTo>
                <a:lnTo>
                  <a:pt x="5857824" y="3035300"/>
                </a:lnTo>
                <a:lnTo>
                  <a:pt x="5814264" y="3073400"/>
                </a:lnTo>
                <a:lnTo>
                  <a:pt x="5771046" y="3124200"/>
                </a:lnTo>
                <a:lnTo>
                  <a:pt x="5728349" y="3162300"/>
                </a:lnTo>
                <a:lnTo>
                  <a:pt x="5686352" y="3200400"/>
                </a:lnTo>
                <a:lnTo>
                  <a:pt x="5645234" y="3238500"/>
                </a:lnTo>
                <a:lnTo>
                  <a:pt x="5605174" y="3276600"/>
                </a:lnTo>
                <a:lnTo>
                  <a:pt x="5566350" y="3314700"/>
                </a:lnTo>
                <a:lnTo>
                  <a:pt x="5528943" y="3352800"/>
                </a:lnTo>
                <a:lnTo>
                  <a:pt x="5493129" y="3390900"/>
                </a:lnTo>
                <a:lnTo>
                  <a:pt x="5459089" y="3416300"/>
                </a:lnTo>
                <a:lnTo>
                  <a:pt x="5427001" y="3441700"/>
                </a:lnTo>
                <a:lnTo>
                  <a:pt x="5397044" y="3467100"/>
                </a:lnTo>
                <a:lnTo>
                  <a:pt x="5369397" y="3492500"/>
                </a:lnTo>
                <a:lnTo>
                  <a:pt x="5344238" y="3505200"/>
                </a:lnTo>
                <a:lnTo>
                  <a:pt x="5302505" y="3543300"/>
                </a:lnTo>
                <a:lnTo>
                  <a:pt x="5261624" y="3581400"/>
                </a:lnTo>
                <a:lnTo>
                  <a:pt x="5221634" y="3606800"/>
                </a:lnTo>
                <a:lnTo>
                  <a:pt x="5182571" y="3644900"/>
                </a:lnTo>
                <a:lnTo>
                  <a:pt x="5144473" y="3683000"/>
                </a:lnTo>
                <a:lnTo>
                  <a:pt x="5107377" y="3721100"/>
                </a:lnTo>
                <a:lnTo>
                  <a:pt x="5071322" y="3759200"/>
                </a:lnTo>
                <a:lnTo>
                  <a:pt x="5036343" y="3784600"/>
                </a:lnTo>
                <a:lnTo>
                  <a:pt x="4993356" y="3822700"/>
                </a:lnTo>
                <a:lnTo>
                  <a:pt x="4958833" y="3873500"/>
                </a:lnTo>
                <a:lnTo>
                  <a:pt x="4931851" y="3911600"/>
                </a:lnTo>
                <a:lnTo>
                  <a:pt x="4911491" y="3949700"/>
                </a:lnTo>
                <a:lnTo>
                  <a:pt x="4896832" y="3987800"/>
                </a:lnTo>
                <a:lnTo>
                  <a:pt x="4886954" y="4025900"/>
                </a:lnTo>
                <a:lnTo>
                  <a:pt x="4880936" y="4064000"/>
                </a:lnTo>
                <a:lnTo>
                  <a:pt x="4877858" y="4102100"/>
                </a:lnTo>
                <a:lnTo>
                  <a:pt x="4876799" y="4152900"/>
                </a:lnTo>
                <a:lnTo>
                  <a:pt x="4876839" y="4203700"/>
                </a:lnTo>
                <a:lnTo>
                  <a:pt x="4876969" y="4241800"/>
                </a:lnTo>
                <a:lnTo>
                  <a:pt x="4877057" y="4699000"/>
                </a:lnTo>
                <a:lnTo>
                  <a:pt x="4875884" y="4749800"/>
                </a:lnTo>
                <a:lnTo>
                  <a:pt x="4869318" y="4787900"/>
                </a:lnTo>
                <a:lnTo>
                  <a:pt x="4852780" y="4826000"/>
                </a:lnTo>
                <a:lnTo>
                  <a:pt x="4821696" y="4851400"/>
                </a:lnTo>
                <a:lnTo>
                  <a:pt x="4771489" y="4876800"/>
                </a:lnTo>
                <a:lnTo>
                  <a:pt x="4754088" y="4889500"/>
                </a:lnTo>
                <a:lnTo>
                  <a:pt x="4729109" y="4902200"/>
                </a:lnTo>
                <a:lnTo>
                  <a:pt x="4697822" y="4914900"/>
                </a:lnTo>
                <a:lnTo>
                  <a:pt x="4661499" y="4940300"/>
                </a:lnTo>
                <a:lnTo>
                  <a:pt x="4621413" y="4965700"/>
                </a:lnTo>
                <a:lnTo>
                  <a:pt x="4578835" y="4991100"/>
                </a:lnTo>
                <a:lnTo>
                  <a:pt x="4491287" y="5041900"/>
                </a:lnTo>
                <a:lnTo>
                  <a:pt x="4448862" y="5080000"/>
                </a:lnTo>
                <a:lnTo>
                  <a:pt x="4409031" y="5118100"/>
                </a:lnTo>
                <a:lnTo>
                  <a:pt x="4373066" y="5156200"/>
                </a:lnTo>
                <a:lnTo>
                  <a:pt x="4342239" y="5194300"/>
                </a:lnTo>
                <a:lnTo>
                  <a:pt x="4317821" y="5245100"/>
                </a:lnTo>
                <a:lnTo>
                  <a:pt x="4301084" y="5283200"/>
                </a:lnTo>
                <a:lnTo>
                  <a:pt x="4293300" y="5334000"/>
                </a:lnTo>
                <a:lnTo>
                  <a:pt x="4294556" y="5384800"/>
                </a:lnTo>
                <a:lnTo>
                  <a:pt x="4304363" y="5422900"/>
                </a:lnTo>
                <a:lnTo>
                  <a:pt x="4321049" y="5461000"/>
                </a:lnTo>
                <a:lnTo>
                  <a:pt x="4368370" y="5511800"/>
                </a:lnTo>
                <a:lnTo>
                  <a:pt x="4423142" y="5562600"/>
                </a:lnTo>
                <a:lnTo>
                  <a:pt x="4449141" y="5588000"/>
                </a:lnTo>
                <a:lnTo>
                  <a:pt x="4471987" y="5613400"/>
                </a:lnTo>
                <a:lnTo>
                  <a:pt x="4490005" y="5638800"/>
                </a:lnTo>
                <a:lnTo>
                  <a:pt x="4501525" y="5676900"/>
                </a:lnTo>
                <a:lnTo>
                  <a:pt x="4504875" y="5715000"/>
                </a:lnTo>
                <a:lnTo>
                  <a:pt x="4502109" y="5753100"/>
                </a:lnTo>
                <a:lnTo>
                  <a:pt x="4496451" y="5778500"/>
                </a:lnTo>
                <a:lnTo>
                  <a:pt x="4488476" y="5816600"/>
                </a:lnTo>
                <a:lnTo>
                  <a:pt x="4456412" y="5905500"/>
                </a:lnTo>
                <a:lnTo>
                  <a:pt x="4444929" y="5943600"/>
                </a:lnTo>
                <a:lnTo>
                  <a:pt x="4434007" y="5981700"/>
                </a:lnTo>
                <a:lnTo>
                  <a:pt x="4424224" y="6032500"/>
                </a:lnTo>
                <a:lnTo>
                  <a:pt x="4416153" y="6083300"/>
                </a:lnTo>
                <a:lnTo>
                  <a:pt x="4410371" y="6146800"/>
                </a:lnTo>
                <a:lnTo>
                  <a:pt x="4407454" y="6223000"/>
                </a:lnTo>
                <a:lnTo>
                  <a:pt x="4405253" y="6286500"/>
                </a:lnTo>
                <a:lnTo>
                  <a:pt x="4400991" y="6350000"/>
                </a:lnTo>
                <a:lnTo>
                  <a:pt x="4395402" y="6400800"/>
                </a:lnTo>
                <a:lnTo>
                  <a:pt x="4389224" y="6451600"/>
                </a:lnTo>
                <a:lnTo>
                  <a:pt x="4383191" y="6502400"/>
                </a:lnTo>
                <a:lnTo>
                  <a:pt x="4378040" y="6540500"/>
                </a:lnTo>
                <a:lnTo>
                  <a:pt x="4374507" y="6578600"/>
                </a:lnTo>
                <a:lnTo>
                  <a:pt x="4373327" y="6616700"/>
                </a:lnTo>
                <a:lnTo>
                  <a:pt x="4375236" y="6654800"/>
                </a:lnTo>
                <a:lnTo>
                  <a:pt x="4391264" y="6705600"/>
                </a:lnTo>
                <a:lnTo>
                  <a:pt x="4406855" y="6743700"/>
                </a:lnTo>
                <a:lnTo>
                  <a:pt x="4456871" y="6794500"/>
                </a:lnTo>
                <a:lnTo>
                  <a:pt x="4492766" y="6819900"/>
                </a:lnTo>
                <a:lnTo>
                  <a:pt x="4520468" y="6832600"/>
                </a:lnTo>
                <a:lnTo>
                  <a:pt x="4551326" y="6858000"/>
                </a:lnTo>
                <a:lnTo>
                  <a:pt x="4585025" y="6870700"/>
                </a:lnTo>
                <a:lnTo>
                  <a:pt x="4621248" y="6896100"/>
                </a:lnTo>
                <a:lnTo>
                  <a:pt x="4659679" y="6921500"/>
                </a:lnTo>
                <a:lnTo>
                  <a:pt x="4700001" y="6946900"/>
                </a:lnTo>
                <a:lnTo>
                  <a:pt x="4741898" y="6972300"/>
                </a:lnTo>
                <a:lnTo>
                  <a:pt x="4785054" y="7010400"/>
                </a:lnTo>
                <a:lnTo>
                  <a:pt x="4829151" y="7035800"/>
                </a:lnTo>
                <a:lnTo>
                  <a:pt x="4873875" y="7073900"/>
                </a:lnTo>
                <a:lnTo>
                  <a:pt x="4918907" y="7099300"/>
                </a:lnTo>
                <a:lnTo>
                  <a:pt x="5008634" y="7175500"/>
                </a:lnTo>
                <a:lnTo>
                  <a:pt x="5052696" y="7213600"/>
                </a:lnTo>
                <a:lnTo>
                  <a:pt x="5095801" y="7239000"/>
                </a:lnTo>
                <a:lnTo>
                  <a:pt x="5137633" y="7277100"/>
                </a:lnTo>
                <a:lnTo>
                  <a:pt x="5177876" y="7315200"/>
                </a:lnTo>
                <a:lnTo>
                  <a:pt x="5216213" y="7353300"/>
                </a:lnTo>
                <a:lnTo>
                  <a:pt x="5252328" y="7391400"/>
                </a:lnTo>
                <a:lnTo>
                  <a:pt x="5285904" y="7429500"/>
                </a:lnTo>
                <a:lnTo>
                  <a:pt x="5316625" y="7454900"/>
                </a:lnTo>
                <a:lnTo>
                  <a:pt x="5344175" y="7493000"/>
                </a:lnTo>
                <a:lnTo>
                  <a:pt x="5368236" y="7531100"/>
                </a:lnTo>
                <a:lnTo>
                  <a:pt x="5400252" y="7569200"/>
                </a:lnTo>
                <a:lnTo>
                  <a:pt x="5435771" y="7607300"/>
                </a:lnTo>
                <a:lnTo>
                  <a:pt x="5474155" y="7645400"/>
                </a:lnTo>
                <a:lnTo>
                  <a:pt x="5514764" y="7683500"/>
                </a:lnTo>
                <a:lnTo>
                  <a:pt x="5556960" y="7708900"/>
                </a:lnTo>
                <a:lnTo>
                  <a:pt x="5686689" y="7785100"/>
                </a:lnTo>
                <a:lnTo>
                  <a:pt x="5728851" y="7810500"/>
                </a:lnTo>
                <a:lnTo>
                  <a:pt x="5769408" y="7835900"/>
                </a:lnTo>
                <a:lnTo>
                  <a:pt x="5807722" y="7848600"/>
                </a:lnTo>
                <a:lnTo>
                  <a:pt x="5843154" y="7874000"/>
                </a:lnTo>
                <a:lnTo>
                  <a:pt x="5875066" y="7899400"/>
                </a:lnTo>
                <a:lnTo>
                  <a:pt x="5925776" y="7950200"/>
                </a:lnTo>
                <a:lnTo>
                  <a:pt x="5943298" y="7988300"/>
                </a:lnTo>
                <a:lnTo>
                  <a:pt x="6008024" y="8369300"/>
                </a:lnTo>
                <a:lnTo>
                  <a:pt x="6011525" y="8420100"/>
                </a:lnTo>
                <a:lnTo>
                  <a:pt x="6005353" y="8458200"/>
                </a:lnTo>
                <a:lnTo>
                  <a:pt x="5988275" y="8483600"/>
                </a:lnTo>
                <a:lnTo>
                  <a:pt x="5959056" y="8509000"/>
                </a:lnTo>
                <a:lnTo>
                  <a:pt x="5916462" y="8521700"/>
                </a:lnTo>
                <a:lnTo>
                  <a:pt x="5859258" y="8534400"/>
                </a:lnTo>
                <a:close/>
              </a:path>
              <a:path w="7433309" h="8534400">
                <a:moveTo>
                  <a:pt x="4526298" y="1244600"/>
                </a:moveTo>
                <a:lnTo>
                  <a:pt x="3512278" y="1244600"/>
                </a:lnTo>
                <a:lnTo>
                  <a:pt x="3568628" y="1231900"/>
                </a:lnTo>
                <a:lnTo>
                  <a:pt x="3618685" y="1231900"/>
                </a:lnTo>
                <a:lnTo>
                  <a:pt x="3663362" y="1219200"/>
                </a:lnTo>
                <a:lnTo>
                  <a:pt x="3703569" y="1193800"/>
                </a:lnTo>
                <a:lnTo>
                  <a:pt x="3740216" y="1181100"/>
                </a:lnTo>
                <a:lnTo>
                  <a:pt x="3774215" y="1155700"/>
                </a:lnTo>
                <a:lnTo>
                  <a:pt x="3806477" y="1130300"/>
                </a:lnTo>
                <a:lnTo>
                  <a:pt x="3837913" y="1104900"/>
                </a:lnTo>
                <a:lnTo>
                  <a:pt x="3869433" y="1092200"/>
                </a:lnTo>
                <a:lnTo>
                  <a:pt x="3901948" y="1079500"/>
                </a:lnTo>
                <a:lnTo>
                  <a:pt x="3936370" y="1066800"/>
                </a:lnTo>
                <a:lnTo>
                  <a:pt x="4045951" y="1066800"/>
                </a:lnTo>
                <a:lnTo>
                  <a:pt x="4082424" y="1079500"/>
                </a:lnTo>
                <a:lnTo>
                  <a:pt x="4123176" y="1092200"/>
                </a:lnTo>
                <a:lnTo>
                  <a:pt x="4167389" y="1092200"/>
                </a:lnTo>
                <a:lnTo>
                  <a:pt x="4214245" y="1104900"/>
                </a:lnTo>
                <a:lnTo>
                  <a:pt x="4262926" y="1117600"/>
                </a:lnTo>
                <a:lnTo>
                  <a:pt x="4312613" y="1143000"/>
                </a:lnTo>
                <a:lnTo>
                  <a:pt x="4362490" y="1155700"/>
                </a:lnTo>
                <a:lnTo>
                  <a:pt x="4411737" y="1181100"/>
                </a:lnTo>
                <a:lnTo>
                  <a:pt x="4459537" y="1206500"/>
                </a:lnTo>
                <a:lnTo>
                  <a:pt x="4505072" y="1231900"/>
                </a:lnTo>
                <a:lnTo>
                  <a:pt x="4526298" y="1244600"/>
                </a:lnTo>
                <a:close/>
              </a:path>
              <a:path w="7433309" h="8534400">
                <a:moveTo>
                  <a:pt x="5001668" y="1485900"/>
                </a:moveTo>
                <a:lnTo>
                  <a:pt x="4814473" y="1485900"/>
                </a:lnTo>
                <a:lnTo>
                  <a:pt x="4841668" y="1473200"/>
                </a:lnTo>
                <a:lnTo>
                  <a:pt x="4965894" y="1473200"/>
                </a:lnTo>
                <a:lnTo>
                  <a:pt x="5001668" y="1485900"/>
                </a:lnTo>
                <a:close/>
              </a:path>
              <a:path w="7433309" h="8534400">
                <a:moveTo>
                  <a:pt x="6453045" y="1765300"/>
                </a:moveTo>
                <a:lnTo>
                  <a:pt x="5828545" y="1765300"/>
                </a:lnTo>
                <a:lnTo>
                  <a:pt x="5981269" y="1727200"/>
                </a:lnTo>
                <a:lnTo>
                  <a:pt x="6088382" y="1676400"/>
                </a:lnTo>
                <a:lnTo>
                  <a:pt x="6129697" y="1663700"/>
                </a:lnTo>
                <a:lnTo>
                  <a:pt x="6166408" y="1651000"/>
                </a:lnTo>
                <a:lnTo>
                  <a:pt x="6198955" y="1638300"/>
                </a:lnTo>
                <a:lnTo>
                  <a:pt x="6296278" y="1638300"/>
                </a:lnTo>
                <a:lnTo>
                  <a:pt x="6314588" y="1651000"/>
                </a:lnTo>
                <a:lnTo>
                  <a:pt x="6331368" y="1663700"/>
                </a:lnTo>
                <a:lnTo>
                  <a:pt x="6347057" y="1663700"/>
                </a:lnTo>
                <a:lnTo>
                  <a:pt x="6362094" y="1676400"/>
                </a:lnTo>
                <a:lnTo>
                  <a:pt x="6376918" y="1701800"/>
                </a:lnTo>
                <a:lnTo>
                  <a:pt x="6391969" y="1714500"/>
                </a:lnTo>
                <a:lnTo>
                  <a:pt x="6407685" y="1727200"/>
                </a:lnTo>
                <a:lnTo>
                  <a:pt x="6424507" y="1739900"/>
                </a:lnTo>
                <a:lnTo>
                  <a:pt x="6442871" y="1752600"/>
                </a:lnTo>
                <a:lnTo>
                  <a:pt x="6453045" y="1765300"/>
                </a:lnTo>
                <a:close/>
              </a:path>
              <a:path w="7433309" h="8534400">
                <a:moveTo>
                  <a:pt x="6941770" y="1828800"/>
                </a:moveTo>
                <a:lnTo>
                  <a:pt x="6826910" y="1828800"/>
                </a:lnTo>
                <a:lnTo>
                  <a:pt x="6890147" y="1816100"/>
                </a:lnTo>
                <a:lnTo>
                  <a:pt x="6941770" y="1828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4534" y="262555"/>
            <a:ext cx="14395030" cy="67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534" y="262555"/>
            <a:ext cx="13994765" cy="67627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55"/>
              <a:t>NURTURING </a:t>
            </a:r>
            <a:r>
              <a:rPr dirty="0" spc="195"/>
              <a:t>PRIMARY </a:t>
            </a:r>
            <a:r>
              <a:rPr dirty="0" spc="200"/>
              <a:t>CARE </a:t>
            </a:r>
            <a:r>
              <a:rPr dirty="0" spc="145"/>
              <a:t>IN </a:t>
            </a:r>
            <a:r>
              <a:rPr dirty="0" spc="210"/>
              <a:t>RURAL</a:t>
            </a:r>
            <a:r>
              <a:rPr dirty="0" spc="350"/>
              <a:t> </a:t>
            </a:r>
            <a:r>
              <a:rPr dirty="0" spc="254"/>
              <a:t>AMERICA:</a:t>
            </a:r>
          </a:p>
        </p:txBody>
      </p:sp>
      <p:sp>
        <p:nvSpPr>
          <p:cNvPr id="3" name="object 3"/>
          <p:cNvSpPr/>
          <p:nvPr/>
        </p:nvSpPr>
        <p:spPr>
          <a:xfrm>
            <a:off x="17475933" y="1015019"/>
            <a:ext cx="2242514" cy="126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2494" y="1068632"/>
            <a:ext cx="2312320" cy="1151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90587" y="6395493"/>
            <a:ext cx="3100705" cy="295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50" spc="125">
                <a:latin typeface="Arial"/>
                <a:cs typeface="Arial"/>
              </a:rPr>
              <a:t>experience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 spc="135">
                <a:latin typeface="Arial"/>
                <a:cs typeface="Arial"/>
              </a:rPr>
              <a:t>for</a:t>
            </a:r>
            <a:r>
              <a:rPr dirty="0" sz="1750" spc="-40">
                <a:latin typeface="Arial"/>
                <a:cs typeface="Arial"/>
              </a:rPr>
              <a:t> </a:t>
            </a:r>
            <a:r>
              <a:rPr dirty="0" sz="1750" spc="110">
                <a:latin typeface="Arial"/>
                <a:cs typeface="Arial"/>
              </a:rPr>
              <a:t>University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 spc="140">
                <a:latin typeface="Arial"/>
                <a:cs typeface="Arial"/>
              </a:rPr>
              <a:t>of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5168" y="6663920"/>
            <a:ext cx="3272154" cy="4338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24300"/>
              </a:lnSpc>
              <a:spcBef>
                <a:spcPts val="105"/>
              </a:spcBef>
            </a:pPr>
            <a:r>
              <a:rPr dirty="0" sz="1750" spc="114">
                <a:latin typeface="Arial"/>
                <a:cs typeface="Arial"/>
              </a:rPr>
              <a:t>Minnesota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 spc="120">
                <a:latin typeface="Arial"/>
                <a:cs typeface="Arial"/>
              </a:rPr>
              <a:t>third-year</a:t>
            </a:r>
            <a:r>
              <a:rPr dirty="0" sz="1750" spc="-45">
                <a:latin typeface="Arial"/>
                <a:cs typeface="Arial"/>
              </a:rPr>
              <a:t> </a:t>
            </a:r>
            <a:r>
              <a:rPr dirty="0" sz="1750" spc="120">
                <a:latin typeface="Arial"/>
                <a:cs typeface="Arial"/>
              </a:rPr>
              <a:t>medical </a:t>
            </a:r>
            <a:r>
              <a:rPr dirty="0" sz="1750" spc="125">
                <a:latin typeface="Arial"/>
                <a:cs typeface="Arial"/>
              </a:rPr>
              <a:t> </a:t>
            </a:r>
            <a:r>
              <a:rPr dirty="0" sz="1750" spc="130">
                <a:latin typeface="Arial"/>
                <a:cs typeface="Arial"/>
              </a:rPr>
              <a:t>students</a:t>
            </a:r>
            <a:r>
              <a:rPr dirty="0" sz="1750" spc="-30">
                <a:latin typeface="Arial"/>
                <a:cs typeface="Arial"/>
              </a:rPr>
              <a:t> </a:t>
            </a:r>
            <a:r>
              <a:rPr dirty="0" sz="1750" spc="145">
                <a:latin typeface="Arial"/>
                <a:cs typeface="Arial"/>
              </a:rPr>
              <a:t>who</a:t>
            </a:r>
            <a:r>
              <a:rPr dirty="0" sz="1750" spc="-30">
                <a:latin typeface="Arial"/>
                <a:cs typeface="Arial"/>
              </a:rPr>
              <a:t> </a:t>
            </a:r>
            <a:r>
              <a:rPr dirty="0" sz="1750" spc="100">
                <a:latin typeface="Arial"/>
                <a:cs typeface="Arial"/>
              </a:rPr>
              <a:t>live</a:t>
            </a:r>
            <a:r>
              <a:rPr dirty="0" sz="1750" spc="-30">
                <a:latin typeface="Arial"/>
                <a:cs typeface="Arial"/>
              </a:rPr>
              <a:t> </a:t>
            </a:r>
            <a:r>
              <a:rPr dirty="0" sz="1750" spc="105">
                <a:latin typeface="Arial"/>
                <a:cs typeface="Arial"/>
              </a:rPr>
              <a:t>and</a:t>
            </a:r>
            <a:r>
              <a:rPr dirty="0" sz="1750" spc="-25">
                <a:latin typeface="Arial"/>
                <a:cs typeface="Arial"/>
              </a:rPr>
              <a:t> </a:t>
            </a:r>
            <a:r>
              <a:rPr dirty="0" sz="1750" spc="110">
                <a:latin typeface="Arial"/>
                <a:cs typeface="Arial"/>
              </a:rPr>
              <a:t>train</a:t>
            </a:r>
            <a:r>
              <a:rPr dirty="0" sz="1750" spc="-30">
                <a:latin typeface="Arial"/>
                <a:cs typeface="Arial"/>
              </a:rPr>
              <a:t> </a:t>
            </a:r>
            <a:r>
              <a:rPr dirty="0" sz="1750" spc="105">
                <a:latin typeface="Arial"/>
                <a:cs typeface="Arial"/>
              </a:rPr>
              <a:t>in  rural </a:t>
            </a:r>
            <a:r>
              <a:rPr dirty="0" sz="1750" spc="130">
                <a:latin typeface="Arial"/>
                <a:cs typeface="Arial"/>
              </a:rPr>
              <a:t>communities </a:t>
            </a:r>
            <a:r>
              <a:rPr dirty="0" sz="1750" spc="125">
                <a:latin typeface="Arial"/>
                <a:cs typeface="Arial"/>
              </a:rPr>
              <a:t>across  </a:t>
            </a:r>
            <a:r>
              <a:rPr dirty="0" sz="1750" spc="114">
                <a:latin typeface="Arial"/>
                <a:cs typeface="Arial"/>
              </a:rPr>
              <a:t>Minnesota </a:t>
            </a:r>
            <a:r>
              <a:rPr dirty="0" sz="1750" spc="105">
                <a:latin typeface="Arial"/>
                <a:cs typeface="Arial"/>
              </a:rPr>
              <a:t>and </a:t>
            </a:r>
            <a:r>
              <a:rPr dirty="0" sz="1750" spc="135">
                <a:latin typeface="Arial"/>
                <a:cs typeface="Arial"/>
              </a:rPr>
              <a:t>western  </a:t>
            </a:r>
            <a:r>
              <a:rPr dirty="0" sz="1750" spc="114">
                <a:latin typeface="Arial"/>
                <a:cs typeface="Arial"/>
              </a:rPr>
              <a:t>Wisconsin. </a:t>
            </a:r>
            <a:r>
              <a:rPr dirty="0" sz="1750" spc="35">
                <a:latin typeface="Arial"/>
                <a:cs typeface="Arial"/>
              </a:rPr>
              <a:t>RPAP </a:t>
            </a:r>
            <a:r>
              <a:rPr dirty="0" sz="1750" spc="130">
                <a:latin typeface="Arial"/>
                <a:cs typeface="Arial"/>
              </a:rPr>
              <a:t>students  </a:t>
            </a:r>
            <a:r>
              <a:rPr dirty="0" sz="1750" spc="125">
                <a:latin typeface="Arial"/>
                <a:cs typeface="Arial"/>
              </a:rPr>
              <a:t>experience </a:t>
            </a:r>
            <a:r>
              <a:rPr dirty="0" sz="1750" spc="114">
                <a:latin typeface="Arial"/>
                <a:cs typeface="Arial"/>
              </a:rPr>
              <a:t>hands-on  </a:t>
            </a:r>
            <a:r>
              <a:rPr dirty="0" sz="1750" spc="105">
                <a:latin typeface="Arial"/>
                <a:cs typeface="Arial"/>
              </a:rPr>
              <a:t>learning </a:t>
            </a:r>
            <a:r>
              <a:rPr dirty="0" sz="1750" spc="100">
                <a:latin typeface="Arial"/>
                <a:cs typeface="Arial"/>
              </a:rPr>
              <a:t>as </a:t>
            </a:r>
            <a:r>
              <a:rPr dirty="0" sz="1750" spc="135">
                <a:latin typeface="Arial"/>
                <a:cs typeface="Arial"/>
              </a:rPr>
              <a:t>they </a:t>
            </a:r>
            <a:r>
              <a:rPr dirty="0" sz="1750" spc="114">
                <a:latin typeface="Arial"/>
                <a:cs typeface="Arial"/>
              </a:rPr>
              <a:t>care </a:t>
            </a:r>
            <a:r>
              <a:rPr dirty="0" sz="1750" spc="135">
                <a:latin typeface="Arial"/>
                <a:cs typeface="Arial"/>
              </a:rPr>
              <a:t>for  </a:t>
            </a:r>
            <a:r>
              <a:rPr dirty="0" sz="1750" spc="120">
                <a:latin typeface="Arial"/>
                <a:cs typeface="Arial"/>
              </a:rPr>
              <a:t>patients </a:t>
            </a:r>
            <a:r>
              <a:rPr dirty="0" sz="1750" spc="140">
                <a:latin typeface="Arial"/>
                <a:cs typeface="Arial"/>
              </a:rPr>
              <a:t>of </a:t>
            </a:r>
            <a:r>
              <a:rPr dirty="0" sz="1750" spc="90">
                <a:latin typeface="Arial"/>
                <a:cs typeface="Arial"/>
              </a:rPr>
              <a:t>all</a:t>
            </a:r>
            <a:r>
              <a:rPr dirty="0" sz="1750" spc="-335">
                <a:latin typeface="Arial"/>
                <a:cs typeface="Arial"/>
              </a:rPr>
              <a:t> </a:t>
            </a:r>
            <a:r>
              <a:rPr dirty="0" sz="1750" spc="100">
                <a:latin typeface="Arial"/>
                <a:cs typeface="Arial"/>
              </a:rPr>
              <a:t>ages.</a:t>
            </a:r>
            <a:endParaRPr sz="1750">
              <a:latin typeface="Arial"/>
              <a:cs typeface="Arial"/>
            </a:endParaRPr>
          </a:p>
          <a:p>
            <a:pPr algn="ctr" marL="15875" marR="8255">
              <a:lnSpc>
                <a:spcPct val="124300"/>
              </a:lnSpc>
            </a:pPr>
            <a:r>
              <a:rPr dirty="0" sz="1750" spc="35">
                <a:latin typeface="Arial"/>
                <a:cs typeface="Arial"/>
              </a:rPr>
              <a:t>RPAP</a:t>
            </a:r>
            <a:r>
              <a:rPr dirty="0" sz="1750" spc="-30">
                <a:latin typeface="Arial"/>
                <a:cs typeface="Arial"/>
              </a:rPr>
              <a:t> </a:t>
            </a:r>
            <a:r>
              <a:rPr dirty="0" sz="1750" spc="130">
                <a:latin typeface="Arial"/>
                <a:cs typeface="Arial"/>
              </a:rPr>
              <a:t>was</a:t>
            </a:r>
            <a:r>
              <a:rPr dirty="0" sz="1750" spc="-30">
                <a:latin typeface="Arial"/>
                <a:cs typeface="Arial"/>
              </a:rPr>
              <a:t> </a:t>
            </a:r>
            <a:r>
              <a:rPr dirty="0" sz="1750" spc="125">
                <a:latin typeface="Arial"/>
                <a:cs typeface="Arial"/>
              </a:rPr>
              <a:t>founded</a:t>
            </a:r>
            <a:r>
              <a:rPr dirty="0" sz="1750" spc="-25">
                <a:latin typeface="Arial"/>
                <a:cs typeface="Arial"/>
              </a:rPr>
              <a:t> </a:t>
            </a:r>
            <a:r>
              <a:rPr dirty="0" sz="1750" spc="105">
                <a:latin typeface="Arial"/>
                <a:cs typeface="Arial"/>
              </a:rPr>
              <a:t>in</a:t>
            </a:r>
            <a:r>
              <a:rPr dirty="0" sz="1750" spc="-30">
                <a:latin typeface="Arial"/>
                <a:cs typeface="Arial"/>
              </a:rPr>
              <a:t> </a:t>
            </a:r>
            <a:r>
              <a:rPr dirty="0" sz="1750" spc="70">
                <a:latin typeface="Arial"/>
                <a:cs typeface="Arial"/>
              </a:rPr>
              <a:t>1971</a:t>
            </a:r>
            <a:r>
              <a:rPr dirty="0" sz="1750" spc="-30">
                <a:latin typeface="Arial"/>
                <a:cs typeface="Arial"/>
              </a:rPr>
              <a:t> </a:t>
            </a:r>
            <a:r>
              <a:rPr dirty="0" sz="1750" spc="145">
                <a:latin typeface="Arial"/>
                <a:cs typeface="Arial"/>
              </a:rPr>
              <a:t>to  </a:t>
            </a:r>
            <a:r>
              <a:rPr dirty="0" sz="1750" spc="114">
                <a:latin typeface="Arial"/>
                <a:cs typeface="Arial"/>
              </a:rPr>
              <a:t>increase </a:t>
            </a:r>
            <a:r>
              <a:rPr dirty="0" sz="1750" spc="125">
                <a:latin typeface="Arial"/>
                <a:cs typeface="Arial"/>
              </a:rPr>
              <a:t>the number </a:t>
            </a:r>
            <a:r>
              <a:rPr dirty="0" sz="1750" spc="140">
                <a:latin typeface="Arial"/>
                <a:cs typeface="Arial"/>
              </a:rPr>
              <a:t>of  </a:t>
            </a:r>
            <a:r>
              <a:rPr dirty="0" sz="1750" spc="125">
                <a:latin typeface="Arial"/>
                <a:cs typeface="Arial"/>
              </a:rPr>
              <a:t>primary </a:t>
            </a:r>
            <a:r>
              <a:rPr dirty="0" sz="1750" spc="114">
                <a:latin typeface="Arial"/>
                <a:cs typeface="Arial"/>
              </a:rPr>
              <a:t>care </a:t>
            </a:r>
            <a:r>
              <a:rPr dirty="0" sz="1750" spc="120">
                <a:latin typeface="Arial"/>
                <a:cs typeface="Arial"/>
              </a:rPr>
              <a:t>physicians </a:t>
            </a:r>
            <a:r>
              <a:rPr dirty="0" sz="1750" spc="105">
                <a:latin typeface="Arial"/>
                <a:cs typeface="Arial"/>
              </a:rPr>
              <a:t>in  rural</a:t>
            </a:r>
            <a:r>
              <a:rPr dirty="0" sz="1750" spc="-40">
                <a:latin typeface="Arial"/>
                <a:cs typeface="Arial"/>
              </a:rPr>
              <a:t> </a:t>
            </a:r>
            <a:r>
              <a:rPr dirty="0" sz="1750" spc="114">
                <a:latin typeface="Arial"/>
                <a:cs typeface="Arial"/>
              </a:rPr>
              <a:t>Minnesota</a:t>
            </a:r>
            <a:r>
              <a:rPr dirty="0" sz="1750" spc="-35">
                <a:latin typeface="Arial"/>
                <a:cs typeface="Arial"/>
              </a:rPr>
              <a:t> </a:t>
            </a:r>
            <a:r>
              <a:rPr dirty="0" sz="1750" spc="105">
                <a:latin typeface="Arial"/>
                <a:cs typeface="Arial"/>
              </a:rPr>
              <a:t>and</a:t>
            </a:r>
            <a:r>
              <a:rPr dirty="0" sz="1750" spc="-40">
                <a:latin typeface="Arial"/>
                <a:cs typeface="Arial"/>
              </a:rPr>
              <a:t> </a:t>
            </a:r>
            <a:r>
              <a:rPr dirty="0" sz="1750" spc="145">
                <a:latin typeface="Arial"/>
                <a:cs typeface="Arial"/>
              </a:rPr>
              <a:t>now</a:t>
            </a:r>
            <a:r>
              <a:rPr dirty="0" sz="1750" spc="-35">
                <a:latin typeface="Arial"/>
                <a:cs typeface="Arial"/>
              </a:rPr>
              <a:t> </a:t>
            </a:r>
            <a:r>
              <a:rPr dirty="0" sz="1750" spc="105">
                <a:latin typeface="Arial"/>
                <a:cs typeface="Arial"/>
              </a:rPr>
              <a:t>has  </a:t>
            </a:r>
            <a:r>
              <a:rPr dirty="0" sz="1750" spc="155">
                <a:latin typeface="Arial"/>
                <a:cs typeface="Arial"/>
              </a:rPr>
              <a:t>1,600+</a:t>
            </a:r>
            <a:r>
              <a:rPr dirty="0" sz="1750" spc="-30">
                <a:latin typeface="Arial"/>
                <a:cs typeface="Arial"/>
              </a:rPr>
              <a:t> </a:t>
            </a:r>
            <a:r>
              <a:rPr dirty="0" sz="1750" spc="100">
                <a:latin typeface="Arial"/>
                <a:cs typeface="Arial"/>
              </a:rPr>
              <a:t>alumni.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7921" y="4413358"/>
            <a:ext cx="324612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dirty="0" sz="2650" spc="185">
                <a:latin typeface="Arial"/>
                <a:cs typeface="Arial"/>
              </a:rPr>
              <a:t>What </a:t>
            </a:r>
            <a:r>
              <a:rPr dirty="0" sz="2650" spc="180">
                <a:latin typeface="Arial"/>
                <a:cs typeface="Arial"/>
              </a:rPr>
              <a:t>is</a:t>
            </a:r>
            <a:r>
              <a:rPr dirty="0" sz="2650" spc="-315">
                <a:latin typeface="Arial"/>
                <a:cs typeface="Arial"/>
              </a:rPr>
              <a:t> </a:t>
            </a:r>
            <a:r>
              <a:rPr dirty="0" sz="2650" spc="70">
                <a:latin typeface="Arial"/>
                <a:cs typeface="Arial"/>
              </a:rPr>
              <a:t>RPAP</a:t>
            </a:r>
            <a:r>
              <a:rPr dirty="0" sz="2700" spc="70">
                <a:latin typeface="Arial"/>
                <a:cs typeface="Arial"/>
              </a:rPr>
              <a:t>?</a:t>
            </a:r>
            <a:endParaRPr sz="2700">
              <a:latin typeface="Arial"/>
              <a:cs typeface="Arial"/>
            </a:endParaRPr>
          </a:p>
          <a:p>
            <a:pPr algn="ctr" marL="12700" marR="5080" indent="-635">
              <a:lnSpc>
                <a:spcPct val="124300"/>
              </a:lnSpc>
              <a:spcBef>
                <a:spcPts val="1435"/>
              </a:spcBef>
            </a:pPr>
            <a:r>
              <a:rPr dirty="0" sz="1750" spc="100">
                <a:latin typeface="Arial"/>
                <a:cs typeface="Arial"/>
              </a:rPr>
              <a:t>The </a:t>
            </a:r>
            <a:r>
              <a:rPr dirty="0" sz="1750" spc="80">
                <a:latin typeface="Arial"/>
                <a:cs typeface="Arial"/>
              </a:rPr>
              <a:t>Rural </a:t>
            </a:r>
            <a:r>
              <a:rPr dirty="0" sz="1750" spc="100">
                <a:latin typeface="Arial"/>
                <a:cs typeface="Arial"/>
              </a:rPr>
              <a:t>Physician  </a:t>
            </a:r>
            <a:r>
              <a:rPr dirty="0" sz="1750" spc="130">
                <a:latin typeface="Arial"/>
                <a:cs typeface="Arial"/>
              </a:rPr>
              <a:t>Associate </a:t>
            </a:r>
            <a:r>
              <a:rPr dirty="0" sz="1750" spc="105">
                <a:latin typeface="Arial"/>
                <a:cs typeface="Arial"/>
              </a:rPr>
              <a:t>Program</a:t>
            </a:r>
            <a:r>
              <a:rPr dirty="0" sz="1750" spc="-200">
                <a:latin typeface="Arial"/>
                <a:cs typeface="Arial"/>
              </a:rPr>
              <a:t> </a:t>
            </a:r>
            <a:r>
              <a:rPr dirty="0" sz="1750" spc="45">
                <a:latin typeface="Arial"/>
                <a:cs typeface="Arial"/>
              </a:rPr>
              <a:t>(RPAP)</a:t>
            </a:r>
            <a:r>
              <a:rPr dirty="0" sz="1750" spc="-35">
                <a:latin typeface="Arial"/>
                <a:cs typeface="Arial"/>
              </a:rPr>
              <a:t> </a:t>
            </a:r>
            <a:r>
              <a:rPr dirty="0" sz="1750" spc="114">
                <a:latin typeface="Arial"/>
                <a:cs typeface="Arial"/>
              </a:rPr>
              <a:t>is </a:t>
            </a:r>
            <a:r>
              <a:rPr dirty="0" sz="1750" spc="75">
                <a:latin typeface="Arial"/>
                <a:cs typeface="Arial"/>
              </a:rPr>
              <a:t> </a:t>
            </a:r>
            <a:r>
              <a:rPr dirty="0" sz="1750" spc="70">
                <a:latin typeface="Arial"/>
                <a:cs typeface="Arial"/>
              </a:rPr>
              <a:t>a </a:t>
            </a:r>
            <a:r>
              <a:rPr dirty="0" sz="1750" spc="114">
                <a:latin typeface="Arial"/>
                <a:cs typeface="Arial"/>
              </a:rPr>
              <a:t>nine-month, </a:t>
            </a:r>
            <a:r>
              <a:rPr dirty="0" sz="1750" spc="135">
                <a:latin typeface="Arial"/>
                <a:cs typeface="Arial"/>
              </a:rPr>
              <a:t>community-  </a:t>
            </a:r>
            <a:r>
              <a:rPr dirty="0" sz="1750" spc="120">
                <a:latin typeface="Arial"/>
                <a:cs typeface="Arial"/>
              </a:rPr>
              <a:t>based</a:t>
            </a:r>
            <a:r>
              <a:rPr dirty="0" sz="1750" spc="-25">
                <a:latin typeface="Arial"/>
                <a:cs typeface="Arial"/>
              </a:rPr>
              <a:t> </a:t>
            </a:r>
            <a:r>
              <a:rPr dirty="0" sz="1750" spc="110">
                <a:latin typeface="Arial"/>
                <a:cs typeface="Arial"/>
              </a:rPr>
              <a:t>educational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8797" y="1054032"/>
            <a:ext cx="13267690" cy="1769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319530">
              <a:lnSpc>
                <a:spcPct val="100400"/>
              </a:lnSpc>
              <a:spcBef>
                <a:spcPts val="105"/>
              </a:spcBef>
            </a:pPr>
            <a:r>
              <a:rPr dirty="0" sz="3850" spc="34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800" spc="34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850" spc="345">
                <a:solidFill>
                  <a:srgbClr val="FFFFFF"/>
                </a:solidFill>
                <a:latin typeface="Arial"/>
                <a:cs typeface="Arial"/>
              </a:rPr>
              <a:t>igh</a:t>
            </a:r>
            <a:r>
              <a:rPr dirty="0" sz="3800" spc="345">
                <a:solidFill>
                  <a:srgbClr val="FFFFFF"/>
                </a:solidFill>
                <a:latin typeface="Arial"/>
                <a:cs typeface="Arial"/>
              </a:rPr>
              <a:t>ts </a:t>
            </a:r>
            <a:r>
              <a:rPr dirty="0" sz="3850" spc="38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3800" spc="38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850" spc="380">
                <a:solidFill>
                  <a:srgbClr val="FFFFFF"/>
                </a:solidFill>
                <a:latin typeface="Arial"/>
                <a:cs typeface="Arial"/>
              </a:rPr>
              <a:t>om Lake</a:t>
            </a:r>
            <a:r>
              <a:rPr dirty="0" sz="3800" spc="38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3850" spc="380">
                <a:solidFill>
                  <a:srgbClr val="FFFFFF"/>
                </a:solidFill>
                <a:latin typeface="Arial"/>
                <a:cs typeface="Arial"/>
              </a:rPr>
              <a:t>ood </a:t>
            </a:r>
            <a:r>
              <a:rPr dirty="0" sz="3850" spc="300">
                <a:solidFill>
                  <a:srgbClr val="FFFFFF"/>
                </a:solidFill>
                <a:latin typeface="Arial"/>
                <a:cs typeface="Arial"/>
              </a:rPr>
              <a:t>Heal</a:t>
            </a:r>
            <a:r>
              <a:rPr dirty="0" sz="3800" spc="3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3850" spc="30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dirty="0" sz="3850" spc="39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800" spc="390">
                <a:solidFill>
                  <a:srgbClr val="FFFFFF"/>
                </a:solidFill>
                <a:latin typeface="Arial"/>
                <a:cs typeface="Arial"/>
              </a:rPr>
              <a:t>yst</a:t>
            </a:r>
            <a:r>
              <a:rPr dirty="0" sz="3850" spc="390">
                <a:solidFill>
                  <a:srgbClr val="FFFFFF"/>
                </a:solidFill>
                <a:latin typeface="Arial"/>
                <a:cs typeface="Arial"/>
              </a:rPr>
              <a:t>em'</a:t>
            </a:r>
            <a:r>
              <a:rPr dirty="0" sz="3800" spc="39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dirty="0" sz="3850" spc="26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800" spc="260">
                <a:solidFill>
                  <a:srgbClr val="FFFFFF"/>
                </a:solidFill>
                <a:latin typeface="Arial"/>
                <a:cs typeface="Arial"/>
              </a:rPr>
              <a:t>ur</a:t>
            </a:r>
            <a:r>
              <a:rPr dirty="0" sz="3850" spc="26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dirty="0" sz="3850" spc="315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dirty="0" sz="3800" spc="315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dirty="0" sz="3850" spc="315">
                <a:solidFill>
                  <a:srgbClr val="FFFFFF"/>
                </a:solidFill>
                <a:latin typeface="Arial"/>
                <a:cs typeface="Arial"/>
              </a:rPr>
              <a:t>ician </a:t>
            </a:r>
            <a:r>
              <a:rPr dirty="0" sz="3850" spc="37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800" spc="375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dirty="0" sz="3850" spc="375">
                <a:solidFill>
                  <a:srgbClr val="FFFFFF"/>
                </a:solidFill>
                <a:latin typeface="Arial"/>
                <a:cs typeface="Arial"/>
              </a:rPr>
              <a:t>ocia</a:t>
            </a:r>
            <a:r>
              <a:rPr dirty="0" sz="3800" spc="37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3850" spc="375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z="3850" spc="3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3800" spc="3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850" spc="31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3800" spc="3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850" spc="31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dirty="0" sz="3850" spc="180">
                <a:solidFill>
                  <a:srgbClr val="FFFFFF"/>
                </a:solidFill>
                <a:latin typeface="Arial"/>
                <a:cs typeface="Arial"/>
              </a:rPr>
              <a:t>(RPAP)</a:t>
            </a:r>
            <a:r>
              <a:rPr dirty="0" sz="3850" spc="-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50" spc="36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800" spc="36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3850" spc="360">
                <a:solidFill>
                  <a:srgbClr val="FFFFFF"/>
                </a:solidFill>
                <a:latin typeface="Arial"/>
                <a:cs typeface="Arial"/>
              </a:rPr>
              <a:t>cce</a:t>
            </a:r>
            <a:r>
              <a:rPr dirty="0" sz="3800" spc="360">
                <a:solidFill>
                  <a:srgbClr val="FFFFFF"/>
                </a:solidFill>
                <a:latin typeface="Arial"/>
                <a:cs typeface="Arial"/>
              </a:rPr>
              <a:t>ss</a:t>
            </a:r>
            <a:endParaRPr sz="3800">
              <a:latin typeface="Arial"/>
              <a:cs typeface="Arial"/>
            </a:endParaRPr>
          </a:p>
          <a:p>
            <a:pPr algn="ctr" marL="238760">
              <a:lnSpc>
                <a:spcPct val="100000"/>
              </a:lnSpc>
              <a:spcBef>
                <a:spcPts val="1745"/>
              </a:spcBef>
            </a:pPr>
            <a:r>
              <a:rPr dirty="0" sz="2250" spc="135">
                <a:solidFill>
                  <a:srgbClr val="FFFFFF"/>
                </a:solidFill>
                <a:latin typeface="Arial"/>
                <a:cs typeface="Arial"/>
              </a:rPr>
              <a:t>Aidan</a:t>
            </a:r>
            <a:r>
              <a:rPr dirty="0" sz="22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50" spc="13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13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250" spc="13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200" spc="13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50" spc="135">
                <a:solidFill>
                  <a:srgbClr val="FFFFFF"/>
                </a:solidFill>
                <a:latin typeface="Arial"/>
                <a:cs typeface="Arial"/>
              </a:rPr>
              <a:t>on,</a:t>
            </a:r>
            <a:r>
              <a:rPr dirty="0" sz="22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50" spc="140">
                <a:solidFill>
                  <a:srgbClr val="FFFFFF"/>
                </a:solidFill>
                <a:latin typeface="Arial"/>
                <a:cs typeface="Arial"/>
              </a:rPr>
              <a:t>Uni</a:t>
            </a:r>
            <a:r>
              <a:rPr dirty="0" sz="2200" spc="14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250" spc="14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14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dirty="0" sz="2250" spc="14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14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50" spc="16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50" spc="135">
                <a:solidFill>
                  <a:srgbClr val="FFFFFF"/>
                </a:solidFill>
                <a:latin typeface="Arial"/>
                <a:cs typeface="Arial"/>
              </a:rPr>
              <a:t>Minne</a:t>
            </a:r>
            <a:r>
              <a:rPr dirty="0" sz="2200" spc="13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50" spc="1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13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250" spc="13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50" spc="14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200" spc="14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250" spc="14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50" spc="13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2200" spc="13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250" spc="130">
                <a:solidFill>
                  <a:srgbClr val="FFFFFF"/>
                </a:solidFill>
                <a:latin typeface="Arial"/>
                <a:cs typeface="Arial"/>
              </a:rPr>
              <a:t>ie</a:t>
            </a:r>
            <a:r>
              <a:rPr dirty="0" sz="2200" spc="13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79120" y="3777895"/>
            <a:ext cx="9363763" cy="229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441549" y="6830036"/>
            <a:ext cx="1789430" cy="932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950" spc="1065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5950" spc="935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5950" spc="1500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5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49509" y="8814039"/>
            <a:ext cx="841375" cy="932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950" spc="94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5950" spc="-56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5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245" y="12505982"/>
            <a:ext cx="4725035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180">
                <a:solidFill>
                  <a:srgbClr val="FFFFFF"/>
                </a:solidFill>
                <a:latin typeface="Arial"/>
                <a:cs typeface="Arial"/>
              </a:rPr>
              <a:t>Lakewood </a:t>
            </a:r>
            <a:r>
              <a:rPr dirty="0" sz="2300" spc="135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dirty="0" sz="2300" spc="145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dirty="0" sz="2300" spc="-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16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5873" y="13378555"/>
            <a:ext cx="3127375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130">
                <a:solidFill>
                  <a:srgbClr val="FFFFFF"/>
                </a:solidFill>
                <a:latin typeface="Arial"/>
                <a:cs typeface="Arial"/>
              </a:rPr>
              <a:t>Family </a:t>
            </a:r>
            <a:r>
              <a:rPr dirty="0" sz="2300" spc="15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r>
              <a:rPr dirty="0" sz="23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125">
                <a:solidFill>
                  <a:srgbClr val="FFFFFF"/>
                </a:solidFill>
                <a:latin typeface="Arial"/>
                <a:cs typeface="Arial"/>
              </a:rPr>
              <a:t>MDs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45873" y="14251130"/>
            <a:ext cx="3257550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130">
                <a:solidFill>
                  <a:srgbClr val="FFFFFF"/>
                </a:solidFill>
                <a:latin typeface="Arial"/>
                <a:cs typeface="Arial"/>
              </a:rPr>
              <a:t>Family </a:t>
            </a:r>
            <a:r>
              <a:rPr dirty="0" sz="2300" spc="15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r>
              <a:rPr dirty="0" sz="2300" spc="-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9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9862" y="12428904"/>
            <a:ext cx="1654810" cy="22396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dirty="0" sz="3200" spc="79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3200" spc="580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3200" spc="29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3200" spc="705" b="1">
                <a:solidFill>
                  <a:srgbClr val="FFFFFF"/>
                </a:solidFill>
                <a:latin typeface="Calibri"/>
                <a:cs typeface="Calibri"/>
              </a:rPr>
              <a:t>000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79"/>
              </a:spcBef>
            </a:pPr>
            <a:r>
              <a:rPr dirty="0" sz="3200" spc="105" b="1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25"/>
              </a:spcBef>
            </a:pPr>
            <a:r>
              <a:rPr dirty="0" sz="3200" spc="204" b="1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84932" y="6398352"/>
            <a:ext cx="7181850" cy="180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3400"/>
              </a:lnSpc>
              <a:spcBef>
                <a:spcPts val="95"/>
              </a:spcBef>
            </a:pPr>
            <a:r>
              <a:rPr dirty="0" sz="1800" spc="229">
                <a:solidFill>
                  <a:srgbClr val="FFFFFF"/>
                </a:solidFill>
                <a:latin typeface="Vladimir Script"/>
                <a:cs typeface="Vladimir Script"/>
              </a:rPr>
              <a:t>T</a:t>
            </a:r>
            <a:r>
              <a:rPr dirty="0" sz="2350" spc="229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215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5">
                <a:solidFill>
                  <a:srgbClr val="FFFFFF"/>
                </a:solidFill>
                <a:latin typeface="Arial"/>
                <a:cs typeface="Arial"/>
              </a:rPr>
              <a:t>factor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4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5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0">
                <a:solidFill>
                  <a:srgbClr val="FFFFFF"/>
                </a:solidFill>
                <a:latin typeface="Arial"/>
                <a:cs typeface="Arial"/>
              </a:rPr>
              <a:t>primary  </a:t>
            </a:r>
            <a:r>
              <a:rPr dirty="0" sz="2350" spc="155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physicians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5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Lakewood</a:t>
            </a:r>
            <a:r>
              <a:rPr dirty="0" sz="2400" spc="16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505">
                <a:solidFill>
                  <a:srgbClr val="FFFFFF"/>
                </a:solidFill>
                <a:latin typeface="Arial"/>
                <a:cs typeface="Arial"/>
              </a:rPr>
              <a:t>83</a:t>
            </a:r>
            <a:r>
              <a:rPr dirty="0" sz="2400" spc="505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their 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family medicine 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doctors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being </a:t>
            </a:r>
            <a:r>
              <a:rPr dirty="0" sz="2350" spc="180">
                <a:solidFill>
                  <a:srgbClr val="FFFFFF"/>
                </a:solidFill>
                <a:latin typeface="Arial"/>
                <a:cs typeface="Arial"/>
              </a:rPr>
              <a:t>former </a:t>
            </a:r>
            <a:r>
              <a:rPr dirty="0" sz="2350" spc="45">
                <a:solidFill>
                  <a:srgbClr val="FFFFFF"/>
                </a:solidFill>
                <a:latin typeface="Arial"/>
                <a:cs typeface="Arial"/>
              </a:rPr>
              <a:t>RPAP 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students.</a:t>
            </a:r>
            <a:endParaRPr sz="2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84932" y="8621373"/>
            <a:ext cx="7198359" cy="180530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60"/>
              </a:spcBef>
            </a:pPr>
            <a:r>
              <a:rPr dirty="0" sz="2350" spc="14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350" spc="14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dirty="0" sz="2400" spc="14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2350" spc="180">
                <a:solidFill>
                  <a:srgbClr val="FFFFFF"/>
                </a:solidFill>
                <a:latin typeface="Arial"/>
                <a:cs typeface="Arial"/>
              </a:rPr>
              <a:t>Lakewood </a:t>
            </a:r>
            <a:r>
              <a:rPr dirty="0" sz="2350" spc="14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dirty="0" sz="2350" spc="175">
                <a:solidFill>
                  <a:srgbClr val="FFFFFF"/>
                </a:solidFill>
                <a:latin typeface="Arial"/>
                <a:cs typeface="Arial"/>
              </a:rPr>
              <a:t>hosted </a:t>
            </a:r>
            <a:r>
              <a:rPr dirty="0" sz="2350" spc="100">
                <a:solidFill>
                  <a:srgbClr val="FFFFFF"/>
                </a:solidFill>
                <a:latin typeface="Arial"/>
                <a:cs typeface="Arial"/>
              </a:rPr>
              <a:t>41 </a:t>
            </a:r>
            <a:r>
              <a:rPr dirty="0" sz="2350" spc="45">
                <a:solidFill>
                  <a:srgbClr val="FFFFFF"/>
                </a:solidFill>
                <a:latin typeface="Arial"/>
                <a:cs typeface="Arial"/>
              </a:rPr>
              <a:t>RPAP 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2400" spc="16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4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50">
                <a:solidFill>
                  <a:srgbClr val="FFFFFF"/>
                </a:solidFill>
                <a:latin typeface="Arial"/>
                <a:cs typeface="Arial"/>
              </a:rPr>
              <a:t>notably</a:t>
            </a:r>
            <a:r>
              <a:rPr dirty="0" sz="2400" spc="15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-155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5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23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30">
                <a:solidFill>
                  <a:srgbClr val="FFFFFF"/>
                </a:solidFill>
                <a:latin typeface="Arial"/>
                <a:cs typeface="Arial"/>
              </a:rPr>
              <a:t>have  </a:t>
            </a:r>
            <a:r>
              <a:rPr dirty="0" sz="2350" spc="170">
                <a:solidFill>
                  <a:srgbClr val="FFFFFF"/>
                </a:solidFill>
                <a:latin typeface="Arial"/>
                <a:cs typeface="Arial"/>
              </a:rPr>
              <a:t>chosen </a:t>
            </a:r>
            <a:r>
              <a:rPr dirty="0" sz="2350" spc="19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their careers </a:t>
            </a:r>
            <a:r>
              <a:rPr dirty="0" sz="2350" spc="15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2350" spc="180">
                <a:solidFill>
                  <a:srgbClr val="FFFFFF"/>
                </a:solidFill>
                <a:latin typeface="Arial"/>
                <a:cs typeface="Arial"/>
              </a:rPr>
              <a:t>Lakewood  </a:t>
            </a:r>
            <a:r>
              <a:rPr dirty="0" sz="2350" spc="13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3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System.</a:t>
            </a:r>
            <a:endParaRPr sz="2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1549" y="10816607"/>
            <a:ext cx="9733915" cy="1360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00"/>
              </a:spcBef>
            </a:pPr>
            <a:r>
              <a:rPr dirty="0" sz="2350" spc="114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23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35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2400" spc="13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brings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215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23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dirty="0" sz="2400" spc="16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5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95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2350" spc="180">
                <a:solidFill>
                  <a:srgbClr val="FFFFFF"/>
                </a:solidFill>
                <a:latin typeface="Arial"/>
                <a:cs typeface="Arial"/>
              </a:rPr>
              <a:t>Lakewood for 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nine</a:t>
            </a:r>
            <a:r>
              <a:rPr dirty="0" sz="2400" spc="16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month </a:t>
            </a:r>
            <a:r>
              <a:rPr dirty="0" sz="2350" spc="15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dirty="0" sz="2400" spc="15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2350" spc="175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forms 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major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third</a:t>
            </a:r>
            <a:r>
              <a:rPr dirty="0" sz="2400" spc="16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350" spc="-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50">
                <a:solidFill>
                  <a:srgbClr val="FFFFFF"/>
                </a:solidFill>
                <a:latin typeface="Arial"/>
                <a:cs typeface="Arial"/>
              </a:rPr>
              <a:t>education.</a:t>
            </a:r>
            <a:endParaRPr sz="2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41549" y="12594219"/>
            <a:ext cx="9871075" cy="180784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50"/>
              </a:spcBef>
              <a:tabLst>
                <a:tab pos="3192145" algn="l"/>
              </a:tabLst>
            </a:pPr>
            <a:r>
              <a:rPr dirty="0" sz="2350" spc="145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3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35">
                <a:solidFill>
                  <a:srgbClr val="FFFFFF"/>
                </a:solidFill>
                <a:latin typeface="Arial"/>
                <a:cs typeface="Arial"/>
              </a:rPr>
              <a:t>Teaching</a:t>
            </a:r>
            <a:r>
              <a:rPr dirty="0" sz="2400" spc="135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dirty="0" sz="2350" spc="180">
                <a:solidFill>
                  <a:srgbClr val="FFFFFF"/>
                </a:solidFill>
                <a:latin typeface="Arial"/>
                <a:cs typeface="Arial"/>
              </a:rPr>
              <a:t>Lakewood</a:t>
            </a:r>
            <a:r>
              <a:rPr dirty="0" sz="2400" spc="18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dirty="0" sz="2350" spc="18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9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9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3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educating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70">
                <a:solidFill>
                  <a:srgbClr val="FFFFFF"/>
                </a:solidFill>
                <a:latin typeface="Arial"/>
                <a:cs typeface="Arial"/>
              </a:rPr>
              <a:t>future 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physicians ensures 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350" spc="175">
                <a:solidFill>
                  <a:srgbClr val="FFFFFF"/>
                </a:solidFill>
                <a:latin typeface="Arial"/>
                <a:cs typeface="Arial"/>
              </a:rPr>
              <a:t>steady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influx 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350" spc="155">
                <a:solidFill>
                  <a:srgbClr val="FFFFFF"/>
                </a:solidFill>
                <a:latin typeface="Arial"/>
                <a:cs typeface="Arial"/>
              </a:rPr>
              <a:t>trained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professionals  </a:t>
            </a:r>
            <a:r>
              <a:rPr dirty="0" sz="2350" spc="170">
                <a:solidFill>
                  <a:srgbClr val="FFFFFF"/>
                </a:solidFill>
                <a:latin typeface="Arial"/>
                <a:cs typeface="Arial"/>
              </a:rPr>
              <a:t>dedicated </a:t>
            </a:r>
            <a:r>
              <a:rPr dirty="0" sz="2350" spc="19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350" spc="140">
                <a:solidFill>
                  <a:srgbClr val="FFFFFF"/>
                </a:solidFill>
                <a:latin typeface="Arial"/>
                <a:cs typeface="Arial"/>
              </a:rPr>
              <a:t>rural </a:t>
            </a:r>
            <a:r>
              <a:rPr dirty="0" sz="2350" spc="145">
                <a:solidFill>
                  <a:srgbClr val="FFFFFF"/>
                </a:solidFill>
                <a:latin typeface="Arial"/>
                <a:cs typeface="Arial"/>
              </a:rPr>
              <a:t>healthcare. </a:t>
            </a:r>
            <a:r>
              <a:rPr dirty="0" sz="2350" spc="14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culture </a:t>
            </a:r>
            <a:r>
              <a:rPr dirty="0" sz="2350" spc="18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350" spc="160">
                <a:solidFill>
                  <a:srgbClr val="FFFFFF"/>
                </a:solidFill>
                <a:latin typeface="Arial"/>
                <a:cs typeface="Arial"/>
              </a:rPr>
              <a:t>teaching is </a:t>
            </a:r>
            <a:r>
              <a:rPr dirty="0" sz="2350" spc="95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2350" spc="165">
                <a:solidFill>
                  <a:srgbClr val="FFFFFF"/>
                </a:solidFill>
                <a:latin typeface="Arial"/>
                <a:cs typeface="Arial"/>
              </a:rPr>
              <a:t>differentiator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8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3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40">
                <a:solidFill>
                  <a:srgbClr val="FFFFFF"/>
                </a:solidFill>
                <a:latin typeface="Arial"/>
                <a:cs typeface="Arial"/>
              </a:rPr>
              <a:t>rural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5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dirty="0" sz="23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95">
                <a:solidFill>
                  <a:srgbClr val="FFFFFF"/>
                </a:solidFill>
                <a:latin typeface="Arial"/>
                <a:cs typeface="Arial"/>
              </a:rPr>
              <a:t>workforce</a:t>
            </a:r>
            <a:r>
              <a:rPr dirty="0" sz="23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50" spc="155">
                <a:solidFill>
                  <a:srgbClr val="FFFFFF"/>
                </a:solidFill>
                <a:latin typeface="Arial"/>
                <a:cs typeface="Arial"/>
              </a:rPr>
              <a:t>recruiting.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Wade Swenson</dc:creator>
  <cp:keywords>DAF1O3EDO6Y,BAFGtAzUd34</cp:keywords>
  <dc:title>Nurturing Primary Care in Rural America: Insights from Lakewood Health System's RPAP Success</dc:title>
  <dcterms:created xsi:type="dcterms:W3CDTF">2023-11-27T22:55:05Z</dcterms:created>
  <dcterms:modified xsi:type="dcterms:W3CDTF">2023-11-27T22:55:05Z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2023-11-26T00:00:00Z</vt:filetime>
  </property>
  <property fmtid="{D5CDD505-2E9C-101B-9397-08002B2CF9AE}" pid="3" name="Creator">
    <vt:lpwstr>Canva</vt:lpwstr>
  </property>
  <property fmtid="{D5CDD505-2E9C-101B-9397-08002B2CF9AE}" pid="4" name="LastSaved">
    <vt:filetime>2023-11-27T00:00:00Z</vt:filetime>
  </property>
</Properties>
</file>