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05_358BC1E.xml" ContentType="application/vnd.ms-powerpoint.comment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648" r:id="rId2"/>
  </p:sldMasterIdLst>
  <p:notesMasterIdLst>
    <p:notesMasterId r:id="rId27"/>
  </p:notesMasterIdLst>
  <p:sldIdLst>
    <p:sldId id="256" r:id="rId3"/>
    <p:sldId id="257" r:id="rId4"/>
    <p:sldId id="284" r:id="rId5"/>
    <p:sldId id="281" r:id="rId6"/>
    <p:sldId id="282" r:id="rId7"/>
    <p:sldId id="279" r:id="rId8"/>
    <p:sldId id="280" r:id="rId9"/>
    <p:sldId id="283" r:id="rId10"/>
    <p:sldId id="288" r:id="rId11"/>
    <p:sldId id="275" r:id="rId12"/>
    <p:sldId id="273" r:id="rId13"/>
    <p:sldId id="276" r:id="rId14"/>
    <p:sldId id="259" r:id="rId15"/>
    <p:sldId id="274" r:id="rId16"/>
    <p:sldId id="260" r:id="rId17"/>
    <p:sldId id="261" r:id="rId18"/>
    <p:sldId id="262" r:id="rId19"/>
    <p:sldId id="270" r:id="rId20"/>
    <p:sldId id="269" r:id="rId21"/>
    <p:sldId id="268" r:id="rId22"/>
    <p:sldId id="265" r:id="rId23"/>
    <p:sldId id="285" r:id="rId24"/>
    <p:sldId id="287" r:id="rId25"/>
    <p:sldId id="27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59D61D-7D98-446A-BD89-F33BAAC267E7}" name="Joel Klas" initials="JK" userId="S::klas@ohsu.edu::18c55dcf-6b45-4f94-8853-79a69f5a3e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EACFE2-4EEB-7122-4482-D067123BD3AB}" v="582" dt="2023-03-01T21:56:40.957"/>
    <p1510:client id="{4AD14D6A-F2E7-9050-AD67-CA0DB163FEB7}" v="472" dt="2023-03-02T04:56:54.531"/>
    <p1510:client id="{65E9FD02-2EE9-466D-9661-6A1997D0CC38}" v="202" dt="2023-03-03T01:20:29.714"/>
    <p1510:client id="{785955B3-2E99-F55D-E5A1-98E8EB911E97}" v="19" dt="2023-02-22T22:57:08.239"/>
    <p1510:client id="{96EE0FC8-D9AF-4E37-8954-BFA887F3DAD7}" v="259" dt="2023-02-22T21:50:16.736"/>
    <p1510:client id="{C21B2D09-BC05-61C5-104D-7EE23A5751B4}" v="4" dt="2023-03-03T21:53:37.462"/>
    <p1510:client id="{C71D6B13-19C6-F7D5-E6CE-3D3270A313D5}" v="849" dt="2023-02-27T03:39:47.361"/>
    <p1510:client id="{C7B0F946-8E58-51F4-52F7-218D86D1EC74}" v="230" dt="2023-03-03T21:55:52.045"/>
    <p1510:client id="{FD91E96B-1EE3-FC30-62D3-1BA47AF32E26}" v="280" dt="2023-02-22T23:53:31.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omments/modernComment_105_358BC1E.xml><?xml version="1.0" encoding="utf-8"?>
<p188:cmLst xmlns:a="http://schemas.openxmlformats.org/drawingml/2006/main" xmlns:r="http://schemas.openxmlformats.org/officeDocument/2006/relationships" xmlns:p188="http://schemas.microsoft.com/office/powerpoint/2018/8/main">
  <p188:cm id="{3F14D2AC-1F8B-4A3F-AB9A-2DACED2633D3}" authorId="{E159D61D-7D98-446A-BD89-F33BAAC267E7}" created="2022-02-03T20:55:46.342">
    <pc:sldMkLst xmlns:pc="http://schemas.microsoft.com/office/powerpoint/2013/main/command">
      <pc:docMk/>
      <pc:sldMk cId="3200297028" sldId="289"/>
    </pc:sldMkLst>
    <p188:txBody>
      <a:bodyPr/>
      <a:lstStyle/>
      <a:p>
        <a:r>
          <a:rPr lang="en-US"/>
          <a:t>Trauma stabilization means being comfortble standing at the front of the bed and having others know that they can take directions from yourself.
-This entales making sure others know who you are and what your role is
-this involves others allowing you to have the position of leadership.
-Supervision.</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BC6507-7909-424E-9FB8-8FB3B32D9F40}"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B5665A5F-CD74-48D4-A8F0-EA87ACF9EA9A}">
      <dgm:prSet/>
      <dgm:spPr/>
      <dgm:t>
        <a:bodyPr/>
        <a:lstStyle/>
        <a:p>
          <a:pPr rtl="0"/>
          <a:r>
            <a:rPr lang="en-US"/>
            <a:t>Malpractice: Gained approval from hospital for resident </a:t>
          </a:r>
          <a:r>
            <a:rPr lang="en-US">
              <a:latin typeface="Arial"/>
            </a:rPr>
            <a:t>and </a:t>
          </a:r>
          <a:r>
            <a:rPr lang="en-US"/>
            <a:t>supervising </a:t>
          </a:r>
          <a:r>
            <a:rPr lang="en-US">
              <a:latin typeface="Arial"/>
            </a:rPr>
            <a:t>physician coverage</a:t>
          </a:r>
          <a:endParaRPr lang="en-US"/>
        </a:p>
      </dgm:t>
    </dgm:pt>
    <dgm:pt modelId="{43D9D6A2-16CD-4851-8527-8388CEEB6F7B}" type="parTrans" cxnId="{2F398757-0666-422D-B589-21BC53D46395}">
      <dgm:prSet/>
      <dgm:spPr/>
      <dgm:t>
        <a:bodyPr/>
        <a:lstStyle/>
        <a:p>
          <a:endParaRPr lang="en-US"/>
        </a:p>
      </dgm:t>
    </dgm:pt>
    <dgm:pt modelId="{B84A61C7-33B1-405F-ABFD-38D4CDE1A6F0}" type="sibTrans" cxnId="{2F398757-0666-422D-B589-21BC53D46395}">
      <dgm:prSet/>
      <dgm:spPr/>
      <dgm:t>
        <a:bodyPr/>
        <a:lstStyle/>
        <a:p>
          <a:endParaRPr lang="en-US"/>
        </a:p>
      </dgm:t>
    </dgm:pt>
    <dgm:pt modelId="{F0074155-97E0-4E54-82EB-241139EF36D1}">
      <dgm:prSet/>
      <dgm:spPr/>
      <dgm:t>
        <a:bodyPr/>
        <a:lstStyle/>
        <a:p>
          <a:r>
            <a:rPr lang="en-US"/>
            <a:t>Paging System: Created a paging system to contact resident physicians</a:t>
          </a:r>
        </a:p>
      </dgm:t>
    </dgm:pt>
    <dgm:pt modelId="{08ED4744-D5CC-4581-B1E1-6901A2EFDABB}" type="parTrans" cxnId="{7F03741E-5945-4417-8ABF-27CA2608D578}">
      <dgm:prSet/>
      <dgm:spPr/>
      <dgm:t>
        <a:bodyPr/>
        <a:lstStyle/>
        <a:p>
          <a:endParaRPr lang="en-US"/>
        </a:p>
      </dgm:t>
    </dgm:pt>
    <dgm:pt modelId="{E3501A82-B7FB-4C96-B65E-C46E42A5DB18}" type="sibTrans" cxnId="{7F03741E-5945-4417-8ABF-27CA2608D578}">
      <dgm:prSet/>
      <dgm:spPr/>
      <dgm:t>
        <a:bodyPr/>
        <a:lstStyle/>
        <a:p>
          <a:endParaRPr lang="en-US"/>
        </a:p>
      </dgm:t>
    </dgm:pt>
    <dgm:pt modelId="{69D51E65-A865-46E2-A0D6-3FB7D113BCB9}">
      <dgm:prSet/>
      <dgm:spPr/>
      <dgm:t>
        <a:bodyPr/>
        <a:lstStyle/>
        <a:p>
          <a:pPr rtl="0"/>
          <a:r>
            <a:rPr lang="en-US"/>
            <a:t>Scheduling: Incorporated </a:t>
          </a:r>
          <a:r>
            <a:rPr lang="en-US">
              <a:latin typeface="Arial"/>
            </a:rPr>
            <a:t>resident</a:t>
          </a:r>
          <a:r>
            <a:rPr lang="en-US"/>
            <a:t> schedules into a trauma</a:t>
          </a:r>
          <a:r>
            <a:rPr lang="en-US">
              <a:latin typeface="Arial"/>
            </a:rPr>
            <a:t> calendar. Duty hours</a:t>
          </a:r>
          <a:endParaRPr lang="en-US"/>
        </a:p>
      </dgm:t>
    </dgm:pt>
    <dgm:pt modelId="{CA64FAB6-DF71-4C6C-BA0C-2202BABBCBC7}" type="parTrans" cxnId="{6E5571C9-EF4C-42FD-B24E-4CA88081C211}">
      <dgm:prSet/>
      <dgm:spPr/>
      <dgm:t>
        <a:bodyPr/>
        <a:lstStyle/>
        <a:p>
          <a:endParaRPr lang="en-US"/>
        </a:p>
      </dgm:t>
    </dgm:pt>
    <dgm:pt modelId="{5550DACC-A179-4249-821E-8735A6736CAA}" type="sibTrans" cxnId="{6E5571C9-EF4C-42FD-B24E-4CA88081C211}">
      <dgm:prSet/>
      <dgm:spPr/>
      <dgm:t>
        <a:bodyPr/>
        <a:lstStyle/>
        <a:p>
          <a:endParaRPr lang="en-US"/>
        </a:p>
      </dgm:t>
    </dgm:pt>
    <dgm:pt modelId="{3A11D2A4-72FB-4BBA-B5ED-AD79BE9FA27A}">
      <dgm:prSet/>
      <dgm:spPr/>
      <dgm:t>
        <a:bodyPr/>
        <a:lstStyle/>
        <a:p>
          <a:pPr rtl="0"/>
          <a:r>
            <a:rPr lang="en-US"/>
            <a:t>Data: </a:t>
          </a:r>
          <a:r>
            <a:rPr lang="en-US">
              <a:latin typeface="Arial"/>
            </a:rPr>
            <a:t>Resident</a:t>
          </a:r>
          <a:r>
            <a:rPr lang="en-US"/>
            <a:t> participation recorded by trauma committee including number of traumas, procedures</a:t>
          </a:r>
        </a:p>
      </dgm:t>
    </dgm:pt>
    <dgm:pt modelId="{AA7A1AA1-B8F5-44F4-BB9C-A1113874D011}" type="parTrans" cxnId="{6EB3FC70-E55E-43A0-9B52-E0EF867B51D8}">
      <dgm:prSet/>
      <dgm:spPr/>
      <dgm:t>
        <a:bodyPr/>
        <a:lstStyle/>
        <a:p>
          <a:endParaRPr lang="en-US"/>
        </a:p>
      </dgm:t>
    </dgm:pt>
    <dgm:pt modelId="{00AFED72-547F-4D7B-A34E-97E66AD274C2}" type="sibTrans" cxnId="{6EB3FC70-E55E-43A0-9B52-E0EF867B51D8}">
      <dgm:prSet/>
      <dgm:spPr/>
      <dgm:t>
        <a:bodyPr/>
        <a:lstStyle/>
        <a:p>
          <a:endParaRPr lang="en-US"/>
        </a:p>
      </dgm:t>
    </dgm:pt>
    <dgm:pt modelId="{1B00B29D-436C-4C95-9D76-565855131B80}">
      <dgm:prSet/>
      <dgm:spPr/>
      <dgm:t>
        <a:bodyPr/>
        <a:lstStyle/>
        <a:p>
          <a:pPr rtl="0"/>
          <a:r>
            <a:rPr lang="en-US">
              <a:latin typeface="Arial"/>
            </a:rPr>
            <a:t>Research: Retroactive</a:t>
          </a:r>
          <a:r>
            <a:rPr lang="en-US"/>
            <a:t> survey of trauma residents and non-trauma residents</a:t>
          </a:r>
          <a:r>
            <a:rPr lang="en-US">
              <a:latin typeface="Arial"/>
            </a:rPr>
            <a:t>, Resident trauma competency</a:t>
          </a:r>
          <a:endParaRPr lang="en-US"/>
        </a:p>
      </dgm:t>
    </dgm:pt>
    <dgm:pt modelId="{12D5EF3E-4263-48DD-A2CD-6BAA85A3F49C}" type="parTrans" cxnId="{E39AA885-07E7-490E-82B6-C1E8BACFCBE9}">
      <dgm:prSet/>
      <dgm:spPr/>
      <dgm:t>
        <a:bodyPr/>
        <a:lstStyle/>
        <a:p>
          <a:endParaRPr lang="en-US"/>
        </a:p>
      </dgm:t>
    </dgm:pt>
    <dgm:pt modelId="{6C5AE8AD-9758-4B2B-8859-150837E93815}" type="sibTrans" cxnId="{E39AA885-07E7-490E-82B6-C1E8BACFCBE9}">
      <dgm:prSet/>
      <dgm:spPr/>
      <dgm:t>
        <a:bodyPr/>
        <a:lstStyle/>
        <a:p>
          <a:endParaRPr lang="en-US"/>
        </a:p>
      </dgm:t>
    </dgm:pt>
    <dgm:pt modelId="{7A57FE1C-D8B8-417E-98AB-75C02DCA7375}">
      <dgm:prSet phldr="0"/>
      <dgm:spPr/>
      <dgm:t>
        <a:bodyPr/>
        <a:lstStyle/>
        <a:p>
          <a:pPr rtl="0"/>
          <a:r>
            <a:rPr lang="en-US">
              <a:latin typeface="Arial"/>
            </a:rPr>
            <a:t>Teamwork: Minimized resident impact on metrics (time to CT, transfer, admission)</a:t>
          </a:r>
        </a:p>
      </dgm:t>
    </dgm:pt>
    <dgm:pt modelId="{DB2DCB70-4671-4FE7-82E9-541364ACBDED}" type="parTrans" cxnId="{3D23F64C-56D7-411B-9247-12BA1BF9AF5E}">
      <dgm:prSet/>
      <dgm:spPr/>
    </dgm:pt>
    <dgm:pt modelId="{FFE75539-D1AC-40C0-8601-53A00D63A588}" type="sibTrans" cxnId="{3D23F64C-56D7-411B-9247-12BA1BF9AF5E}">
      <dgm:prSet/>
      <dgm:spPr/>
    </dgm:pt>
    <dgm:pt modelId="{1BE8CDEF-27BE-479D-8130-63D28DAAAA95}" type="pres">
      <dgm:prSet presAssocID="{D8BC6507-7909-424E-9FB8-8FB3B32D9F40}" presName="linear" presStyleCnt="0">
        <dgm:presLayoutVars>
          <dgm:animLvl val="lvl"/>
          <dgm:resizeHandles val="exact"/>
        </dgm:presLayoutVars>
      </dgm:prSet>
      <dgm:spPr/>
    </dgm:pt>
    <dgm:pt modelId="{37E0A177-0779-412D-BE73-851C273AF2C8}" type="pres">
      <dgm:prSet presAssocID="{B5665A5F-CD74-48D4-A8F0-EA87ACF9EA9A}" presName="parentText" presStyleLbl="node1" presStyleIdx="0" presStyleCnt="6">
        <dgm:presLayoutVars>
          <dgm:chMax val="0"/>
          <dgm:bulletEnabled val="1"/>
        </dgm:presLayoutVars>
      </dgm:prSet>
      <dgm:spPr/>
    </dgm:pt>
    <dgm:pt modelId="{512F69FC-00CB-46A1-9F3B-7AA909EC1BFA}" type="pres">
      <dgm:prSet presAssocID="{B84A61C7-33B1-405F-ABFD-38D4CDE1A6F0}" presName="spacer" presStyleCnt="0"/>
      <dgm:spPr/>
    </dgm:pt>
    <dgm:pt modelId="{D138678C-4318-48C3-A149-EC53E96BD816}" type="pres">
      <dgm:prSet presAssocID="{F0074155-97E0-4E54-82EB-241139EF36D1}" presName="parentText" presStyleLbl="node1" presStyleIdx="1" presStyleCnt="6">
        <dgm:presLayoutVars>
          <dgm:chMax val="0"/>
          <dgm:bulletEnabled val="1"/>
        </dgm:presLayoutVars>
      </dgm:prSet>
      <dgm:spPr/>
    </dgm:pt>
    <dgm:pt modelId="{860CC18B-8BF1-407A-849B-FBE342D3D138}" type="pres">
      <dgm:prSet presAssocID="{E3501A82-B7FB-4C96-B65E-C46E42A5DB18}" presName="spacer" presStyleCnt="0"/>
      <dgm:spPr/>
    </dgm:pt>
    <dgm:pt modelId="{1E5D2BE1-D2B0-469E-8AA2-DBE5E9A22492}" type="pres">
      <dgm:prSet presAssocID="{69D51E65-A865-46E2-A0D6-3FB7D113BCB9}" presName="parentText" presStyleLbl="node1" presStyleIdx="2" presStyleCnt="6">
        <dgm:presLayoutVars>
          <dgm:chMax val="0"/>
          <dgm:bulletEnabled val="1"/>
        </dgm:presLayoutVars>
      </dgm:prSet>
      <dgm:spPr/>
    </dgm:pt>
    <dgm:pt modelId="{4E27225B-86B1-403C-B5CE-EDFAB39776B2}" type="pres">
      <dgm:prSet presAssocID="{5550DACC-A179-4249-821E-8735A6736CAA}" presName="spacer" presStyleCnt="0"/>
      <dgm:spPr/>
    </dgm:pt>
    <dgm:pt modelId="{D953A5AE-363A-4BBF-B0FA-14280B9DC193}" type="pres">
      <dgm:prSet presAssocID="{7A57FE1C-D8B8-417E-98AB-75C02DCA7375}" presName="parentText" presStyleLbl="node1" presStyleIdx="3" presStyleCnt="6">
        <dgm:presLayoutVars>
          <dgm:chMax val="0"/>
          <dgm:bulletEnabled val="1"/>
        </dgm:presLayoutVars>
      </dgm:prSet>
      <dgm:spPr/>
    </dgm:pt>
    <dgm:pt modelId="{6F81EAFD-23A2-4713-8DDF-0C08E6E69527}" type="pres">
      <dgm:prSet presAssocID="{FFE75539-D1AC-40C0-8601-53A00D63A588}" presName="spacer" presStyleCnt="0"/>
      <dgm:spPr/>
    </dgm:pt>
    <dgm:pt modelId="{CF033280-B287-4489-83B0-D21C23A30157}" type="pres">
      <dgm:prSet presAssocID="{3A11D2A4-72FB-4BBA-B5ED-AD79BE9FA27A}" presName="parentText" presStyleLbl="node1" presStyleIdx="4" presStyleCnt="6">
        <dgm:presLayoutVars>
          <dgm:chMax val="0"/>
          <dgm:bulletEnabled val="1"/>
        </dgm:presLayoutVars>
      </dgm:prSet>
      <dgm:spPr/>
    </dgm:pt>
    <dgm:pt modelId="{BBFD51BD-E3B6-4B66-8136-45F8AE62E396}" type="pres">
      <dgm:prSet presAssocID="{00AFED72-547F-4D7B-A34E-97E66AD274C2}" presName="spacer" presStyleCnt="0"/>
      <dgm:spPr/>
    </dgm:pt>
    <dgm:pt modelId="{48087385-1A56-4E14-9BAF-886C20F422E5}" type="pres">
      <dgm:prSet presAssocID="{1B00B29D-436C-4C95-9D76-565855131B80}" presName="parentText" presStyleLbl="node1" presStyleIdx="5" presStyleCnt="6">
        <dgm:presLayoutVars>
          <dgm:chMax val="0"/>
          <dgm:bulletEnabled val="1"/>
        </dgm:presLayoutVars>
      </dgm:prSet>
      <dgm:spPr/>
    </dgm:pt>
  </dgm:ptLst>
  <dgm:cxnLst>
    <dgm:cxn modelId="{7F03741E-5945-4417-8ABF-27CA2608D578}" srcId="{D8BC6507-7909-424E-9FB8-8FB3B32D9F40}" destId="{F0074155-97E0-4E54-82EB-241139EF36D1}" srcOrd="1" destOrd="0" parTransId="{08ED4744-D5CC-4581-B1E1-6901A2EFDABB}" sibTransId="{E3501A82-B7FB-4C96-B65E-C46E42A5DB18}"/>
    <dgm:cxn modelId="{1FD15C4B-472E-4049-B658-70B568AA6196}" type="presOf" srcId="{1B00B29D-436C-4C95-9D76-565855131B80}" destId="{48087385-1A56-4E14-9BAF-886C20F422E5}" srcOrd="0" destOrd="0" presId="urn:microsoft.com/office/officeart/2005/8/layout/vList2"/>
    <dgm:cxn modelId="{3D23F64C-56D7-411B-9247-12BA1BF9AF5E}" srcId="{D8BC6507-7909-424E-9FB8-8FB3B32D9F40}" destId="{7A57FE1C-D8B8-417E-98AB-75C02DCA7375}" srcOrd="3" destOrd="0" parTransId="{DB2DCB70-4671-4FE7-82E9-541364ACBDED}" sibTransId="{FFE75539-D1AC-40C0-8601-53A00D63A588}"/>
    <dgm:cxn modelId="{5DD7316F-0D69-4596-BEDA-E86121B01BA6}" type="presOf" srcId="{69D51E65-A865-46E2-A0D6-3FB7D113BCB9}" destId="{1E5D2BE1-D2B0-469E-8AA2-DBE5E9A22492}" srcOrd="0" destOrd="0" presId="urn:microsoft.com/office/officeart/2005/8/layout/vList2"/>
    <dgm:cxn modelId="{6EB3FC70-E55E-43A0-9B52-E0EF867B51D8}" srcId="{D8BC6507-7909-424E-9FB8-8FB3B32D9F40}" destId="{3A11D2A4-72FB-4BBA-B5ED-AD79BE9FA27A}" srcOrd="4" destOrd="0" parTransId="{AA7A1AA1-B8F5-44F4-BB9C-A1113874D011}" sibTransId="{00AFED72-547F-4D7B-A34E-97E66AD274C2}"/>
    <dgm:cxn modelId="{2F398757-0666-422D-B589-21BC53D46395}" srcId="{D8BC6507-7909-424E-9FB8-8FB3B32D9F40}" destId="{B5665A5F-CD74-48D4-A8F0-EA87ACF9EA9A}" srcOrd="0" destOrd="0" parTransId="{43D9D6A2-16CD-4851-8527-8388CEEB6F7B}" sibTransId="{B84A61C7-33B1-405F-ABFD-38D4CDE1A6F0}"/>
    <dgm:cxn modelId="{E39AA885-07E7-490E-82B6-C1E8BACFCBE9}" srcId="{D8BC6507-7909-424E-9FB8-8FB3B32D9F40}" destId="{1B00B29D-436C-4C95-9D76-565855131B80}" srcOrd="5" destOrd="0" parTransId="{12D5EF3E-4263-48DD-A2CD-6BAA85A3F49C}" sibTransId="{6C5AE8AD-9758-4B2B-8859-150837E93815}"/>
    <dgm:cxn modelId="{D0D4E595-B193-4A08-9ABD-9C3C47C71F24}" type="presOf" srcId="{7A57FE1C-D8B8-417E-98AB-75C02DCA7375}" destId="{D953A5AE-363A-4BBF-B0FA-14280B9DC193}" srcOrd="0" destOrd="0" presId="urn:microsoft.com/office/officeart/2005/8/layout/vList2"/>
    <dgm:cxn modelId="{9F8480A7-CE69-4563-9695-E827DD3C7007}" type="presOf" srcId="{F0074155-97E0-4E54-82EB-241139EF36D1}" destId="{D138678C-4318-48C3-A149-EC53E96BD816}" srcOrd="0" destOrd="0" presId="urn:microsoft.com/office/officeart/2005/8/layout/vList2"/>
    <dgm:cxn modelId="{8C470BC0-7E2C-4B31-944C-CE8090512C13}" type="presOf" srcId="{D8BC6507-7909-424E-9FB8-8FB3B32D9F40}" destId="{1BE8CDEF-27BE-479D-8130-63D28DAAAA95}" srcOrd="0" destOrd="0" presId="urn:microsoft.com/office/officeart/2005/8/layout/vList2"/>
    <dgm:cxn modelId="{6E5571C9-EF4C-42FD-B24E-4CA88081C211}" srcId="{D8BC6507-7909-424E-9FB8-8FB3B32D9F40}" destId="{69D51E65-A865-46E2-A0D6-3FB7D113BCB9}" srcOrd="2" destOrd="0" parTransId="{CA64FAB6-DF71-4C6C-BA0C-2202BABBCBC7}" sibTransId="{5550DACC-A179-4249-821E-8735A6736CAA}"/>
    <dgm:cxn modelId="{1D0DDAD7-5885-4681-81D8-ECDF4F056D7A}" type="presOf" srcId="{3A11D2A4-72FB-4BBA-B5ED-AD79BE9FA27A}" destId="{CF033280-B287-4489-83B0-D21C23A30157}" srcOrd="0" destOrd="0" presId="urn:microsoft.com/office/officeart/2005/8/layout/vList2"/>
    <dgm:cxn modelId="{60CB0DE6-2135-4AEE-B201-FA3876FF3ABB}" type="presOf" srcId="{B5665A5F-CD74-48D4-A8F0-EA87ACF9EA9A}" destId="{37E0A177-0779-412D-BE73-851C273AF2C8}" srcOrd="0" destOrd="0" presId="urn:microsoft.com/office/officeart/2005/8/layout/vList2"/>
    <dgm:cxn modelId="{BB3900ED-4F06-4E73-B350-8386FD9364A6}" type="presParOf" srcId="{1BE8CDEF-27BE-479D-8130-63D28DAAAA95}" destId="{37E0A177-0779-412D-BE73-851C273AF2C8}" srcOrd="0" destOrd="0" presId="urn:microsoft.com/office/officeart/2005/8/layout/vList2"/>
    <dgm:cxn modelId="{5935C724-24BB-4F1E-A22E-96A1082051E4}" type="presParOf" srcId="{1BE8CDEF-27BE-479D-8130-63D28DAAAA95}" destId="{512F69FC-00CB-46A1-9F3B-7AA909EC1BFA}" srcOrd="1" destOrd="0" presId="urn:microsoft.com/office/officeart/2005/8/layout/vList2"/>
    <dgm:cxn modelId="{146FD702-E508-4E0F-9FC5-4FF0CCA19C01}" type="presParOf" srcId="{1BE8CDEF-27BE-479D-8130-63D28DAAAA95}" destId="{D138678C-4318-48C3-A149-EC53E96BD816}" srcOrd="2" destOrd="0" presId="urn:microsoft.com/office/officeart/2005/8/layout/vList2"/>
    <dgm:cxn modelId="{04BF8F05-9E3A-40D4-8F68-2435A84A5526}" type="presParOf" srcId="{1BE8CDEF-27BE-479D-8130-63D28DAAAA95}" destId="{860CC18B-8BF1-407A-849B-FBE342D3D138}" srcOrd="3" destOrd="0" presId="urn:microsoft.com/office/officeart/2005/8/layout/vList2"/>
    <dgm:cxn modelId="{4F0217D7-9B9B-4C59-8C18-CB1F7AA6C087}" type="presParOf" srcId="{1BE8CDEF-27BE-479D-8130-63D28DAAAA95}" destId="{1E5D2BE1-D2B0-469E-8AA2-DBE5E9A22492}" srcOrd="4" destOrd="0" presId="urn:microsoft.com/office/officeart/2005/8/layout/vList2"/>
    <dgm:cxn modelId="{E949C103-1BC3-45E3-BAD7-8EA619092732}" type="presParOf" srcId="{1BE8CDEF-27BE-479D-8130-63D28DAAAA95}" destId="{4E27225B-86B1-403C-B5CE-EDFAB39776B2}" srcOrd="5" destOrd="0" presId="urn:microsoft.com/office/officeart/2005/8/layout/vList2"/>
    <dgm:cxn modelId="{8B296782-3EEA-44B5-B445-3A4A21CC53D6}" type="presParOf" srcId="{1BE8CDEF-27BE-479D-8130-63D28DAAAA95}" destId="{D953A5AE-363A-4BBF-B0FA-14280B9DC193}" srcOrd="6" destOrd="0" presId="urn:microsoft.com/office/officeart/2005/8/layout/vList2"/>
    <dgm:cxn modelId="{A8EFFBE3-AA9F-4CF3-8449-E9FD349C4AFA}" type="presParOf" srcId="{1BE8CDEF-27BE-479D-8130-63D28DAAAA95}" destId="{6F81EAFD-23A2-4713-8DDF-0C08E6E69527}" srcOrd="7" destOrd="0" presId="urn:microsoft.com/office/officeart/2005/8/layout/vList2"/>
    <dgm:cxn modelId="{15151BAB-CCA6-4DAC-9643-601E4E649656}" type="presParOf" srcId="{1BE8CDEF-27BE-479D-8130-63D28DAAAA95}" destId="{CF033280-B287-4489-83B0-D21C23A30157}" srcOrd="8" destOrd="0" presId="urn:microsoft.com/office/officeart/2005/8/layout/vList2"/>
    <dgm:cxn modelId="{D091B9F1-DBED-463A-BD83-E99C20412532}" type="presParOf" srcId="{1BE8CDEF-27BE-479D-8130-63D28DAAAA95}" destId="{BBFD51BD-E3B6-4B66-8136-45F8AE62E396}" srcOrd="9" destOrd="0" presId="urn:microsoft.com/office/officeart/2005/8/layout/vList2"/>
    <dgm:cxn modelId="{F219BA92-0595-4173-BEF7-73837601196E}" type="presParOf" srcId="{1BE8CDEF-27BE-479D-8130-63D28DAAAA95}" destId="{48087385-1A56-4E14-9BAF-886C20F422E5}"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0A177-0779-412D-BE73-851C273AF2C8}">
      <dsp:nvSpPr>
        <dsp:cNvPr id="0" name=""/>
        <dsp:cNvSpPr/>
      </dsp:nvSpPr>
      <dsp:spPr>
        <a:xfrm>
          <a:off x="0" y="184440"/>
          <a:ext cx="6900512"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Malpractice: Gained approval from hospital for resident </a:t>
          </a:r>
          <a:r>
            <a:rPr lang="en-US" sz="2100" kern="1200">
              <a:latin typeface="Arial"/>
            </a:rPr>
            <a:t>and </a:t>
          </a:r>
          <a:r>
            <a:rPr lang="en-US" sz="2100" kern="1200"/>
            <a:t>supervising </a:t>
          </a:r>
          <a:r>
            <a:rPr lang="en-US" sz="2100" kern="1200">
              <a:latin typeface="Arial"/>
            </a:rPr>
            <a:t>physician coverage</a:t>
          </a:r>
          <a:endParaRPr lang="en-US" sz="2100" kern="1200"/>
        </a:p>
      </dsp:txBody>
      <dsp:txXfrm>
        <a:off x="39580" y="224020"/>
        <a:ext cx="6821352" cy="731649"/>
      </dsp:txXfrm>
    </dsp:sp>
    <dsp:sp modelId="{D138678C-4318-48C3-A149-EC53E96BD816}">
      <dsp:nvSpPr>
        <dsp:cNvPr id="0" name=""/>
        <dsp:cNvSpPr/>
      </dsp:nvSpPr>
      <dsp:spPr>
        <a:xfrm>
          <a:off x="0" y="1055730"/>
          <a:ext cx="6900512" cy="81080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Paging System: Created a paging system to contact resident physicians</a:t>
          </a:r>
        </a:p>
      </dsp:txBody>
      <dsp:txXfrm>
        <a:off x="39580" y="1095310"/>
        <a:ext cx="6821352" cy="731649"/>
      </dsp:txXfrm>
    </dsp:sp>
    <dsp:sp modelId="{1E5D2BE1-D2B0-469E-8AA2-DBE5E9A22492}">
      <dsp:nvSpPr>
        <dsp:cNvPr id="0" name=""/>
        <dsp:cNvSpPr/>
      </dsp:nvSpPr>
      <dsp:spPr>
        <a:xfrm>
          <a:off x="0" y="1927020"/>
          <a:ext cx="6900512" cy="81080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Scheduling: Incorporated </a:t>
          </a:r>
          <a:r>
            <a:rPr lang="en-US" sz="2100" kern="1200">
              <a:latin typeface="Arial"/>
            </a:rPr>
            <a:t>resident</a:t>
          </a:r>
          <a:r>
            <a:rPr lang="en-US" sz="2100" kern="1200"/>
            <a:t> schedules into a trauma</a:t>
          </a:r>
          <a:r>
            <a:rPr lang="en-US" sz="2100" kern="1200">
              <a:latin typeface="Arial"/>
            </a:rPr>
            <a:t> calendar. Duty hours</a:t>
          </a:r>
          <a:endParaRPr lang="en-US" sz="2100" kern="1200"/>
        </a:p>
      </dsp:txBody>
      <dsp:txXfrm>
        <a:off x="39580" y="1966600"/>
        <a:ext cx="6821352" cy="731649"/>
      </dsp:txXfrm>
    </dsp:sp>
    <dsp:sp modelId="{D953A5AE-363A-4BBF-B0FA-14280B9DC193}">
      <dsp:nvSpPr>
        <dsp:cNvPr id="0" name=""/>
        <dsp:cNvSpPr/>
      </dsp:nvSpPr>
      <dsp:spPr>
        <a:xfrm>
          <a:off x="0" y="2798310"/>
          <a:ext cx="6900512" cy="81080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rPr>
            <a:t>Teamwork: Minimized resident impact on metrics (time to CT, transfer, admission)</a:t>
          </a:r>
        </a:p>
      </dsp:txBody>
      <dsp:txXfrm>
        <a:off x="39580" y="2837890"/>
        <a:ext cx="6821352" cy="731649"/>
      </dsp:txXfrm>
    </dsp:sp>
    <dsp:sp modelId="{CF033280-B287-4489-83B0-D21C23A30157}">
      <dsp:nvSpPr>
        <dsp:cNvPr id="0" name=""/>
        <dsp:cNvSpPr/>
      </dsp:nvSpPr>
      <dsp:spPr>
        <a:xfrm>
          <a:off x="0" y="3669600"/>
          <a:ext cx="6900512" cy="81080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Data: </a:t>
          </a:r>
          <a:r>
            <a:rPr lang="en-US" sz="2100" kern="1200">
              <a:latin typeface="Arial"/>
            </a:rPr>
            <a:t>Resident</a:t>
          </a:r>
          <a:r>
            <a:rPr lang="en-US" sz="2100" kern="1200"/>
            <a:t> participation recorded by trauma committee including number of traumas, procedures</a:t>
          </a:r>
        </a:p>
      </dsp:txBody>
      <dsp:txXfrm>
        <a:off x="39580" y="3709180"/>
        <a:ext cx="6821352" cy="731649"/>
      </dsp:txXfrm>
    </dsp:sp>
    <dsp:sp modelId="{48087385-1A56-4E14-9BAF-886C20F422E5}">
      <dsp:nvSpPr>
        <dsp:cNvPr id="0" name=""/>
        <dsp:cNvSpPr/>
      </dsp:nvSpPr>
      <dsp:spPr>
        <a:xfrm>
          <a:off x="0" y="4540890"/>
          <a:ext cx="6900512"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latin typeface="Arial"/>
            </a:rPr>
            <a:t>Research: Retroactive</a:t>
          </a:r>
          <a:r>
            <a:rPr lang="en-US" sz="2100" kern="1200"/>
            <a:t> survey of trauma residents and non-trauma residents</a:t>
          </a:r>
          <a:r>
            <a:rPr lang="en-US" sz="2100" kern="1200">
              <a:latin typeface="Arial"/>
            </a:rPr>
            <a:t>, Resident trauma competency</a:t>
          </a:r>
          <a:endParaRPr lang="en-US" sz="2100" kern="1200"/>
        </a:p>
      </dsp:txBody>
      <dsp:txXfrm>
        <a:off x="39580" y="4580470"/>
        <a:ext cx="6821352" cy="7316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B78F3-2702-4DE2-8FE5-7C32588444A9}" type="datetimeFigureOut">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80C79C-A795-4867-AD60-B766D215459B}" type="slidenum">
              <a:t>‹#›</a:t>
            </a:fld>
            <a:endParaRPr lang="en-US"/>
          </a:p>
        </p:txBody>
      </p:sp>
    </p:spTree>
    <p:extLst>
      <p:ext uri="{BB962C8B-B14F-4D97-AF65-F5344CB8AC3E}">
        <p14:creationId xmlns:p14="http://schemas.microsoft.com/office/powerpoint/2010/main" val="533108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Nearly 1/6th of residents live in a rural area; with greater than 47.6 million Americans living greater than 1 hour away from a level I or II trauma center</a:t>
            </a:r>
          </a:p>
        </p:txBody>
      </p:sp>
      <p:sp>
        <p:nvSpPr>
          <p:cNvPr id="4" name="Slide Number Placeholder 3"/>
          <p:cNvSpPr>
            <a:spLocks noGrp="1"/>
          </p:cNvSpPr>
          <p:nvPr>
            <p:ph type="sldNum" sz="quarter" idx="5"/>
          </p:nvPr>
        </p:nvSpPr>
        <p:spPr/>
        <p:txBody>
          <a:bodyPr/>
          <a:lstStyle/>
          <a:p>
            <a:fld id="{6E80C79C-A795-4867-AD60-B766D215459B}" type="slidenum">
              <a:rPr lang="en-US"/>
              <a:t>4</a:t>
            </a:fld>
            <a:endParaRPr lang="en-US"/>
          </a:p>
        </p:txBody>
      </p:sp>
    </p:spTree>
    <p:extLst>
      <p:ext uri="{BB962C8B-B14F-4D97-AF65-F5344CB8AC3E}">
        <p14:creationId xmlns:p14="http://schemas.microsoft.com/office/powerpoint/2010/main" val="395523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Logisitics</a:t>
            </a:r>
            <a:r>
              <a:rPr lang="en-US">
                <a:cs typeface="Calibri"/>
              </a:rPr>
              <a:t> is often working through people's concerns and creating efficient systems that do not overburden other groups.</a:t>
            </a:r>
          </a:p>
          <a:p>
            <a:r>
              <a:rPr lang="en-US">
                <a:cs typeface="Calibri"/>
              </a:rPr>
              <a:t>Risk management may need to be involved</a:t>
            </a:r>
          </a:p>
          <a:p>
            <a:r>
              <a:rPr lang="en-US">
                <a:cs typeface="Calibri"/>
              </a:rPr>
              <a:t>Not screwing up trauma team's timing, metrics</a:t>
            </a:r>
          </a:p>
          <a:p>
            <a:r>
              <a:rPr lang="en-US">
                <a:cs typeface="Calibri"/>
              </a:rPr>
              <a:t>Work hours </a:t>
            </a:r>
          </a:p>
        </p:txBody>
      </p:sp>
      <p:sp>
        <p:nvSpPr>
          <p:cNvPr id="4" name="Slide Number Placeholder 3"/>
          <p:cNvSpPr>
            <a:spLocks noGrp="1"/>
          </p:cNvSpPr>
          <p:nvPr>
            <p:ph type="sldNum" sz="quarter" idx="5"/>
          </p:nvPr>
        </p:nvSpPr>
        <p:spPr/>
        <p:txBody>
          <a:bodyPr/>
          <a:lstStyle/>
          <a:p>
            <a:fld id="{C099F744-FD9C-44F3-92AB-510D9A2A268B}" type="slidenum">
              <a:rPr lang="en-US" smtClean="0"/>
              <a:t>17</a:t>
            </a:fld>
            <a:endParaRPr lang="en-US"/>
          </a:p>
        </p:txBody>
      </p:sp>
    </p:spTree>
    <p:extLst>
      <p:ext uri="{BB962C8B-B14F-4D97-AF65-F5344CB8AC3E}">
        <p14:creationId xmlns:p14="http://schemas.microsoft.com/office/powerpoint/2010/main" val="223941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the major components and learning tasks of ATLS.</a:t>
            </a:r>
          </a:p>
        </p:txBody>
      </p:sp>
      <p:sp>
        <p:nvSpPr>
          <p:cNvPr id="4" name="Slide Number Placeholder 3"/>
          <p:cNvSpPr>
            <a:spLocks noGrp="1"/>
          </p:cNvSpPr>
          <p:nvPr>
            <p:ph type="sldNum" sz="quarter" idx="5"/>
          </p:nvPr>
        </p:nvSpPr>
        <p:spPr/>
        <p:txBody>
          <a:bodyPr/>
          <a:lstStyle/>
          <a:p>
            <a:fld id="{C099F744-FD9C-44F3-92AB-510D9A2A268B}" type="slidenum">
              <a:rPr lang="en-US" smtClean="0"/>
              <a:t>23</a:t>
            </a:fld>
            <a:endParaRPr lang="en-US"/>
          </a:p>
        </p:txBody>
      </p:sp>
    </p:spTree>
    <p:extLst>
      <p:ext uri="{BB962C8B-B14F-4D97-AF65-F5344CB8AC3E}">
        <p14:creationId xmlns:p14="http://schemas.microsoft.com/office/powerpoint/2010/main" val="2970940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Greater than 47.6 million Americans living greater than 1 hour away from a level I or II trauma center</a:t>
            </a:r>
          </a:p>
          <a:p>
            <a:r>
              <a:rPr lang="en-US">
                <a:cs typeface="Calibri"/>
              </a:rPr>
              <a:t>How do we improve trauma stabilization training for those physicians who practice in rural settings; which are invariably Family Medicine Physicians </a:t>
            </a:r>
          </a:p>
        </p:txBody>
      </p:sp>
      <p:sp>
        <p:nvSpPr>
          <p:cNvPr id="4" name="Slide Number Placeholder 3"/>
          <p:cNvSpPr>
            <a:spLocks noGrp="1"/>
          </p:cNvSpPr>
          <p:nvPr>
            <p:ph type="sldNum" sz="quarter" idx="5"/>
          </p:nvPr>
        </p:nvSpPr>
        <p:spPr/>
        <p:txBody>
          <a:bodyPr/>
          <a:lstStyle/>
          <a:p>
            <a:fld id="{6E80C79C-A795-4867-AD60-B766D215459B}" type="slidenum">
              <a:rPr lang="en-US"/>
              <a:t>5</a:t>
            </a:fld>
            <a:endParaRPr lang="en-US"/>
          </a:p>
        </p:txBody>
      </p:sp>
    </p:spTree>
    <p:extLst>
      <p:ext uri="{BB962C8B-B14F-4D97-AF65-F5344CB8AC3E}">
        <p14:creationId xmlns:p14="http://schemas.microsoft.com/office/powerpoint/2010/main" val="107635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graph from the emergency physician workforce produced in 2020:</a:t>
            </a:r>
          </a:p>
          <a:p>
            <a:endParaRPr lang="en-US"/>
          </a:p>
          <a:p>
            <a:r>
              <a:rPr lang="en-US"/>
              <a:t>It demonstrates that </a:t>
            </a:r>
            <a:r>
              <a:rPr lang="en-US" err="1"/>
              <a:t>nonboarded</a:t>
            </a:r>
            <a:r>
              <a:rPr lang="en-US"/>
              <a:t> significantly increase physician density most dramatically in rural locations</a:t>
            </a:r>
          </a:p>
          <a:p>
            <a:endParaRPr lang="en-US"/>
          </a:p>
          <a:p>
            <a:r>
              <a:rPr lang="en-US"/>
              <a:t>Non- emergency medicine board certified were family medicine (33%), internal medicine (24%), or surgery (12%)</a:t>
            </a:r>
            <a:endParaRPr lang="en-US">
              <a:cs typeface="Calibri"/>
            </a:endParaRPr>
          </a:p>
          <a:p>
            <a:endParaRPr lang="en-US">
              <a:cs typeface="Calibri"/>
            </a:endParaRPr>
          </a:p>
          <a:p>
            <a:r>
              <a:rPr lang="en-US"/>
              <a:t>Family medicine (31%) and internal medicine (23%) were the most common backgrounds for non-emergency medicine–trained/emergency medicine board certified emergency physicians, and most (75%) graduated from residency greater than or equal to 20 years ago.</a:t>
            </a:r>
            <a:endParaRPr lang="en-US">
              <a:cs typeface="Calibri"/>
            </a:endParaRPr>
          </a:p>
          <a:p>
            <a:endParaRPr lang="en-US"/>
          </a:p>
          <a:p>
            <a:r>
              <a:rPr lang="en-US"/>
              <a:t>Rural emergency physicians were much less likely than urban emergency physicians to have emergency medicine training (31% versus 57%), emergency medicine board certified (43% versus 59%), and to have graduated in the past 5 years (8% versus 19%). </a:t>
            </a:r>
            <a:endParaRPr lang="en-US">
              <a:cs typeface="Calibri"/>
            </a:endParaRPr>
          </a:p>
          <a:p>
            <a:r>
              <a:rPr lang="en-US"/>
              <a:t>February 2, 2022 at 10:47 PM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E80C79C-A795-4867-AD60-B766D215459B}" type="slidenum">
              <a:rPr lang="en-US"/>
              <a:t>6</a:t>
            </a:fld>
            <a:endParaRPr lang="en-US"/>
          </a:p>
        </p:txBody>
      </p:sp>
    </p:spTree>
    <p:extLst>
      <p:ext uri="{BB962C8B-B14F-4D97-AF65-F5344CB8AC3E}">
        <p14:creationId xmlns:p14="http://schemas.microsoft.com/office/powerpoint/2010/main" val="2366519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data from the national study of the emergency physician work force. This was the second evaluation the first being performed in 2008.</a:t>
            </a:r>
          </a:p>
          <a:p>
            <a:r>
              <a:rPr lang="en-US"/>
              <a:t>1) Urban population have much higher Emergency physician Density (both EM boarded and total physicians) compared to rural location (MORE THEN DOUBLE the density)</a:t>
            </a:r>
          </a:p>
          <a:p>
            <a:r>
              <a:rPr lang="en-US"/>
              <a:t>2)Over the past 12 years-rural locations have been losing physicians at a rate greater then replacement</a:t>
            </a:r>
          </a:p>
          <a:p>
            <a:r>
              <a:rPr lang="en-US"/>
              <a:t>3) Rural locations are expected to continue losing physicians at an increasing rate due to retirement</a:t>
            </a:r>
          </a:p>
          <a:p>
            <a:pPr marL="171450" indent="-171450">
              <a:buFont typeface="Arial,Sans-Serif"/>
              <a:buChar char="•"/>
            </a:pPr>
            <a:r>
              <a:rPr lang="en-US"/>
              <a:t>physicians in large and small rural EDs are older (median age 58 and 62 years, respectively) and nearing the US retirement age. This finding is more pronounced than what we reported about in 2008, in which the median age was 54 and 56 years</a:t>
            </a:r>
          </a:p>
          <a:p>
            <a:r>
              <a:rPr lang="en-US"/>
              <a:t>2) Rural Locations are losing physician and are expected to continue losing physicians</a:t>
            </a:r>
          </a:p>
          <a:p>
            <a:endParaRPr lang="en-US"/>
          </a:p>
          <a:p>
            <a:endParaRPr lang="en-US"/>
          </a:p>
          <a:p>
            <a:endParaRPr lang="en-US"/>
          </a:p>
          <a:p>
            <a:r>
              <a:rPr lang="en-US"/>
              <a:t>------------</a:t>
            </a:r>
          </a:p>
          <a:p>
            <a:r>
              <a:rPr lang="en-US"/>
              <a:t>we identified a decrease in emergency physicians in rural areas since our 2008 report.2 Per 100,000 US population in 2020, we found a decline for both large rural (–0.4) and small rural (–3.7) emergency physician densities. In 2008, we reported that 7.6% and 3.3% of emergency physicians practice in large and small rural areas, respectively; in 2020, the corresponding values were 5.6% and 2.5%</a:t>
            </a:r>
          </a:p>
          <a:p>
            <a:r>
              <a:rPr lang="en-US"/>
              <a:t>physicians in large and small rural EDs are older (median age 58 and 62 years, respectively) and nearing the US retirement age. This finding is more pronounced than what we reported about in 2008, in which the median age was 54 and 56 years, respectively</a:t>
            </a:r>
          </a:p>
          <a:p>
            <a:r>
              <a:rPr lang="en-US"/>
              <a:t>physicians in large and small rural EDs are older (median age 58 and 62 years, respectively) and nearing the US retirement age. This finding is more pronounced than what we reported about in 2008, in which the median age was 54 and 56 years, respectively</a:t>
            </a:r>
            <a:endParaRPr lang="en-US">
              <a:cs typeface="Calibri"/>
            </a:endParaRPr>
          </a:p>
        </p:txBody>
      </p:sp>
      <p:sp>
        <p:nvSpPr>
          <p:cNvPr id="4" name="Slide Number Placeholder 3"/>
          <p:cNvSpPr>
            <a:spLocks noGrp="1"/>
          </p:cNvSpPr>
          <p:nvPr>
            <p:ph type="sldNum" sz="quarter" idx="5"/>
          </p:nvPr>
        </p:nvSpPr>
        <p:spPr/>
        <p:txBody>
          <a:bodyPr/>
          <a:lstStyle/>
          <a:p>
            <a:fld id="{6E80C79C-A795-4867-AD60-B766D215459B}" type="slidenum">
              <a:rPr lang="en-US"/>
              <a:t>7</a:t>
            </a:fld>
            <a:endParaRPr lang="en-US"/>
          </a:p>
        </p:txBody>
      </p:sp>
    </p:spTree>
    <p:extLst>
      <p:ext uri="{BB962C8B-B14F-4D97-AF65-F5344CB8AC3E}">
        <p14:creationId xmlns:p14="http://schemas.microsoft.com/office/powerpoint/2010/main" val="285126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only data that exists discussing family medicine graduate comfort with trauma care after residency. In fact I have only been able to find one published paper. From 2000</a:t>
            </a:r>
          </a:p>
          <a:p>
            <a:r>
              <a:rPr lang="en-US"/>
              <a:t>Background: no published data describe how they perceive their preparation for emergency practice. We surveyed graduates of Colorado family practice residencies concerning their emergency medicine practice, their comfort working in emergency departments, and their perceived preparation for practicing emergency medicine. </a:t>
            </a:r>
          </a:p>
          <a:p>
            <a:endParaRPr lang="en-US"/>
          </a:p>
          <a:p>
            <a:r>
              <a:rPr lang="en-US"/>
              <a:t>Methods: May 1998 we mailed a IS-item questionnaire to all 1997 graduates of Colorado family practice residencies. We chose a I-year </a:t>
            </a:r>
            <a:r>
              <a:rPr lang="en-US" err="1"/>
              <a:t>postresidency</a:t>
            </a:r>
            <a:r>
              <a:rPr lang="en-US"/>
              <a:t> interval because we expected that respondents' recall of residency training would be high and the potential confounding of practice experience (as opposed to residency training) would be less. Seventy recent graduates of Colorado residencies were surveyed regarding their location, work in emergency departments, contact with emergency medical services (EMS) personnel, and perceptions about their emergency medical training</a:t>
            </a:r>
          </a:p>
        </p:txBody>
      </p:sp>
      <p:sp>
        <p:nvSpPr>
          <p:cNvPr id="4" name="Slide Number Placeholder 3"/>
          <p:cNvSpPr>
            <a:spLocks noGrp="1"/>
          </p:cNvSpPr>
          <p:nvPr>
            <p:ph type="sldNum" sz="quarter" idx="5"/>
          </p:nvPr>
        </p:nvSpPr>
        <p:spPr/>
        <p:txBody>
          <a:bodyPr/>
          <a:lstStyle/>
          <a:p>
            <a:fld id="{6E80C79C-A795-4867-AD60-B766D215459B}" type="slidenum">
              <a:rPr lang="en-US"/>
              <a:t>8</a:t>
            </a:fld>
            <a:endParaRPr lang="en-US"/>
          </a:p>
        </p:txBody>
      </p:sp>
    </p:spTree>
    <p:extLst>
      <p:ext uri="{BB962C8B-B14F-4D97-AF65-F5344CB8AC3E}">
        <p14:creationId xmlns:p14="http://schemas.microsoft.com/office/powerpoint/2010/main" val="61480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Translating the needs assessment in a </a:t>
            </a:r>
            <a:r>
              <a:rPr lang="en-US" err="1">
                <a:cs typeface="Calibri"/>
              </a:rPr>
              <a:t>tangilbe</a:t>
            </a:r>
            <a:r>
              <a:rPr lang="en-US">
                <a:cs typeface="Calibri"/>
              </a:rPr>
              <a:t> plan</a:t>
            </a:r>
          </a:p>
        </p:txBody>
      </p:sp>
      <p:sp>
        <p:nvSpPr>
          <p:cNvPr id="4" name="Slide Number Placeholder 3"/>
          <p:cNvSpPr>
            <a:spLocks noGrp="1"/>
          </p:cNvSpPr>
          <p:nvPr>
            <p:ph type="sldNum" sz="quarter" idx="5"/>
          </p:nvPr>
        </p:nvSpPr>
        <p:spPr/>
        <p:txBody>
          <a:bodyPr/>
          <a:lstStyle/>
          <a:p>
            <a:fld id="{C099F744-FD9C-44F3-92AB-510D9A2A268B}" type="slidenum">
              <a:rPr lang="en-US" smtClean="0"/>
              <a:t>11</a:t>
            </a:fld>
            <a:endParaRPr lang="en-US"/>
          </a:p>
        </p:txBody>
      </p:sp>
    </p:spTree>
    <p:extLst>
      <p:ext uri="{BB962C8B-B14F-4D97-AF65-F5344CB8AC3E}">
        <p14:creationId xmlns:p14="http://schemas.microsoft.com/office/powerpoint/2010/main" val="781088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match what we have identified in our needs assessment to the  requirements and current framework that exist already in the hospital?</a:t>
            </a:r>
          </a:p>
          <a:p>
            <a:r>
              <a:rPr lang="en-US">
                <a:cs typeface="Calibri"/>
              </a:rPr>
              <a:t>-Communicating this need to distinct members of the trauma team. We have specific residents that will work in these rural locations and they have no formal trauma training.</a:t>
            </a:r>
            <a:endParaRPr lang="en-US"/>
          </a:p>
          <a:p>
            <a:r>
              <a:rPr lang="en-US">
                <a:cs typeface="Calibri"/>
              </a:rPr>
              <a:t>-</a:t>
            </a:r>
          </a:p>
          <a:p>
            <a:r>
              <a:rPr lang="en-US">
                <a:cs typeface="Calibri"/>
              </a:rPr>
              <a:t>Communicated: We would like to include residents in trauma stabilization in the ER.</a:t>
            </a:r>
          </a:p>
          <a:p>
            <a:endParaRPr lang="en-US">
              <a:cs typeface="Calibri"/>
            </a:endParaRPr>
          </a:p>
          <a:p>
            <a:r>
              <a:rPr lang="en-US">
                <a:cs typeface="Calibri"/>
              </a:rPr>
              <a:t>How to involve everyone else in that vision and convince that it is a good idea? </a:t>
            </a:r>
          </a:p>
          <a:p>
            <a:r>
              <a:rPr lang="en-US"/>
              <a:t>How to get buy in from the hospital, those with financial ties/limitations? </a:t>
            </a:r>
            <a:endParaRPr lang="en-US">
              <a:cs typeface="Calibri" panose="020F0502020204030204"/>
            </a:endParaRPr>
          </a:p>
          <a:p>
            <a:r>
              <a:rPr lang="en-US">
                <a:cs typeface="Calibri" panose="020F0502020204030204"/>
              </a:rPr>
              <a:t>-how to convince that it is worth it? That there will be benefits that come from it, apart from just resident education. Might be for the program (in terms of recruiting), for the hospital (not sure how), the trauma program (can advertise they focus on education), or the rural communities. </a:t>
            </a:r>
          </a:p>
          <a:p>
            <a:endParaRPr lang="en-US"/>
          </a:p>
          <a:p>
            <a:r>
              <a:rPr lang="en-US"/>
              <a:t>Our Needs assessment</a:t>
            </a:r>
            <a:endParaRPr lang="en-US">
              <a:cs typeface="Calibri"/>
            </a:endParaRPr>
          </a:p>
          <a:p>
            <a:r>
              <a:rPr lang="en-US"/>
              <a:t>-There was large interest from 3 invested residents for increased trauma specific training</a:t>
            </a:r>
            <a:endParaRPr lang="en-US">
              <a:cs typeface="Calibri"/>
            </a:endParaRPr>
          </a:p>
          <a:p>
            <a:r>
              <a:rPr lang="en-US"/>
              <a:t>-no consistent trauma leadership role</a:t>
            </a:r>
            <a:endParaRPr lang="en-US">
              <a:cs typeface="Calibri"/>
            </a:endParaRPr>
          </a:p>
          <a:p>
            <a:r>
              <a:rPr lang="en-US"/>
              <a:t>-few trauma cases-structure that actually excluded residents from trauma cases.</a:t>
            </a:r>
            <a:endParaRPr lang="en-US">
              <a:cs typeface="Calibri"/>
            </a:endParaRPr>
          </a:p>
          <a:p>
            <a:r>
              <a:rPr lang="en-US"/>
              <a:t>-rare trauma stabilization</a:t>
            </a:r>
            <a:endParaRPr lang="en-US">
              <a:cs typeface="Calibri"/>
            </a:endParaRPr>
          </a:p>
          <a:p>
            <a:r>
              <a:rPr lang="en-US"/>
              <a:t>-no organized method for </a:t>
            </a:r>
            <a:r>
              <a:rPr lang="en-US" err="1"/>
              <a:t>atls</a:t>
            </a:r>
            <a:r>
              <a:rPr lang="en-US"/>
              <a:t> certification –some would get in third year using CME.</a:t>
            </a:r>
            <a:endParaRPr lang="en-US">
              <a:cs typeface="Calibri"/>
            </a:endParaRPr>
          </a:p>
          <a:p>
            <a:r>
              <a:rPr lang="en-US"/>
              <a:t>-no method to inform residents of trauma cases</a:t>
            </a:r>
            <a:endParaRPr lang="en-US">
              <a:cs typeface="Calibri"/>
            </a:endParaRPr>
          </a:p>
          <a:p>
            <a:endParaRPr lang="en-US">
              <a:cs typeface="Calibri"/>
            </a:endParaRPr>
          </a:p>
          <a:p>
            <a:r>
              <a:rPr lang="en-US">
                <a:cs typeface="Calibri"/>
              </a:rPr>
              <a:t>Ways we communicated this vision:</a:t>
            </a:r>
          </a:p>
          <a:p>
            <a:r>
              <a:rPr lang="en-US">
                <a:cs typeface="Calibri"/>
              </a:rPr>
              <a:t>We communicated specific resident needs (Nick to here, Charlie to here...)</a:t>
            </a:r>
            <a:endParaRPr lang="en-US"/>
          </a:p>
          <a:p>
            <a:r>
              <a:rPr lang="en-US"/>
              <a:t>Regional Need: Rural Oregon hospitals have a direct need for rural emergency coverage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C099F744-FD9C-44F3-92AB-510D9A2A268B}" type="slidenum">
              <a:rPr lang="en-US" smtClean="0"/>
              <a:t>13</a:t>
            </a:fld>
            <a:endParaRPr lang="en-US"/>
          </a:p>
        </p:txBody>
      </p:sp>
    </p:spTree>
    <p:extLst>
      <p:ext uri="{BB962C8B-B14F-4D97-AF65-F5344CB8AC3E}">
        <p14:creationId xmlns:p14="http://schemas.microsoft.com/office/powerpoint/2010/main" val="4211280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Who is able to perform this- second and third year residents</a:t>
            </a:r>
          </a:p>
          <a:p>
            <a:r>
              <a:rPr lang="en-US">
                <a:cs typeface="Calibri"/>
              </a:rPr>
              <a:t>What is required: ATLS certification</a:t>
            </a:r>
          </a:p>
          <a:p>
            <a:r>
              <a:rPr lang="en-US">
                <a:cs typeface="Calibri"/>
              </a:rPr>
              <a:t>What systems do we build into this to make this possible:</a:t>
            </a:r>
          </a:p>
          <a:p>
            <a:endParaRPr lang="en-US">
              <a:cs typeface="Calibri"/>
            </a:endParaRPr>
          </a:p>
        </p:txBody>
      </p:sp>
      <p:sp>
        <p:nvSpPr>
          <p:cNvPr id="4" name="Slide Number Placeholder 3"/>
          <p:cNvSpPr>
            <a:spLocks noGrp="1"/>
          </p:cNvSpPr>
          <p:nvPr>
            <p:ph type="sldNum" sz="quarter" idx="5"/>
          </p:nvPr>
        </p:nvSpPr>
        <p:spPr/>
        <p:txBody>
          <a:bodyPr/>
          <a:lstStyle/>
          <a:p>
            <a:fld id="{C099F744-FD9C-44F3-92AB-510D9A2A268B}" type="slidenum">
              <a:rPr lang="en-US" smtClean="0"/>
              <a:t>14</a:t>
            </a:fld>
            <a:endParaRPr lang="en-US"/>
          </a:p>
        </p:txBody>
      </p:sp>
    </p:spTree>
    <p:extLst>
      <p:ext uri="{BB962C8B-B14F-4D97-AF65-F5344CB8AC3E}">
        <p14:creationId xmlns:p14="http://schemas.microsoft.com/office/powerpoint/2010/main" val="2747078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Our Track:</a:t>
            </a:r>
          </a:p>
          <a:p>
            <a:r>
              <a:rPr lang="en-US">
                <a:cs typeface="Calibri"/>
              </a:rPr>
              <a:t>1) Trauma Resident: Having a formal position was key to having a role on the team and </a:t>
            </a:r>
            <a:r>
              <a:rPr lang="en-US" err="1">
                <a:cs typeface="Calibri"/>
              </a:rPr>
              <a:t>aleviating</a:t>
            </a:r>
            <a:r>
              <a:rPr lang="en-US">
                <a:cs typeface="Calibri"/>
              </a:rPr>
              <a:t> fears of nursing/trauma managers. Avoid confusion. </a:t>
            </a:r>
          </a:p>
          <a:p>
            <a:r>
              <a:rPr lang="en-US">
                <a:cs typeface="Calibri"/>
              </a:rPr>
              <a:t>2) Leadership position: Team lead in an supervised role</a:t>
            </a:r>
          </a:p>
          <a:p>
            <a:r>
              <a:rPr lang="en-US">
                <a:cs typeface="Calibri"/>
              </a:rPr>
              <a:t>      A) trauma surgeon or emergency physician was always present</a:t>
            </a:r>
          </a:p>
          <a:p>
            <a:r>
              <a:rPr lang="en-US">
                <a:cs typeface="Calibri"/>
              </a:rPr>
              <a:t>      B)These attendings always supervised the residents actions, stabilization, and procedures--&gt; it was important though that the resident be seen in a leadership position so that they would understand how to lead these teams.</a:t>
            </a:r>
          </a:p>
          <a:p>
            <a:r>
              <a:rPr lang="en-US">
                <a:cs typeface="Calibri"/>
              </a:rPr>
              <a:t>      C) Resident's primary role is to perform the primary and secondary survey.</a:t>
            </a:r>
          </a:p>
          <a:p>
            <a:r>
              <a:rPr lang="en-US">
                <a:cs typeface="Calibri"/>
              </a:rPr>
              <a:t>      D) Resident is able to give verbal orders, direct the flow of the trauma stabilization. Perform key procedures. </a:t>
            </a:r>
          </a:p>
          <a:p>
            <a:r>
              <a:rPr lang="en-US">
                <a:cs typeface="Calibri"/>
              </a:rPr>
              <a:t>      E) Has the responsibility to report when he arrived (hopefully prior to patient arrival) or inform nurses/secretary of his arrival.</a:t>
            </a:r>
          </a:p>
        </p:txBody>
      </p:sp>
      <p:sp>
        <p:nvSpPr>
          <p:cNvPr id="4" name="Slide Number Placeholder 3"/>
          <p:cNvSpPr>
            <a:spLocks noGrp="1"/>
          </p:cNvSpPr>
          <p:nvPr>
            <p:ph type="sldNum" sz="quarter" idx="5"/>
          </p:nvPr>
        </p:nvSpPr>
        <p:spPr/>
        <p:txBody>
          <a:bodyPr/>
          <a:lstStyle/>
          <a:p>
            <a:fld id="{C099F744-FD9C-44F3-92AB-510D9A2A268B}" type="slidenum">
              <a:rPr lang="en-US" smtClean="0"/>
              <a:t>16</a:t>
            </a:fld>
            <a:endParaRPr lang="en-US"/>
          </a:p>
        </p:txBody>
      </p:sp>
    </p:spTree>
    <p:extLst>
      <p:ext uri="{BB962C8B-B14F-4D97-AF65-F5344CB8AC3E}">
        <p14:creationId xmlns:p14="http://schemas.microsoft.com/office/powerpoint/2010/main" val="46765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1668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07897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38692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CE6E-202A-480B-BA54-5D98F99FE4DF}"/>
              </a:ext>
            </a:extLst>
          </p:cNvPr>
          <p:cNvSpPr>
            <a:spLocks noGrp="1"/>
          </p:cNvSpPr>
          <p:nvPr>
            <p:ph type="ctrTitle" hasCustomPrompt="1"/>
          </p:nvPr>
        </p:nvSpPr>
        <p:spPr>
          <a:xfrm>
            <a:off x="520700" y="1295399"/>
            <a:ext cx="7518400" cy="2214563"/>
          </a:xfrm>
        </p:spPr>
        <p:txBody>
          <a:bodyPr anchor="b"/>
          <a:lstStyle>
            <a:lvl1pPr algn="l">
              <a:defRPr sz="6000">
                <a:solidFill>
                  <a:schemeClr val="bg1"/>
                </a:solidFill>
              </a:defRPr>
            </a:lvl1pPr>
          </a:lstStyle>
          <a:p>
            <a:r>
              <a:rPr lang="en-US"/>
              <a:t>Title: Arial Bold, 40-60 / white</a:t>
            </a:r>
          </a:p>
        </p:txBody>
      </p:sp>
      <p:sp>
        <p:nvSpPr>
          <p:cNvPr id="3" name="Subtitle 2">
            <a:extLst>
              <a:ext uri="{FF2B5EF4-FFF2-40B4-BE49-F238E27FC236}">
                <a16:creationId xmlns:a16="http://schemas.microsoft.com/office/drawing/2014/main" id="{EF1FC547-C509-46CB-9E66-6AA01C27ED12}"/>
              </a:ext>
            </a:extLst>
          </p:cNvPr>
          <p:cNvSpPr>
            <a:spLocks noGrp="1"/>
          </p:cNvSpPr>
          <p:nvPr>
            <p:ph type="subTitle" idx="1" hasCustomPrompt="1"/>
          </p:nvPr>
        </p:nvSpPr>
        <p:spPr>
          <a:xfrm>
            <a:off x="520700" y="3552191"/>
            <a:ext cx="7518400" cy="1198562"/>
          </a:xfrm>
        </p:spPr>
        <p:txBody>
          <a:bodyPr anchor="b">
            <a:normAutofit/>
          </a:bodyPr>
          <a:lstStyle>
            <a:lvl1pPr marL="0" indent="0" algn="l">
              <a:buNone/>
              <a:defRPr sz="36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Arial Bold, 24-36 / orange</a:t>
            </a:r>
          </a:p>
        </p:txBody>
      </p:sp>
      <p:sp>
        <p:nvSpPr>
          <p:cNvPr id="5" name="Text Placeholder 4">
            <a:extLst>
              <a:ext uri="{FF2B5EF4-FFF2-40B4-BE49-F238E27FC236}">
                <a16:creationId xmlns:a16="http://schemas.microsoft.com/office/drawing/2014/main" id="{88FC5653-E33E-4AF1-9770-669F9F0F001F}"/>
              </a:ext>
            </a:extLst>
          </p:cNvPr>
          <p:cNvSpPr>
            <a:spLocks noGrp="1"/>
          </p:cNvSpPr>
          <p:nvPr>
            <p:ph type="body" sz="quarter" idx="10" hasCustomPrompt="1"/>
          </p:nvPr>
        </p:nvSpPr>
        <p:spPr>
          <a:xfrm>
            <a:off x="520700" y="4792982"/>
            <a:ext cx="7518400" cy="521968"/>
          </a:xfrm>
        </p:spPr>
        <p:txBody>
          <a:bodyPr anchor="b">
            <a:normAutofit/>
          </a:bodyPr>
          <a:lstStyle>
            <a:lvl1pPr marL="0" indent="0">
              <a:buNone/>
              <a:defRPr sz="2400">
                <a:solidFill>
                  <a:schemeClr val="bg1"/>
                </a:solidFill>
              </a:defRPr>
            </a:lvl1pPr>
          </a:lstStyle>
          <a:p>
            <a:pPr lvl="0"/>
            <a:r>
              <a:rPr lang="en-US"/>
              <a:t>Presenter and Date, Arial Bold, 18-24 / white</a:t>
            </a:r>
          </a:p>
        </p:txBody>
      </p:sp>
    </p:spTree>
    <p:extLst>
      <p:ext uri="{BB962C8B-B14F-4D97-AF65-F5344CB8AC3E}">
        <p14:creationId xmlns:p14="http://schemas.microsoft.com/office/powerpoint/2010/main" val="117036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A752-8AF5-43D4-A5D4-F173BA465AB6}"/>
              </a:ext>
            </a:extLst>
          </p:cNvPr>
          <p:cNvSpPr>
            <a:spLocks noGrp="1"/>
          </p:cNvSpPr>
          <p:nvPr>
            <p:ph type="title" hasCustomPrompt="1"/>
          </p:nvPr>
        </p:nvSpPr>
        <p:spPr/>
        <p:txBody>
          <a:bodyPr/>
          <a:lstStyle>
            <a:lvl1pPr>
              <a:defRPr/>
            </a:lvl1pPr>
          </a:lstStyle>
          <a:p>
            <a:r>
              <a:rPr lang="en-US"/>
              <a:t>Headline: Arial Bold, 36-48 / black</a:t>
            </a:r>
          </a:p>
        </p:txBody>
      </p:sp>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107A7967-B26D-4488-9BF4-D9C8D427BF58}"/>
              </a:ext>
            </a:extLst>
          </p:cNvPr>
          <p:cNvSpPr>
            <a:spLocks noGrp="1"/>
          </p:cNvSpPr>
          <p:nvPr>
            <p:ph type="sldNum" sz="quarter" idx="10"/>
          </p:nvPr>
        </p:nvSpPr>
        <p:spPr>
          <a:xfrm>
            <a:off x="294968" y="6292646"/>
            <a:ext cx="403122" cy="412954"/>
          </a:xfrm>
        </p:spPr>
        <p:txBody>
          <a:bodyPr/>
          <a:lstStyle>
            <a:lvl1pPr algn="ctr">
              <a:defRPr/>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43253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4754880" y="225425"/>
            <a:ext cx="7143750" cy="4037965"/>
          </a:xfrm>
        </p:spPr>
        <p:txBody>
          <a:bodyPr/>
          <a:lstStyle>
            <a:lvl1pPr>
              <a:defRPr/>
            </a:lvl1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131D636-0E1F-40A0-AB1C-D8BCD02B4E4A}"/>
              </a:ext>
            </a:extLst>
          </p:cNvPr>
          <p:cNvSpPr>
            <a:spLocks noGrp="1"/>
          </p:cNvSpPr>
          <p:nvPr>
            <p:ph sz="quarter" idx="10" hasCustomPrompt="1"/>
          </p:nvPr>
        </p:nvSpPr>
        <p:spPr>
          <a:xfrm>
            <a:off x="4011613" y="4594861"/>
            <a:ext cx="4492625" cy="1120140"/>
          </a:xfrm>
        </p:spPr>
        <p:txBody>
          <a:bodyPr>
            <a:normAutofit/>
          </a:bodyPr>
          <a:lstStyle>
            <a:lvl1pPr marL="0" indent="0">
              <a:buNone/>
              <a:defRPr sz="18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Arial Regular, 18 </a:t>
            </a:r>
            <a:r>
              <a:rPr lang="en-US" err="1"/>
              <a:t>pt</a:t>
            </a:r>
            <a:r>
              <a:rPr lang="en-US"/>
              <a:t> / white </a:t>
            </a:r>
          </a:p>
        </p:txBody>
      </p:sp>
      <p:sp>
        <p:nvSpPr>
          <p:cNvPr id="6" name="Slide Number Placeholder 5">
            <a:extLst>
              <a:ext uri="{FF2B5EF4-FFF2-40B4-BE49-F238E27FC236}">
                <a16:creationId xmlns:a16="http://schemas.microsoft.com/office/drawing/2014/main" id="{73E0AF03-4D55-454D-BA0D-17F8DBE8E4B9}"/>
              </a:ext>
            </a:extLst>
          </p:cNvPr>
          <p:cNvSpPr>
            <a:spLocks noGrp="1"/>
          </p:cNvSpPr>
          <p:nvPr>
            <p:ph type="sldNum" sz="quarter" idx="11"/>
          </p:nvPr>
        </p:nvSpPr>
        <p:spPr/>
        <p:txBody>
          <a:bodyPr/>
          <a:lstStyle/>
          <a:p>
            <a:fld id="{AC38F574-C4C0-48B1-B81D-85833E98F04F}" type="slidenum">
              <a:rPr lang="en-US" smtClean="0"/>
              <a:t>‹#›</a:t>
            </a:fld>
            <a:endParaRPr lang="en-US"/>
          </a:p>
        </p:txBody>
      </p:sp>
    </p:spTree>
    <p:extLst>
      <p:ext uri="{BB962C8B-B14F-4D97-AF65-F5344CB8AC3E}">
        <p14:creationId xmlns:p14="http://schemas.microsoft.com/office/powerpoint/2010/main" val="2358185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A520B-C146-419B-AB84-F145A14EDD47}"/>
              </a:ext>
            </a:extLst>
          </p:cNvPr>
          <p:cNvSpPr>
            <a:spLocks noGrp="1"/>
          </p:cNvSpPr>
          <p:nvPr>
            <p:ph idx="1" hasCustomPrompt="1"/>
          </p:nvPr>
        </p:nvSpPr>
        <p:spPr>
          <a:xfrm>
            <a:off x="6309360" y="1865078"/>
            <a:ext cx="5132070" cy="3438442"/>
          </a:xfrm>
        </p:spPr>
        <p:txBody>
          <a:bodyPr/>
          <a:lstStyle>
            <a:lvl1pPr marL="457200" indent="-457200">
              <a:buFont typeface="Wingdings" panose="05000000000000000000" pitchFamily="2" charset="2"/>
              <a:buChar char="§"/>
              <a:defRPr/>
            </a:lvl1pPr>
            <a:lvl2pPr marL="457200" indent="0">
              <a:buNone/>
              <a:defRPr/>
            </a:lvl2pPr>
          </a:lstStyle>
          <a:p>
            <a:pPr lvl="0"/>
            <a:r>
              <a:rPr lang="en-US"/>
              <a:t>Body: Arial Regular, 18-32 / black</a:t>
            </a:r>
          </a:p>
          <a:p>
            <a:pPr lvl="0"/>
            <a:endParaRPr lang="en-US"/>
          </a:p>
        </p:txBody>
      </p:sp>
      <p:sp>
        <p:nvSpPr>
          <p:cNvPr id="4" name="Slide Number Placeholder 3">
            <a:extLst>
              <a:ext uri="{FF2B5EF4-FFF2-40B4-BE49-F238E27FC236}">
                <a16:creationId xmlns:a16="http://schemas.microsoft.com/office/drawing/2014/main" id="{C80FCF73-9439-4A85-92BD-8A6E52BEA29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pic>
        <p:nvPicPr>
          <p:cNvPr id="2" name="Picture 1">
            <a:extLst>
              <a:ext uri="{FF2B5EF4-FFF2-40B4-BE49-F238E27FC236}">
                <a16:creationId xmlns:a16="http://schemas.microsoft.com/office/drawing/2014/main" id="{5440C980-E9FD-4434-8AAB-FEDF9AD8DC49}"/>
              </a:ext>
            </a:extLst>
          </p:cNvPr>
          <p:cNvPicPr>
            <a:picLocks noChangeAspect="1"/>
          </p:cNvPicPr>
          <p:nvPr userDrawn="1"/>
        </p:nvPicPr>
        <p:blipFill>
          <a:blip r:embed="rId3"/>
          <a:stretch>
            <a:fillRect/>
          </a:stretch>
        </p:blipFill>
        <p:spPr>
          <a:xfrm>
            <a:off x="0" y="1865078"/>
            <a:ext cx="5681964" cy="3438442"/>
          </a:xfrm>
          <a:prstGeom prst="rect">
            <a:avLst/>
          </a:prstGeom>
        </p:spPr>
      </p:pic>
      <p:sp>
        <p:nvSpPr>
          <p:cNvPr id="7" name="Picture Placeholder 6">
            <a:extLst>
              <a:ext uri="{FF2B5EF4-FFF2-40B4-BE49-F238E27FC236}">
                <a16:creationId xmlns:a16="http://schemas.microsoft.com/office/drawing/2014/main" id="{BE3CE161-E5BD-453D-A62E-5B104CFEB979}"/>
              </a:ext>
            </a:extLst>
          </p:cNvPr>
          <p:cNvSpPr>
            <a:spLocks noGrp="1"/>
          </p:cNvSpPr>
          <p:nvPr>
            <p:ph type="pic" sz="quarter" idx="11"/>
          </p:nvPr>
        </p:nvSpPr>
        <p:spPr>
          <a:xfrm>
            <a:off x="0" y="1865313"/>
            <a:ext cx="5683250" cy="3438525"/>
          </a:xfrm>
        </p:spPr>
        <p:txBody>
          <a:bodyPr/>
          <a:lstStyle/>
          <a:p>
            <a:endParaRPr lang="en-US"/>
          </a:p>
        </p:txBody>
      </p:sp>
      <p:sp>
        <p:nvSpPr>
          <p:cNvPr id="13" name="Text Placeholder 12">
            <a:extLst>
              <a:ext uri="{FF2B5EF4-FFF2-40B4-BE49-F238E27FC236}">
                <a16:creationId xmlns:a16="http://schemas.microsoft.com/office/drawing/2014/main" id="{8AF396B7-26C9-496A-B925-51A6340C45BE}"/>
              </a:ext>
            </a:extLst>
          </p:cNvPr>
          <p:cNvSpPr>
            <a:spLocks noGrp="1"/>
          </p:cNvSpPr>
          <p:nvPr>
            <p:ph type="body" sz="quarter" idx="12" hasCustomPrompt="1"/>
          </p:nvPr>
        </p:nvSpPr>
        <p:spPr>
          <a:xfrm>
            <a:off x="698500" y="373063"/>
            <a:ext cx="10742613" cy="1258887"/>
          </a:xfrm>
        </p:spPr>
        <p:txBody>
          <a:bodyPr anchor="t">
            <a:normAutofit/>
          </a:bodyPr>
          <a:lstStyle>
            <a:lvl1pPr marL="0" indent="0" algn="ctr">
              <a:buNone/>
              <a:defRPr sz="3600" b="1"/>
            </a:lvl1pPr>
          </a:lstStyle>
          <a:p>
            <a:pPr lvl="0"/>
            <a:r>
              <a:rPr lang="en-US"/>
              <a:t>Headline:  Arial Bold 36-48 </a:t>
            </a:r>
            <a:r>
              <a:rPr lang="en-US" err="1"/>
              <a:t>pt</a:t>
            </a:r>
            <a:r>
              <a:rPr lang="en-US"/>
              <a:t> / black </a:t>
            </a:r>
          </a:p>
        </p:txBody>
      </p:sp>
    </p:spTree>
    <p:extLst>
      <p:ext uri="{BB962C8B-B14F-4D97-AF65-F5344CB8AC3E}">
        <p14:creationId xmlns:p14="http://schemas.microsoft.com/office/powerpoint/2010/main" val="5882374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56" userDrawn="1">
          <p15:clr>
            <a:srgbClr val="FBAE40"/>
          </p15:clr>
        </p15:guide>
        <p15:guide id="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1474470" y="1732598"/>
            <a:ext cx="7360920" cy="3570922"/>
          </a:xfrm>
        </p:spPr>
        <p:txBody>
          <a:bodyPr anchor="t">
            <a:normAutofit/>
          </a:bodyPr>
          <a:lstStyle>
            <a:lvl1pPr>
              <a:defRPr sz="4000">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E0AC78CB-7971-469D-8B53-F376091A7A09}"/>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17727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AE9A-706C-49E5-ADBE-180CEDDDEBB7}"/>
              </a:ext>
            </a:extLst>
          </p:cNvPr>
          <p:cNvSpPr>
            <a:spLocks noGrp="1"/>
          </p:cNvSpPr>
          <p:nvPr>
            <p:ph type="title"/>
          </p:nvPr>
        </p:nvSpPr>
        <p:spPr>
          <a:xfrm>
            <a:off x="4057650" y="1629728"/>
            <a:ext cx="7212330" cy="3548062"/>
          </a:xfrm>
        </p:spPr>
        <p:txBody>
          <a:bodyPr anchor="t">
            <a:normAutofit/>
          </a:bodyPr>
          <a:lstStyle>
            <a:lvl1pPr>
              <a:defRPr sz="4000">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5642DBB4-4B7C-43D6-B512-0BABBC5F247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406552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95AFE-9400-494B-9609-CA6DADF2094F}"/>
              </a:ext>
            </a:extLst>
          </p:cNvPr>
          <p:cNvSpPr>
            <a:spLocks noGrp="1"/>
          </p:cNvSpPr>
          <p:nvPr>
            <p:ph type="title" hasCustomPrompt="1"/>
          </p:nvPr>
        </p:nvSpPr>
        <p:spPr/>
        <p:txBody>
          <a:bodyPr/>
          <a:lstStyle/>
          <a:p>
            <a:r>
              <a:rPr lang="en-US"/>
              <a:t>Headline: Arial Bold, 36-48 / black</a:t>
            </a:r>
          </a:p>
        </p:txBody>
      </p:sp>
      <p:sp>
        <p:nvSpPr>
          <p:cNvPr id="3" name="Content Placeholder 2">
            <a:extLst>
              <a:ext uri="{FF2B5EF4-FFF2-40B4-BE49-F238E27FC236}">
                <a16:creationId xmlns:a16="http://schemas.microsoft.com/office/drawing/2014/main" id="{6F40CEEB-F1FA-41C6-80C9-AB0D6FF4D609}"/>
              </a:ext>
            </a:extLst>
          </p:cNvPr>
          <p:cNvSpPr>
            <a:spLocks noGrp="1"/>
          </p:cNvSpPr>
          <p:nvPr>
            <p:ph sz="half" idx="1" hasCustomPrompt="1"/>
          </p:nvPr>
        </p:nvSpPr>
        <p:spPr>
          <a:xfrm>
            <a:off x="838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853783-399C-4952-A52D-2A86A2CBDD96}"/>
              </a:ext>
            </a:extLst>
          </p:cNvPr>
          <p:cNvSpPr>
            <a:spLocks noGrp="1"/>
          </p:cNvSpPr>
          <p:nvPr>
            <p:ph sz="half" idx="2" hasCustomPrompt="1"/>
          </p:nvPr>
        </p:nvSpPr>
        <p:spPr>
          <a:xfrm>
            <a:off x="6172200" y="1825625"/>
            <a:ext cx="5181600" cy="4351338"/>
          </a:xfrm>
        </p:spPr>
        <p:txBody>
          <a:body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243C010-4CA6-48ED-B79D-8786987BA3B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4063105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17B41-1C13-4D9F-8F4E-1315482B24BC}"/>
              </a:ext>
            </a:extLst>
          </p:cNvPr>
          <p:cNvSpPr>
            <a:spLocks noGrp="1"/>
          </p:cNvSpPr>
          <p:nvPr>
            <p:ph type="title" hasCustomPrompt="1"/>
          </p:nvPr>
        </p:nvSpPr>
        <p:spPr>
          <a:xfrm>
            <a:off x="839788" y="365125"/>
            <a:ext cx="10515600" cy="1325563"/>
          </a:xfrm>
        </p:spPr>
        <p:txBody>
          <a:bodyPr/>
          <a:lstStyle/>
          <a:p>
            <a:r>
              <a:rPr lang="en-US"/>
              <a:t>Headline: Arial Bold, 36-48 / black</a:t>
            </a:r>
          </a:p>
        </p:txBody>
      </p:sp>
      <p:sp>
        <p:nvSpPr>
          <p:cNvPr id="3" name="Text Placeholder 2">
            <a:extLst>
              <a:ext uri="{FF2B5EF4-FFF2-40B4-BE49-F238E27FC236}">
                <a16:creationId xmlns:a16="http://schemas.microsoft.com/office/drawing/2014/main" id="{A7597D80-9373-422B-B4E9-AD0DC050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80BE34-7244-46FD-8CB9-2190D796DE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6C2A3-B873-4C7D-AE1E-5AFFC4691B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FC6446-808A-4F61-ADF9-BA2D5029A2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A75DC033-9F66-406F-820E-44815212035F}"/>
              </a:ext>
            </a:extLst>
          </p:cNvPr>
          <p:cNvSpPr/>
          <p:nvPr userDrawn="1"/>
        </p:nvSpPr>
        <p:spPr>
          <a:xfrm>
            <a:off x="275303" y="6331663"/>
            <a:ext cx="452284" cy="307777"/>
          </a:xfrm>
          <a:prstGeom prst="rect">
            <a:avLst/>
          </a:prstGeom>
        </p:spPr>
        <p:txBody>
          <a:bodyPr wrap="square">
            <a:spAutoFit/>
          </a:bodyPr>
          <a:lstStyle/>
          <a:p>
            <a:pPr algn="ctr"/>
            <a:fld id="{AC38F574-C4C0-48B1-B81D-85833E98F04F}" type="slidenum">
              <a:rPr lang="en-US" sz="1400" b="1" smtClean="0">
                <a:solidFill>
                  <a:schemeClr val="bg1"/>
                </a:solidFill>
              </a:rPr>
              <a:pPr algn="ctr"/>
              <a:t>‹#›</a:t>
            </a:fld>
            <a:endParaRPr lang="en-US" sz="1400" b="1">
              <a:solidFill>
                <a:schemeClr val="bg1"/>
              </a:solidFill>
            </a:endParaRPr>
          </a:p>
        </p:txBody>
      </p:sp>
    </p:spTree>
    <p:extLst>
      <p:ext uri="{BB962C8B-B14F-4D97-AF65-F5344CB8AC3E}">
        <p14:creationId xmlns:p14="http://schemas.microsoft.com/office/powerpoint/2010/main" val="235564879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5178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243-E65E-43D5-A55F-086B6DF40E84}"/>
              </a:ext>
            </a:extLst>
          </p:cNvPr>
          <p:cNvSpPr>
            <a:spLocks noGrp="1"/>
          </p:cNvSpPr>
          <p:nvPr>
            <p:ph type="title" hasCustomPrompt="1"/>
          </p:nvPr>
        </p:nvSpPr>
        <p:spPr/>
        <p:txBody>
          <a:bodyPr/>
          <a:lstStyle/>
          <a:p>
            <a:r>
              <a:rPr lang="en-US"/>
              <a:t>Headline: Arial Bold, 36-48 / black</a:t>
            </a:r>
          </a:p>
        </p:txBody>
      </p:sp>
      <p:sp>
        <p:nvSpPr>
          <p:cNvPr id="6" name="Slide Number Placeholder 5">
            <a:extLst>
              <a:ext uri="{FF2B5EF4-FFF2-40B4-BE49-F238E27FC236}">
                <a16:creationId xmlns:a16="http://schemas.microsoft.com/office/drawing/2014/main" id="{E0E4707D-B6B7-49B3-B18C-B61254E4A1D0}"/>
              </a:ext>
            </a:extLst>
          </p:cNvPr>
          <p:cNvSpPr>
            <a:spLocks noGrp="1"/>
          </p:cNvSpPr>
          <p:nvPr>
            <p:ph type="sldNum" sz="quarter" idx="10"/>
          </p:nvPr>
        </p:nvSpPr>
        <p:spPr>
          <a:xfrm>
            <a:off x="294968" y="6263150"/>
            <a:ext cx="403122" cy="434514"/>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2137980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388056-F1AF-4D00-8876-6F9D99943082}"/>
              </a:ext>
            </a:extLst>
          </p:cNvPr>
          <p:cNvSpPr>
            <a:spLocks noGrp="1"/>
          </p:cNvSpPr>
          <p:nvPr>
            <p:ph type="sldNum" sz="quarter" idx="10"/>
          </p:nvPr>
        </p:nvSpPr>
        <p:spPr>
          <a:xfrm>
            <a:off x="294968" y="6278255"/>
            <a:ext cx="403122" cy="409575"/>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3878879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4FF51-24AA-475C-8ED0-958F6759D5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FD707C-7F9C-4C5A-AA20-C7479542AA04}"/>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2984DA-660F-4ACB-A870-86EA3DACE3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89668A8D-9152-454A-81DE-03D95A0AFD8D}"/>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996908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0E86-6534-4FCB-9096-AF7BD6B0C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8FC382-6BA5-49E4-8ED4-12086863D0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08A7DD-380C-4B6C-A1CE-5D348E56D4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C0E1477E-6872-4DFA-8FD1-3DB0A6DA948B}"/>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34956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ACC8-5CA2-4882-BD40-22F53D769298}"/>
              </a:ext>
            </a:extLst>
          </p:cNvPr>
          <p:cNvSpPr>
            <a:spLocks noGrp="1"/>
          </p:cNvSpPr>
          <p:nvPr>
            <p:ph type="title" hasCustomPrompt="1"/>
          </p:nvPr>
        </p:nvSpPr>
        <p:spPr/>
        <p:txBody>
          <a:bodyPr/>
          <a:lstStyle/>
          <a:p>
            <a:r>
              <a:rPr lang="en-US"/>
              <a:t>Headline: Arial Bold, 36-48 / black</a:t>
            </a:r>
          </a:p>
        </p:txBody>
      </p:sp>
      <p:sp>
        <p:nvSpPr>
          <p:cNvPr id="3" name="Vertical Text Placeholder 2">
            <a:extLst>
              <a:ext uri="{FF2B5EF4-FFF2-40B4-BE49-F238E27FC236}">
                <a16:creationId xmlns:a16="http://schemas.microsoft.com/office/drawing/2014/main" id="{6DE0703C-BF51-4AB1-A60B-175EEABDC8B7}"/>
              </a:ext>
            </a:extLst>
          </p:cNvPr>
          <p:cNvSpPr>
            <a:spLocks noGrp="1"/>
          </p:cNvSpPr>
          <p:nvPr>
            <p:ph type="body" orient="vert" idx="1" hasCustomPrompt="1"/>
          </p:nvPr>
        </p:nvSpPr>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B89B93E-A616-4E52-A408-0B730D70B872}"/>
              </a:ext>
            </a:extLst>
          </p:cNvPr>
          <p:cNvSpPr>
            <a:spLocks noGrp="1"/>
          </p:cNvSpPr>
          <p:nvPr>
            <p:ph type="sldNum" sz="quarter" idx="10"/>
          </p:nvPr>
        </p:nvSpPr>
        <p:spPr>
          <a:xfrm>
            <a:off x="304800" y="6280560"/>
            <a:ext cx="403122" cy="409575"/>
          </a:xfrm>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658990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DB986-04B1-47E5-B445-197AEA1A7F6C}"/>
              </a:ext>
            </a:extLst>
          </p:cNvPr>
          <p:cNvSpPr>
            <a:spLocks noGrp="1"/>
          </p:cNvSpPr>
          <p:nvPr>
            <p:ph type="title" orient="vert" hasCustomPrompt="1"/>
          </p:nvPr>
        </p:nvSpPr>
        <p:spPr>
          <a:xfrm>
            <a:off x="8724900" y="365125"/>
            <a:ext cx="2628900" cy="5811838"/>
          </a:xfrm>
        </p:spPr>
        <p:txBody>
          <a:bodyPr vert="eaVert"/>
          <a:lstStyle/>
          <a:p>
            <a:r>
              <a:rPr lang="en-US"/>
              <a:t>Headline: Arial Bold, 36-48 / black</a:t>
            </a:r>
          </a:p>
        </p:txBody>
      </p:sp>
      <p:sp>
        <p:nvSpPr>
          <p:cNvPr id="3" name="Vertical Text Placeholder 2">
            <a:extLst>
              <a:ext uri="{FF2B5EF4-FFF2-40B4-BE49-F238E27FC236}">
                <a16:creationId xmlns:a16="http://schemas.microsoft.com/office/drawing/2014/main" id="{4BAAB312-AD17-4AEE-B816-49BAE59013CB}"/>
              </a:ext>
            </a:extLst>
          </p:cNvPr>
          <p:cNvSpPr>
            <a:spLocks noGrp="1"/>
          </p:cNvSpPr>
          <p:nvPr>
            <p:ph type="body" orient="vert" idx="1" hasCustomPrompt="1"/>
          </p:nvPr>
        </p:nvSpPr>
        <p:spPr>
          <a:xfrm>
            <a:off x="838200" y="365125"/>
            <a:ext cx="7734300" cy="5811838"/>
          </a:xfrm>
        </p:spPr>
        <p:txBody>
          <a:bodyPr vert="eaVert"/>
          <a:lstStyle/>
          <a:p>
            <a:pPr lvl="0"/>
            <a:r>
              <a:rPr lang="en-US"/>
              <a:t>Body: Arial Regular, 18-32 / black</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C033124-2937-4B5A-B3E4-72ECE66916C3}"/>
              </a:ext>
            </a:extLst>
          </p:cNvPr>
          <p:cNvSpPr>
            <a:spLocks noGrp="1"/>
          </p:cNvSpPr>
          <p:nvPr>
            <p:ph type="sldNum" sz="quarter" idx="10"/>
          </p:nvPr>
        </p:nvSpPr>
        <p:spPr/>
        <p:txBody>
          <a:bodyPr/>
          <a:lstStyle>
            <a:lvl1pPr>
              <a:defRPr sz="1400"/>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54245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34865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64572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57773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90272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661937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86654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3/3/2023</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29767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3/3/2023</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1697719357"/>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04" r:id="rId6"/>
    <p:sldLayoutId id="2147483700" r:id="rId7"/>
    <p:sldLayoutId id="2147483701" r:id="rId8"/>
    <p:sldLayoutId id="2147483702" r:id="rId9"/>
    <p:sldLayoutId id="2147483703" r:id="rId10"/>
    <p:sldLayoutId id="2147483705"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570A61-5424-4D0F-8315-BB22B8CB5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0D429A-B927-414D-80BD-ADB4F71A5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6DD56F4-B78E-41CB-8C5D-BE130C082E01}"/>
              </a:ext>
            </a:extLst>
          </p:cNvPr>
          <p:cNvSpPr>
            <a:spLocks noGrp="1"/>
          </p:cNvSpPr>
          <p:nvPr>
            <p:ph type="sldNum" sz="quarter" idx="4"/>
          </p:nvPr>
        </p:nvSpPr>
        <p:spPr>
          <a:xfrm>
            <a:off x="294968" y="6278256"/>
            <a:ext cx="403122" cy="409575"/>
          </a:xfrm>
          <a:prstGeom prst="rect">
            <a:avLst/>
          </a:prstGeom>
        </p:spPr>
        <p:txBody>
          <a:bodyPr vert="horz" lIns="91440" tIns="45720" rIns="91440" bIns="45720" rtlCol="0" anchor="ctr"/>
          <a:lstStyle>
            <a:lvl1pPr algn="ctr">
              <a:defRPr sz="1400" b="1">
                <a:solidFill>
                  <a:schemeClr val="bg1"/>
                </a:solidFill>
              </a:defRPr>
            </a:lvl1pPr>
          </a:lstStyle>
          <a:p>
            <a:fld id="{AC38F574-C4C0-48B1-B81D-85833E98F04F}" type="slidenum">
              <a:rPr lang="en-US" smtClean="0"/>
              <a:pPr/>
              <a:t>‹#›</a:t>
            </a:fld>
            <a:endParaRPr lang="en-US"/>
          </a:p>
        </p:txBody>
      </p:sp>
    </p:spTree>
    <p:extLst>
      <p:ext uri="{BB962C8B-B14F-4D97-AF65-F5344CB8AC3E}">
        <p14:creationId xmlns:p14="http://schemas.microsoft.com/office/powerpoint/2010/main" val="1389189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1" r:id="rId5"/>
    <p:sldLayoutId id="2147483662"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05_358BC1E.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A8B5D0-FF70-A013-5518-8E9A077F1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52336E8-0082-9D72-D2C4-4163EEBE12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3823340" y="2206019"/>
            <a:ext cx="8404540" cy="4724346"/>
          </a:xfrm>
          <a:custGeom>
            <a:avLst/>
            <a:gdLst>
              <a:gd name="connsiteX0" fmla="*/ 1276386 w 8404540"/>
              <a:gd name="connsiteY0" fmla="*/ 1707 h 4724346"/>
              <a:gd name="connsiteX1" fmla="*/ 46392 w 8404540"/>
              <a:gd name="connsiteY1" fmla="*/ 317762 h 4724346"/>
              <a:gd name="connsiteX2" fmla="*/ 0 w 8404540"/>
              <a:gd name="connsiteY2" fmla="*/ 342953 h 4724346"/>
              <a:gd name="connsiteX3" fmla="*/ 76477 w 8404540"/>
              <a:gd name="connsiteY3" fmla="*/ 4724346 h 4724346"/>
              <a:gd name="connsiteX4" fmla="*/ 8404540 w 8404540"/>
              <a:gd name="connsiteY4" fmla="*/ 4578979 h 4724346"/>
              <a:gd name="connsiteX5" fmla="*/ 3081575 w 8404540"/>
              <a:gd name="connsiteY5" fmla="*/ 550286 h 4724346"/>
              <a:gd name="connsiteX6" fmla="*/ 3019989 w 8404540"/>
              <a:gd name="connsiteY6" fmla="*/ 506058 h 4724346"/>
              <a:gd name="connsiteX7" fmla="*/ 1446842 w 8404540"/>
              <a:gd name="connsiteY7" fmla="*/ 840 h 4724346"/>
              <a:gd name="connsiteX8" fmla="*/ 1276386 w 8404540"/>
              <a:gd name="connsiteY8" fmla="*/ 1707 h 472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4540" h="4724346">
                <a:moveTo>
                  <a:pt x="1276386" y="1707"/>
                </a:moveTo>
                <a:cubicBezTo>
                  <a:pt x="850714" y="16212"/>
                  <a:pt x="429986" y="123046"/>
                  <a:pt x="46392" y="317762"/>
                </a:cubicBezTo>
                <a:lnTo>
                  <a:pt x="0" y="342953"/>
                </a:lnTo>
                <a:lnTo>
                  <a:pt x="76477" y="4724346"/>
                </a:lnTo>
                <a:lnTo>
                  <a:pt x="8404540" y="4578979"/>
                </a:lnTo>
                <a:lnTo>
                  <a:pt x="3081575" y="550286"/>
                </a:lnTo>
                <a:lnTo>
                  <a:pt x="3019989" y="506058"/>
                </a:lnTo>
                <a:cubicBezTo>
                  <a:pt x="2539541" y="179187"/>
                  <a:pt x="1992657" y="13891"/>
                  <a:pt x="1446842" y="840"/>
                </a:cubicBezTo>
                <a:cubicBezTo>
                  <a:pt x="1389987" y="-519"/>
                  <a:pt x="1333142" y="-227"/>
                  <a:pt x="1276386" y="1707"/>
                </a:cubicBezTo>
                <a:close/>
              </a:path>
            </a:pathLst>
          </a:custGeom>
          <a:gradFill>
            <a:gsLst>
              <a:gs pos="32000">
                <a:schemeClr val="bg2"/>
              </a:gs>
              <a:gs pos="100000">
                <a:schemeClr val="accent1">
                  <a:lumMod val="60000"/>
                  <a:lumOff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1038046" y="983019"/>
            <a:ext cx="8168082" cy="1684021"/>
          </a:xfrm>
        </p:spPr>
        <p:txBody>
          <a:bodyPr anchor="b">
            <a:normAutofit/>
          </a:bodyPr>
          <a:lstStyle/>
          <a:p>
            <a:r>
              <a:rPr lang="en-US" sz="4800" b="0">
                <a:ea typeface="+mj-lt"/>
                <a:cs typeface="+mj-lt"/>
              </a:rPr>
              <a:t>Building a Trauma Training Track for a Rural Residency</a:t>
            </a:r>
            <a:endParaRPr lang="en-US"/>
          </a:p>
        </p:txBody>
      </p:sp>
      <p:sp>
        <p:nvSpPr>
          <p:cNvPr id="3" name="Subtitle 2"/>
          <p:cNvSpPr>
            <a:spLocks noGrp="1"/>
          </p:cNvSpPr>
          <p:nvPr>
            <p:ph type="subTitle" idx="1"/>
          </p:nvPr>
        </p:nvSpPr>
        <p:spPr>
          <a:xfrm>
            <a:off x="1038045" y="3709884"/>
            <a:ext cx="4013915" cy="1946911"/>
          </a:xfrm>
        </p:spPr>
        <p:txBody>
          <a:bodyPr vert="horz" lIns="91440" tIns="45720" rIns="91440" bIns="45720" rtlCol="0" anchor="t">
            <a:normAutofit/>
          </a:bodyPr>
          <a:lstStyle/>
          <a:p>
            <a:pPr>
              <a:spcAft>
                <a:spcPts val="600"/>
              </a:spcAft>
            </a:pPr>
            <a:r>
              <a:rPr lang="en-US" b="1">
                <a:ea typeface="+mn-lt"/>
                <a:cs typeface="+mn-lt"/>
              </a:rPr>
              <a:t>Joel Klas, MD</a:t>
            </a:r>
            <a:endParaRPr lang="en-US">
              <a:ea typeface="+mn-lt"/>
              <a:cs typeface="+mn-lt"/>
            </a:endParaRPr>
          </a:p>
          <a:p>
            <a:pPr>
              <a:spcAft>
                <a:spcPts val="600"/>
              </a:spcAft>
            </a:pPr>
            <a:r>
              <a:rPr lang="en-US" b="1">
                <a:ea typeface="+mn-lt"/>
                <a:cs typeface="+mn-lt"/>
              </a:rPr>
              <a:t>Logan Smestad, MD</a:t>
            </a: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379D18E-D6AD-492E-2525-C716882CB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69C4FFE0-D9B8-BA75-A8BF-42CD28AA4787}"/>
              </a:ext>
            </a:extLst>
          </p:cNvPr>
          <p:cNvPicPr>
            <a:picLocks noChangeAspect="1"/>
          </p:cNvPicPr>
          <p:nvPr/>
        </p:nvPicPr>
        <p:blipFill rotWithShape="1">
          <a:blip r:embed="rId2"/>
          <a:srcRect b="16667"/>
          <a:stretch/>
        </p:blipFill>
        <p:spPr>
          <a:xfrm>
            <a:off x="20" y="10"/>
            <a:ext cx="12191979" cy="6857990"/>
          </a:xfrm>
          <a:prstGeom prst="rect">
            <a:avLst/>
          </a:prstGeom>
        </p:spPr>
      </p:pic>
      <p:sp>
        <p:nvSpPr>
          <p:cNvPr id="3" name="TextBox 2">
            <a:extLst>
              <a:ext uri="{FF2B5EF4-FFF2-40B4-BE49-F238E27FC236}">
                <a16:creationId xmlns:a16="http://schemas.microsoft.com/office/drawing/2014/main" id="{B37C8559-00EF-07AF-1413-A126892E5734}"/>
              </a:ext>
            </a:extLst>
          </p:cNvPr>
          <p:cNvSpPr txBox="1"/>
          <p:nvPr/>
        </p:nvSpPr>
        <p:spPr>
          <a:xfrm>
            <a:off x="2473021" y="832785"/>
            <a:ext cx="46275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u="sng"/>
              <a:t>The How</a:t>
            </a:r>
          </a:p>
        </p:txBody>
      </p:sp>
    </p:spTree>
    <p:extLst>
      <p:ext uri="{BB962C8B-B14F-4D97-AF65-F5344CB8AC3E}">
        <p14:creationId xmlns:p14="http://schemas.microsoft.com/office/powerpoint/2010/main" val="1473088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5900" y="288925"/>
            <a:ext cx="10515600" cy="1325563"/>
          </a:xfrm>
        </p:spPr>
        <p:txBody>
          <a:bodyPr/>
          <a:lstStyle/>
          <a:p>
            <a:pPr algn="ctr"/>
            <a:r>
              <a:rPr lang="en-US"/>
              <a:t>Creating a Trauma Track</a:t>
            </a:r>
            <a:br>
              <a:rPr lang="en-US"/>
            </a:br>
            <a:r>
              <a:rPr lang="en-US"/>
              <a:t>Roadmap</a:t>
            </a:r>
          </a:p>
        </p:txBody>
      </p:sp>
      <p:sp>
        <p:nvSpPr>
          <p:cNvPr id="5" name="TextBox 4">
            <a:extLst>
              <a:ext uri="{FF2B5EF4-FFF2-40B4-BE49-F238E27FC236}">
                <a16:creationId xmlns:a16="http://schemas.microsoft.com/office/drawing/2014/main" id="{D622603D-1770-4AC7-96C3-D96651EC8A77}"/>
              </a:ext>
            </a:extLst>
          </p:cNvPr>
          <p:cNvSpPr txBox="1"/>
          <p:nvPr/>
        </p:nvSpPr>
        <p:spPr>
          <a:xfrm>
            <a:off x="396816" y="1848031"/>
            <a:ext cx="11427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Font typeface="Arial"/>
              <a:buChar char="•"/>
            </a:pPr>
            <a:r>
              <a:rPr lang="en-US" sz="2800"/>
              <a:t>Needs</a:t>
            </a:r>
            <a:r>
              <a:rPr lang="en-US" sz="2800">
                <a:ea typeface="+mn-lt"/>
                <a:cs typeface="+mn-lt"/>
              </a:rPr>
              <a:t> assessment</a:t>
            </a:r>
            <a:endParaRPr lang="en-US" sz="2800">
              <a:cs typeface="Arial"/>
            </a:endParaRPr>
          </a:p>
        </p:txBody>
      </p:sp>
      <p:sp>
        <p:nvSpPr>
          <p:cNvPr id="6" name="TextBox 5">
            <a:extLst>
              <a:ext uri="{FF2B5EF4-FFF2-40B4-BE49-F238E27FC236}">
                <a16:creationId xmlns:a16="http://schemas.microsoft.com/office/drawing/2014/main" id="{90336F1A-2EBF-484B-8828-566F82E2CBFE}"/>
              </a:ext>
            </a:extLst>
          </p:cNvPr>
          <p:cNvSpPr txBox="1"/>
          <p:nvPr/>
        </p:nvSpPr>
        <p:spPr>
          <a:xfrm>
            <a:off x="396815" y="2451879"/>
            <a:ext cx="1179257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a:ea typeface="+mn-lt"/>
                <a:cs typeface="+mn-lt"/>
              </a:rPr>
              <a:t>Creating a vision</a:t>
            </a:r>
            <a:endParaRPr lang="en-US" sz="2800">
              <a:cs typeface="Arial"/>
            </a:endParaRPr>
          </a:p>
        </p:txBody>
      </p:sp>
      <p:sp>
        <p:nvSpPr>
          <p:cNvPr id="8" name="TextBox 7">
            <a:extLst>
              <a:ext uri="{FF2B5EF4-FFF2-40B4-BE49-F238E27FC236}">
                <a16:creationId xmlns:a16="http://schemas.microsoft.com/office/drawing/2014/main" id="{AF863E2E-8803-41F2-8C42-32970EB63E27}"/>
              </a:ext>
            </a:extLst>
          </p:cNvPr>
          <p:cNvSpPr txBox="1"/>
          <p:nvPr/>
        </p:nvSpPr>
        <p:spPr>
          <a:xfrm>
            <a:off x="387291" y="3069927"/>
            <a:ext cx="11427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a:cs typeface="Arial"/>
              </a:rPr>
              <a:t>Curriculum development</a:t>
            </a:r>
          </a:p>
        </p:txBody>
      </p:sp>
      <p:sp>
        <p:nvSpPr>
          <p:cNvPr id="9" name="TextBox 8">
            <a:extLst>
              <a:ext uri="{FF2B5EF4-FFF2-40B4-BE49-F238E27FC236}">
                <a16:creationId xmlns:a16="http://schemas.microsoft.com/office/drawing/2014/main" id="{EAE6E84F-23CE-43E6-B373-DF8D2F3990FD}"/>
              </a:ext>
            </a:extLst>
          </p:cNvPr>
          <p:cNvSpPr txBox="1"/>
          <p:nvPr/>
        </p:nvSpPr>
        <p:spPr>
          <a:xfrm>
            <a:off x="387290" y="3735957"/>
            <a:ext cx="11427122"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panose="020B0604020202020204" pitchFamily="34" charset="0"/>
              <a:buChar char="•"/>
            </a:pPr>
            <a:r>
              <a:rPr lang="en-US" sz="2800">
                <a:ea typeface="+mn-lt"/>
                <a:cs typeface="+mn-lt"/>
              </a:rPr>
              <a:t>  Building partnership</a:t>
            </a:r>
          </a:p>
        </p:txBody>
      </p:sp>
      <p:sp>
        <p:nvSpPr>
          <p:cNvPr id="11" name="TextBox 10">
            <a:extLst>
              <a:ext uri="{FF2B5EF4-FFF2-40B4-BE49-F238E27FC236}">
                <a16:creationId xmlns:a16="http://schemas.microsoft.com/office/drawing/2014/main" id="{C4A51507-CF3E-4102-9B8D-440BEA699649}"/>
              </a:ext>
            </a:extLst>
          </p:cNvPr>
          <p:cNvSpPr txBox="1"/>
          <p:nvPr/>
        </p:nvSpPr>
        <p:spPr>
          <a:xfrm>
            <a:off x="396815" y="4358856"/>
            <a:ext cx="11427122" cy="4801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panose="020B0604020202020204" pitchFamily="34" charset="0"/>
              <a:buChar char="•"/>
            </a:pPr>
            <a:r>
              <a:rPr lang="en-US" sz="2800">
                <a:ea typeface="+mn-lt"/>
                <a:cs typeface="+mn-lt"/>
              </a:rPr>
              <a:t>  Creating a resident trauma position</a:t>
            </a:r>
          </a:p>
        </p:txBody>
      </p:sp>
      <p:sp>
        <p:nvSpPr>
          <p:cNvPr id="14" name="TextBox 13">
            <a:extLst>
              <a:ext uri="{FF2B5EF4-FFF2-40B4-BE49-F238E27FC236}">
                <a16:creationId xmlns:a16="http://schemas.microsoft.com/office/drawing/2014/main" id="{A9689E4C-5DCB-445C-B17F-70BDC9A7A5BB}"/>
              </a:ext>
            </a:extLst>
          </p:cNvPr>
          <p:cNvSpPr txBox="1"/>
          <p:nvPr/>
        </p:nvSpPr>
        <p:spPr>
          <a:xfrm>
            <a:off x="387291" y="5000805"/>
            <a:ext cx="11427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a:ea typeface="+mn-lt"/>
                <a:cs typeface="+mn-lt"/>
              </a:rPr>
              <a:t>Logistics</a:t>
            </a:r>
            <a:endParaRPr lang="en-US" sz="2800">
              <a:cs typeface="Arial"/>
            </a:endParaRPr>
          </a:p>
        </p:txBody>
      </p:sp>
      <p:sp>
        <p:nvSpPr>
          <p:cNvPr id="15" name="TextBox 14">
            <a:extLst>
              <a:ext uri="{FF2B5EF4-FFF2-40B4-BE49-F238E27FC236}">
                <a16:creationId xmlns:a16="http://schemas.microsoft.com/office/drawing/2014/main" id="{B43A5EDC-ED77-453D-B3BE-FB7C8F0E9491}"/>
              </a:ext>
            </a:extLst>
          </p:cNvPr>
          <p:cNvSpPr txBox="1"/>
          <p:nvPr/>
        </p:nvSpPr>
        <p:spPr>
          <a:xfrm>
            <a:off x="396815" y="5652460"/>
            <a:ext cx="114271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a:cs typeface="Arial"/>
              </a:rPr>
              <a:t>Implementation</a:t>
            </a:r>
          </a:p>
        </p:txBody>
      </p:sp>
      <p:pic>
        <p:nvPicPr>
          <p:cNvPr id="7" name="Picture 9" descr="A picture containing sky, outdoor, grass, ground&#10;&#10;Description automatically generated">
            <a:extLst>
              <a:ext uri="{FF2B5EF4-FFF2-40B4-BE49-F238E27FC236}">
                <a16:creationId xmlns:a16="http://schemas.microsoft.com/office/drawing/2014/main" id="{AF8A2724-3DA2-F341-8A96-EF175E06C3A7}"/>
              </a:ext>
            </a:extLst>
          </p:cNvPr>
          <p:cNvPicPr>
            <a:picLocks noChangeAspect="1"/>
          </p:cNvPicPr>
          <p:nvPr/>
        </p:nvPicPr>
        <p:blipFill rotWithShape="1">
          <a:blip r:embed="rId3"/>
          <a:srcRect l="13889" r="36111"/>
          <a:stretch/>
        </p:blipFill>
        <p:spPr>
          <a:xfrm>
            <a:off x="7515225" y="0"/>
            <a:ext cx="4562479" cy="6858000"/>
          </a:xfrm>
          <a:prstGeom prst="rect">
            <a:avLst/>
          </a:prstGeom>
        </p:spPr>
      </p:pic>
    </p:spTree>
    <p:extLst>
      <p:ext uri="{BB962C8B-B14F-4D97-AF65-F5344CB8AC3E}">
        <p14:creationId xmlns:p14="http://schemas.microsoft.com/office/powerpoint/2010/main" val="283810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1857-1ACF-1943-D8C8-9D6AEE7C812F}"/>
              </a:ext>
            </a:extLst>
          </p:cNvPr>
          <p:cNvSpPr>
            <a:spLocks noGrp="1"/>
          </p:cNvSpPr>
          <p:nvPr>
            <p:ph type="ctrTitle"/>
          </p:nvPr>
        </p:nvSpPr>
        <p:spPr>
          <a:xfrm>
            <a:off x="2565817" y="447806"/>
            <a:ext cx="7073120" cy="1143509"/>
          </a:xfrm>
        </p:spPr>
        <p:txBody>
          <a:bodyPr/>
          <a:lstStyle/>
          <a:p>
            <a:pPr algn="ctr"/>
            <a:r>
              <a:rPr lang="en-US"/>
              <a:t>Needs Assessment</a:t>
            </a:r>
          </a:p>
        </p:txBody>
      </p:sp>
      <p:sp>
        <p:nvSpPr>
          <p:cNvPr id="3" name="Subtitle 2">
            <a:extLst>
              <a:ext uri="{FF2B5EF4-FFF2-40B4-BE49-F238E27FC236}">
                <a16:creationId xmlns:a16="http://schemas.microsoft.com/office/drawing/2014/main" id="{02F783D0-0620-561B-9643-7B8959161031}"/>
              </a:ext>
            </a:extLst>
          </p:cNvPr>
          <p:cNvSpPr>
            <a:spLocks noGrp="1"/>
          </p:cNvSpPr>
          <p:nvPr>
            <p:ph type="subTitle" idx="1"/>
          </p:nvPr>
        </p:nvSpPr>
        <p:spPr>
          <a:xfrm>
            <a:off x="304802" y="1775212"/>
            <a:ext cx="10775427" cy="4816900"/>
          </a:xfrm>
        </p:spPr>
        <p:txBody>
          <a:bodyPr vert="horz" lIns="91440" tIns="45720" rIns="91440" bIns="45720" rtlCol="0" anchor="t">
            <a:normAutofit/>
          </a:bodyPr>
          <a:lstStyle/>
          <a:p>
            <a:pPr marL="285750" indent="-285750">
              <a:lnSpc>
                <a:spcPct val="160000"/>
              </a:lnSpc>
              <a:buFont typeface="Arial"/>
              <a:buChar char="•"/>
            </a:pPr>
            <a:r>
              <a:rPr lang="en-US" sz="2400">
                <a:ea typeface="+mn-lt"/>
                <a:cs typeface="+mn-lt"/>
              </a:rPr>
              <a:t>Resident interest - are these skills they need and want?</a:t>
            </a:r>
          </a:p>
          <a:p>
            <a:pPr marL="742950" lvl="1" indent="-285750">
              <a:lnSpc>
                <a:spcPct val="160000"/>
              </a:lnSpc>
              <a:buFont typeface="Arial"/>
              <a:buChar char="•"/>
            </a:pPr>
            <a:r>
              <a:rPr lang="en-US" sz="2400">
                <a:ea typeface="+mn-lt"/>
                <a:cs typeface="+mn-lt"/>
              </a:rPr>
              <a:t>Are residents willing to perform extra work to obtain these skills?</a:t>
            </a:r>
          </a:p>
          <a:p>
            <a:pPr marL="285750" indent="-285750">
              <a:lnSpc>
                <a:spcPct val="160000"/>
              </a:lnSpc>
              <a:buFont typeface="Arial"/>
              <a:buChar char="•"/>
            </a:pPr>
            <a:r>
              <a:rPr lang="en-US" sz="2400">
                <a:ea typeface="+mn-lt"/>
                <a:cs typeface="+mn-lt"/>
              </a:rPr>
              <a:t>What training are they currently getting in this area?</a:t>
            </a:r>
          </a:p>
          <a:p>
            <a:pPr marL="742950" lvl="1" indent="-285750" algn="l">
              <a:lnSpc>
                <a:spcPct val="160000"/>
              </a:lnSpc>
              <a:buFont typeface="Arial"/>
              <a:buChar char="•"/>
            </a:pPr>
            <a:r>
              <a:rPr lang="en-US" sz="2400">
                <a:ea typeface="+mn-lt"/>
                <a:cs typeface="+mn-lt"/>
              </a:rPr>
              <a:t>Do residents have ATLS certification? </a:t>
            </a:r>
          </a:p>
          <a:p>
            <a:pPr marL="285750" indent="-285750">
              <a:lnSpc>
                <a:spcPct val="160000"/>
              </a:lnSpc>
              <a:buFont typeface="Arial"/>
              <a:buChar char="•"/>
            </a:pPr>
            <a:r>
              <a:rPr lang="en-US" sz="2400">
                <a:ea typeface="+mn-lt"/>
                <a:cs typeface="+mn-lt"/>
              </a:rPr>
              <a:t>Do they have an active clinical role in current trauma cases?</a:t>
            </a:r>
          </a:p>
          <a:p>
            <a:pPr marL="285750" indent="-285750">
              <a:lnSpc>
                <a:spcPct val="160000"/>
              </a:lnSpc>
              <a:buFont typeface="Arial"/>
              <a:buChar char="•"/>
            </a:pPr>
            <a:r>
              <a:rPr lang="en-US" sz="2400">
                <a:ea typeface="+mn-lt"/>
                <a:cs typeface="+mn-lt"/>
              </a:rPr>
              <a:t>How many trauma cases has a typical resident been involved in? </a:t>
            </a:r>
          </a:p>
          <a:p>
            <a:pPr marL="285750" indent="-285750">
              <a:lnSpc>
                <a:spcPct val="160000"/>
              </a:lnSpc>
              <a:buFont typeface="Arial"/>
              <a:buChar char="•"/>
            </a:pPr>
            <a:endParaRPr lang="en-US" sz="2400"/>
          </a:p>
        </p:txBody>
      </p:sp>
    </p:spTree>
    <p:extLst>
      <p:ext uri="{BB962C8B-B14F-4D97-AF65-F5344CB8AC3E}">
        <p14:creationId xmlns:p14="http://schemas.microsoft.com/office/powerpoint/2010/main" val="1299991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FAFD4-F5F6-4F8F-B5F6-70182840AF23}"/>
              </a:ext>
            </a:extLst>
          </p:cNvPr>
          <p:cNvSpPr>
            <a:spLocks noGrp="1"/>
          </p:cNvSpPr>
          <p:nvPr>
            <p:ph type="title"/>
          </p:nvPr>
        </p:nvSpPr>
        <p:spPr>
          <a:xfrm>
            <a:off x="640080" y="325369"/>
            <a:ext cx="4368602" cy="1956841"/>
          </a:xfrm>
        </p:spPr>
        <p:txBody>
          <a:bodyPr anchor="b">
            <a:normAutofit/>
          </a:bodyPr>
          <a:lstStyle/>
          <a:p>
            <a:pPr algn="ctr"/>
            <a:r>
              <a:rPr lang="en-US" sz="5400">
                <a:cs typeface="Arial"/>
              </a:rPr>
              <a:t>Creating a Vision</a:t>
            </a:r>
            <a:endParaRPr lang="en-US"/>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4E98A9-82B2-48C2-9A98-62C444EFCB9D}"/>
              </a:ext>
            </a:extLst>
          </p:cNvPr>
          <p:cNvSpPr>
            <a:spLocks noGrp="1"/>
          </p:cNvSpPr>
          <p:nvPr>
            <p:ph idx="1"/>
          </p:nvPr>
        </p:nvSpPr>
        <p:spPr>
          <a:xfrm>
            <a:off x="185468" y="2835662"/>
            <a:ext cx="4966482" cy="3320668"/>
          </a:xfrm>
        </p:spPr>
        <p:txBody>
          <a:bodyPr vert="horz" lIns="91440" tIns="45720" rIns="91440" bIns="45720" rtlCol="0" anchor="t">
            <a:noAutofit/>
          </a:bodyPr>
          <a:lstStyle/>
          <a:p>
            <a:pPr>
              <a:lnSpc>
                <a:spcPct val="150000"/>
              </a:lnSpc>
            </a:pPr>
            <a:r>
              <a:rPr lang="en-US" sz="2000">
                <a:ea typeface="+mn-lt"/>
                <a:cs typeface="+mn-lt"/>
              </a:rPr>
              <a:t>Creating an understanding of need</a:t>
            </a:r>
            <a:endParaRPr lang="en-US"/>
          </a:p>
          <a:p>
            <a:pPr>
              <a:lnSpc>
                <a:spcPct val="150000"/>
              </a:lnSpc>
            </a:pPr>
            <a:r>
              <a:rPr lang="en-US" sz="2000">
                <a:ea typeface="+mn-lt"/>
                <a:cs typeface="+mn-lt"/>
              </a:rPr>
              <a:t>How to match the needs assessment to the current system's framework?</a:t>
            </a:r>
            <a:endParaRPr lang="en-US" sz="2000">
              <a:cs typeface="Arial"/>
            </a:endParaRPr>
          </a:p>
          <a:p>
            <a:pPr>
              <a:lnSpc>
                <a:spcPct val="150000"/>
              </a:lnSpc>
            </a:pPr>
            <a:r>
              <a:rPr lang="en-US" sz="2000">
                <a:cs typeface="Arial"/>
              </a:rPr>
              <a:t>Early involvement of multidisciplinary team members, building a foundation</a:t>
            </a:r>
          </a:p>
          <a:p>
            <a:pPr>
              <a:lnSpc>
                <a:spcPct val="150000"/>
              </a:lnSpc>
            </a:pPr>
            <a:r>
              <a:rPr lang="en-US" sz="2000">
                <a:cs typeface="Arial"/>
              </a:rPr>
              <a:t>"Selling it" </a:t>
            </a:r>
          </a:p>
        </p:txBody>
      </p:sp>
      <p:pic>
        <p:nvPicPr>
          <p:cNvPr id="10" name="Picture 10">
            <a:extLst>
              <a:ext uri="{FF2B5EF4-FFF2-40B4-BE49-F238E27FC236}">
                <a16:creationId xmlns:a16="http://schemas.microsoft.com/office/drawing/2014/main" id="{1A7DA6A3-1F49-49FD-8D41-B6C522EE5A25}"/>
              </a:ext>
            </a:extLst>
          </p:cNvPr>
          <p:cNvPicPr>
            <a:picLocks noChangeAspect="1"/>
          </p:cNvPicPr>
          <p:nvPr/>
        </p:nvPicPr>
        <p:blipFill rotWithShape="1">
          <a:blip r:embed="rId3"/>
          <a:srcRect l="23072" r="170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3552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9" y="168204"/>
            <a:ext cx="10817524" cy="1339940"/>
          </a:xfrm>
        </p:spPr>
        <p:txBody>
          <a:bodyPr>
            <a:normAutofit/>
          </a:bodyPr>
          <a:lstStyle/>
          <a:p>
            <a:pPr algn="ctr"/>
            <a:r>
              <a:rPr lang="en-US">
                <a:cs typeface="Arial"/>
              </a:rPr>
              <a:t> Curriculum Development</a:t>
            </a:r>
          </a:p>
        </p:txBody>
      </p:sp>
      <p:sp>
        <p:nvSpPr>
          <p:cNvPr id="3" name="Content Placeholder 2"/>
          <p:cNvSpPr>
            <a:spLocks noGrp="1"/>
          </p:cNvSpPr>
          <p:nvPr>
            <p:ph idx="1"/>
          </p:nvPr>
        </p:nvSpPr>
        <p:spPr>
          <a:xfrm>
            <a:off x="707383" y="1498301"/>
            <a:ext cx="11170023" cy="619146"/>
          </a:xfrm>
        </p:spPr>
        <p:txBody>
          <a:bodyPr vert="horz" lIns="91440" tIns="45720" rIns="91440" bIns="45720" rtlCol="0" anchor="t">
            <a:normAutofit/>
          </a:bodyPr>
          <a:lstStyle/>
          <a:p>
            <a:r>
              <a:rPr lang="en-US">
                <a:cs typeface="Arial"/>
              </a:rPr>
              <a:t>  Available to second and third year residents</a:t>
            </a:r>
          </a:p>
        </p:txBody>
      </p:sp>
      <p:sp>
        <p:nvSpPr>
          <p:cNvPr id="4" name="Slide Number Placeholder 3"/>
          <p:cNvSpPr>
            <a:spLocks noGrp="1"/>
          </p:cNvSpPr>
          <p:nvPr>
            <p:ph type="sldNum" sz="quarter" idx="10"/>
          </p:nvPr>
        </p:nvSpPr>
        <p:spPr/>
        <p:txBody>
          <a:bodyPr/>
          <a:lstStyle/>
          <a:p>
            <a:fld id="{AC38F574-C4C0-48B1-B81D-85833E98F04F}" type="slidenum">
              <a:rPr lang="en-US" dirty="0" smtClean="0"/>
              <a:pPr/>
              <a:t>14</a:t>
            </a:fld>
            <a:endParaRPr lang="en-US"/>
          </a:p>
        </p:txBody>
      </p:sp>
      <p:sp>
        <p:nvSpPr>
          <p:cNvPr id="7" name="TextBox 6">
            <a:extLst>
              <a:ext uri="{FF2B5EF4-FFF2-40B4-BE49-F238E27FC236}">
                <a16:creationId xmlns:a16="http://schemas.microsoft.com/office/drawing/2014/main" id="{A4CFD0F7-2190-464C-8E19-E3090E61A825}"/>
              </a:ext>
            </a:extLst>
          </p:cNvPr>
          <p:cNvSpPr txBox="1"/>
          <p:nvPr/>
        </p:nvSpPr>
        <p:spPr>
          <a:xfrm>
            <a:off x="698740" y="2122099"/>
            <a:ext cx="11225841" cy="857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
            </a:pPr>
            <a:r>
              <a:rPr lang="en-US" sz="2800"/>
              <a:t>Requires</a:t>
            </a:r>
            <a:r>
              <a:rPr lang="en-US" sz="2800">
                <a:ea typeface="+mn-lt"/>
                <a:cs typeface="+mn-lt"/>
              </a:rPr>
              <a:t> ATLS certification prior to initiation of track</a:t>
            </a:r>
            <a:endParaRPr lang="en-US"/>
          </a:p>
          <a:p>
            <a:pPr>
              <a:lnSpc>
                <a:spcPct val="90000"/>
              </a:lnSpc>
              <a:spcBef>
                <a:spcPts val="1000"/>
              </a:spcBef>
            </a:pPr>
            <a:endParaRPr lang="en-US">
              <a:cs typeface="Arial"/>
            </a:endParaRPr>
          </a:p>
        </p:txBody>
      </p:sp>
      <p:sp>
        <p:nvSpPr>
          <p:cNvPr id="8" name="TextBox 7">
            <a:extLst>
              <a:ext uri="{FF2B5EF4-FFF2-40B4-BE49-F238E27FC236}">
                <a16:creationId xmlns:a16="http://schemas.microsoft.com/office/drawing/2014/main" id="{3EE5E6E0-D067-462F-8A83-739A829E0876}"/>
              </a:ext>
            </a:extLst>
          </p:cNvPr>
          <p:cNvSpPr txBox="1"/>
          <p:nvPr/>
        </p:nvSpPr>
        <p:spPr>
          <a:xfrm>
            <a:off x="697841" y="2739427"/>
            <a:ext cx="10104407" cy="2334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
            </a:pPr>
            <a:r>
              <a:rPr lang="en-US" sz="2800"/>
              <a:t>Trauma team participation</a:t>
            </a:r>
            <a:endParaRPr lang="en-US" sz="2800">
              <a:ea typeface="+mn-lt"/>
              <a:cs typeface="+mn-lt"/>
            </a:endParaRPr>
          </a:p>
          <a:p>
            <a:pPr marL="800100" lvl="1" indent="-342900">
              <a:lnSpc>
                <a:spcPct val="90000"/>
              </a:lnSpc>
              <a:spcBef>
                <a:spcPts val="500"/>
              </a:spcBef>
              <a:buFont typeface="Wingdings"/>
              <a:buChar char="§"/>
            </a:pPr>
            <a:r>
              <a:rPr lang="en-US" sz="2400">
                <a:ea typeface="+mn-lt"/>
                <a:cs typeface="+mn-lt"/>
              </a:rPr>
              <a:t>Residents lead trauma stabilization under the guided supervision of ED/surgical physicians</a:t>
            </a:r>
          </a:p>
          <a:p>
            <a:pPr marL="800100" lvl="1" indent="-342900">
              <a:lnSpc>
                <a:spcPct val="90000"/>
              </a:lnSpc>
              <a:spcBef>
                <a:spcPts val="500"/>
              </a:spcBef>
              <a:buFont typeface="Wingdings"/>
              <a:buChar char="§"/>
            </a:pPr>
            <a:r>
              <a:rPr lang="en-US" sz="2400">
                <a:ea typeface="+mn-lt"/>
                <a:cs typeface="+mn-lt"/>
              </a:rPr>
              <a:t>Trauma residents receive trauma pages while on specific rotations or on days where they sign up for call</a:t>
            </a:r>
          </a:p>
          <a:p>
            <a:pPr marL="800100" lvl="1" indent="-342900">
              <a:lnSpc>
                <a:spcPct val="90000"/>
              </a:lnSpc>
              <a:spcBef>
                <a:spcPts val="500"/>
              </a:spcBef>
              <a:buFont typeface="Wingdings"/>
              <a:buChar char="§"/>
            </a:pPr>
            <a:r>
              <a:rPr lang="en-US" sz="2400">
                <a:ea typeface="+mn-lt"/>
                <a:cs typeface="+mn-lt"/>
              </a:rPr>
              <a:t>Only one resident will be allowed at a trauma at a time</a:t>
            </a:r>
          </a:p>
        </p:txBody>
      </p:sp>
      <p:sp>
        <p:nvSpPr>
          <p:cNvPr id="9" name="TextBox 8">
            <a:extLst>
              <a:ext uri="{FF2B5EF4-FFF2-40B4-BE49-F238E27FC236}">
                <a16:creationId xmlns:a16="http://schemas.microsoft.com/office/drawing/2014/main" id="{0A171F22-FA67-409C-998F-1697F2B4872F}"/>
              </a:ext>
            </a:extLst>
          </p:cNvPr>
          <p:cNvSpPr txBox="1"/>
          <p:nvPr/>
        </p:nvSpPr>
        <p:spPr>
          <a:xfrm>
            <a:off x="706212" y="5132546"/>
            <a:ext cx="10391954" cy="911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90000"/>
              </a:lnSpc>
              <a:spcBef>
                <a:spcPts val="1000"/>
              </a:spcBef>
              <a:buFont typeface="Wingdings"/>
              <a:buChar char="§"/>
            </a:pPr>
            <a:r>
              <a:rPr lang="en-US" sz="2800">
                <a:cs typeface="Arial"/>
              </a:rPr>
              <a:t> Quarterly Trauma Committee meeting participation</a:t>
            </a:r>
            <a:endParaRPr lang="en-US" sz="2800">
              <a:ea typeface="+mn-lt"/>
              <a:cs typeface="+mn-lt"/>
            </a:endParaRPr>
          </a:p>
          <a:p>
            <a:endParaRPr lang="en-US" sz="2800">
              <a:ea typeface="+mn-lt"/>
              <a:cs typeface="+mn-lt"/>
            </a:endParaRPr>
          </a:p>
        </p:txBody>
      </p:sp>
      <p:sp>
        <p:nvSpPr>
          <p:cNvPr id="10" name="TextBox 9">
            <a:extLst>
              <a:ext uri="{FF2B5EF4-FFF2-40B4-BE49-F238E27FC236}">
                <a16:creationId xmlns:a16="http://schemas.microsoft.com/office/drawing/2014/main" id="{6C8CB10D-5A4F-4E67-8DB2-75C1EA8B0160}"/>
              </a:ext>
            </a:extLst>
          </p:cNvPr>
          <p:cNvSpPr txBox="1"/>
          <p:nvPr/>
        </p:nvSpPr>
        <p:spPr>
          <a:xfrm>
            <a:off x="695287" y="5863189"/>
            <a:ext cx="108807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panose="020B0604020202020204" pitchFamily="34" charset="0"/>
              <a:buChar char="§"/>
            </a:pPr>
            <a:r>
              <a:rPr lang="en-US" sz="2800">
                <a:ea typeface="+mn-lt"/>
                <a:cs typeface="+mn-lt"/>
              </a:rPr>
              <a:t> Additional ED exposure: One month of elective time in the ED</a:t>
            </a:r>
            <a:endParaRPr lang="en-US" sz="2800">
              <a:cs typeface="Arial"/>
            </a:endParaRPr>
          </a:p>
        </p:txBody>
      </p:sp>
      <p:sp>
        <p:nvSpPr>
          <p:cNvPr id="5" name="Rectangle 4">
            <a:extLst>
              <a:ext uri="{FF2B5EF4-FFF2-40B4-BE49-F238E27FC236}">
                <a16:creationId xmlns:a16="http://schemas.microsoft.com/office/drawing/2014/main" id="{B2C55323-5F38-8088-5263-5415F652577A}"/>
              </a:ext>
            </a:extLst>
          </p:cNvPr>
          <p:cNvSpPr/>
          <p:nvPr/>
        </p:nvSpPr>
        <p:spPr>
          <a:xfrm>
            <a:off x="3478" y="6273451"/>
            <a:ext cx="12192000" cy="5219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130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9DF313D-EF5E-34EA-4DC3-45AA17F73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EE5BB47-4772-0FCB-64CB-A64B567AF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4291463" cy="1828798"/>
          </a:xfrm>
          <a:custGeom>
            <a:avLst/>
            <a:gdLst>
              <a:gd name="connsiteX0" fmla="*/ 4291463 w 4291463"/>
              <a:gd name="connsiteY0" fmla="*/ 1828798 h 1828798"/>
              <a:gd name="connsiteX1" fmla="*/ 0 w 4291463"/>
              <a:gd name="connsiteY1" fmla="*/ 1828798 h 1828798"/>
              <a:gd name="connsiteX2" fmla="*/ 1813870 w 4291463"/>
              <a:gd name="connsiteY2" fmla="*/ 405504 h 1828798"/>
              <a:gd name="connsiteX3" fmla="*/ 1856352 w 4291463"/>
              <a:gd name="connsiteY3" fmla="*/ 373857 h 1828798"/>
              <a:gd name="connsiteX4" fmla="*/ 2949111 w 4291463"/>
              <a:gd name="connsiteY4" fmla="*/ 1756 h 1828798"/>
              <a:gd name="connsiteX5" fmla="*/ 3068193 w 4291463"/>
              <a:gd name="connsiteY5" fmla="*/ 284 h 1828798"/>
              <a:gd name="connsiteX6" fmla="*/ 4291186 w 4291463"/>
              <a:gd name="connsiteY6" fmla="*/ 430072 h 1828798"/>
              <a:gd name="connsiteX7" fmla="*/ 4291463 w 4291463"/>
              <a:gd name="connsiteY7" fmla="*/ 430316 h 182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1463" h="1828798">
                <a:moveTo>
                  <a:pt x="4291463" y="1828798"/>
                </a:moveTo>
                <a:lnTo>
                  <a:pt x="0" y="1828798"/>
                </a:lnTo>
                <a:lnTo>
                  <a:pt x="1813870" y="405504"/>
                </a:lnTo>
                <a:lnTo>
                  <a:pt x="1856352" y="373857"/>
                </a:lnTo>
                <a:cubicBezTo>
                  <a:pt x="2187982" y="139664"/>
                  <a:pt x="2567993" y="17528"/>
                  <a:pt x="2949111" y="1756"/>
                </a:cubicBezTo>
                <a:cubicBezTo>
                  <a:pt x="2988812" y="114"/>
                  <a:pt x="3028523" y="-375"/>
                  <a:pt x="3068193" y="284"/>
                </a:cubicBezTo>
                <a:cubicBezTo>
                  <a:pt x="3504570" y="7531"/>
                  <a:pt x="3935938" y="153650"/>
                  <a:pt x="4291186" y="430072"/>
                </a:cubicBezTo>
                <a:lnTo>
                  <a:pt x="4291463" y="430316"/>
                </a:lnTo>
                <a:close/>
              </a:path>
            </a:pathLst>
          </a:custGeom>
          <a:gradFill>
            <a:gsLst>
              <a:gs pos="32000">
                <a:schemeClr val="bg2"/>
              </a:gs>
              <a:gs pos="100000">
                <a:schemeClr val="accent1">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4A2B586-305D-14FF-FFDD-EEC3113EA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000" flipH="1">
            <a:off x="3823340" y="2213834"/>
            <a:ext cx="8404540" cy="4724346"/>
          </a:xfrm>
          <a:custGeom>
            <a:avLst/>
            <a:gdLst>
              <a:gd name="connsiteX0" fmla="*/ 1276386 w 8404540"/>
              <a:gd name="connsiteY0" fmla="*/ 1707 h 4724346"/>
              <a:gd name="connsiteX1" fmla="*/ 46392 w 8404540"/>
              <a:gd name="connsiteY1" fmla="*/ 317762 h 4724346"/>
              <a:gd name="connsiteX2" fmla="*/ 0 w 8404540"/>
              <a:gd name="connsiteY2" fmla="*/ 342953 h 4724346"/>
              <a:gd name="connsiteX3" fmla="*/ 76477 w 8404540"/>
              <a:gd name="connsiteY3" fmla="*/ 4724346 h 4724346"/>
              <a:gd name="connsiteX4" fmla="*/ 8404540 w 8404540"/>
              <a:gd name="connsiteY4" fmla="*/ 4578979 h 4724346"/>
              <a:gd name="connsiteX5" fmla="*/ 3081575 w 8404540"/>
              <a:gd name="connsiteY5" fmla="*/ 550286 h 4724346"/>
              <a:gd name="connsiteX6" fmla="*/ 3019989 w 8404540"/>
              <a:gd name="connsiteY6" fmla="*/ 506058 h 4724346"/>
              <a:gd name="connsiteX7" fmla="*/ 1446842 w 8404540"/>
              <a:gd name="connsiteY7" fmla="*/ 840 h 4724346"/>
              <a:gd name="connsiteX8" fmla="*/ 1276386 w 8404540"/>
              <a:gd name="connsiteY8" fmla="*/ 1707 h 472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4540" h="4724346">
                <a:moveTo>
                  <a:pt x="1276386" y="1707"/>
                </a:moveTo>
                <a:cubicBezTo>
                  <a:pt x="850714" y="16212"/>
                  <a:pt x="429986" y="123046"/>
                  <a:pt x="46392" y="317762"/>
                </a:cubicBezTo>
                <a:lnTo>
                  <a:pt x="0" y="342953"/>
                </a:lnTo>
                <a:lnTo>
                  <a:pt x="76477" y="4724346"/>
                </a:lnTo>
                <a:lnTo>
                  <a:pt x="8404540" y="4578979"/>
                </a:lnTo>
                <a:lnTo>
                  <a:pt x="3081575" y="550286"/>
                </a:lnTo>
                <a:lnTo>
                  <a:pt x="3019989" y="506058"/>
                </a:lnTo>
                <a:cubicBezTo>
                  <a:pt x="2539541" y="179187"/>
                  <a:pt x="1992657" y="13891"/>
                  <a:pt x="1446842" y="840"/>
                </a:cubicBezTo>
                <a:cubicBezTo>
                  <a:pt x="1389987" y="-519"/>
                  <a:pt x="1333142" y="-227"/>
                  <a:pt x="1276386" y="1707"/>
                </a:cubicBezTo>
                <a:close/>
              </a:path>
            </a:pathLst>
          </a:custGeom>
          <a:gradFill>
            <a:gsLst>
              <a:gs pos="32000">
                <a:schemeClr val="bg2"/>
              </a:gs>
              <a:gs pos="100000">
                <a:schemeClr val="accent1">
                  <a:lumMod val="60000"/>
                  <a:lumOff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4581F014-012F-3A1C-5B93-9854B8BE978F}"/>
              </a:ext>
            </a:extLst>
          </p:cNvPr>
          <p:cNvPicPr>
            <a:picLocks noChangeAspect="1"/>
          </p:cNvPicPr>
          <p:nvPr/>
        </p:nvPicPr>
        <p:blipFill rotWithShape="1">
          <a:blip r:embed="rId2"/>
          <a:srcRect r="-1" b="2754"/>
          <a:stretch/>
        </p:blipFill>
        <p:spPr>
          <a:xfrm>
            <a:off x="295782" y="598494"/>
            <a:ext cx="11610875" cy="5671450"/>
          </a:xfrm>
          <a:prstGeom prst="rect">
            <a:avLst/>
          </a:prstGeom>
        </p:spPr>
      </p:pic>
    </p:spTree>
    <p:extLst>
      <p:ext uri="{BB962C8B-B14F-4D97-AF65-F5344CB8AC3E}">
        <p14:creationId xmlns:p14="http://schemas.microsoft.com/office/powerpoint/2010/main" val="3794812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person, hospital room, scene, room&#10;&#10;Description automatically generated">
            <a:extLst>
              <a:ext uri="{FF2B5EF4-FFF2-40B4-BE49-F238E27FC236}">
                <a16:creationId xmlns:a16="http://schemas.microsoft.com/office/drawing/2014/main" id="{62D41570-F82D-4520-B4FD-A36212866802}"/>
              </a:ext>
            </a:extLst>
          </p:cNvPr>
          <p:cNvPicPr>
            <a:picLocks noChangeAspect="1"/>
          </p:cNvPicPr>
          <p:nvPr/>
        </p:nvPicPr>
        <p:blipFill rotWithShape="1">
          <a:blip r:embed="rId4">
            <a:alphaModFix amt="35000"/>
          </a:blip>
          <a:srcRect l="7111" r="-1" b="-1"/>
          <a:stretch/>
        </p:blipFill>
        <p:spPr>
          <a:xfrm>
            <a:off x="20" y="1"/>
            <a:ext cx="12191980" cy="6857999"/>
          </a:xfrm>
          <a:prstGeom prst="rect">
            <a:avLst/>
          </a:prstGeom>
        </p:spPr>
      </p:pic>
      <p:sp>
        <p:nvSpPr>
          <p:cNvPr id="2" name="Title 1"/>
          <p:cNvSpPr>
            <a:spLocks noGrp="1"/>
          </p:cNvSpPr>
          <p:nvPr>
            <p:ph type="title"/>
          </p:nvPr>
        </p:nvSpPr>
        <p:spPr>
          <a:xfrm>
            <a:off x="4315" y="1065862"/>
            <a:ext cx="4434597" cy="4726276"/>
          </a:xfrm>
        </p:spPr>
        <p:txBody>
          <a:bodyPr>
            <a:normAutofit/>
          </a:bodyPr>
          <a:lstStyle/>
          <a:p>
            <a:pPr algn="r"/>
            <a:r>
              <a:rPr lang="en-US" sz="4000">
                <a:solidFill>
                  <a:srgbClr val="FFFFFF"/>
                </a:solidFill>
                <a:cs typeface="Arial"/>
              </a:rPr>
              <a:t>  </a:t>
            </a:r>
            <a:r>
              <a:rPr lang="en-US">
                <a:solidFill>
                  <a:srgbClr val="FFFFFF"/>
                </a:solidFill>
                <a:cs typeface="Arial"/>
              </a:rPr>
              <a:t>Creating a Position: </a:t>
            </a:r>
            <a:br>
              <a:rPr lang="en-US">
                <a:cs typeface="Arial"/>
              </a:rPr>
            </a:br>
            <a:r>
              <a:rPr lang="en-US">
                <a:solidFill>
                  <a:srgbClr val="FFFFFF"/>
                </a:solidFill>
                <a:cs typeface="Arial"/>
              </a:rPr>
              <a:t>The trauma resident</a:t>
            </a:r>
          </a:p>
        </p:txBody>
      </p:sp>
      <p:cxnSp>
        <p:nvCxnSpPr>
          <p:cNvPr id="20"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a:xfrm>
            <a:off x="10453254" y="6356350"/>
            <a:ext cx="900545" cy="365125"/>
          </a:xfrm>
        </p:spPr>
        <p:txBody>
          <a:bodyPr>
            <a:normAutofit/>
          </a:bodyPr>
          <a:lstStyle/>
          <a:p>
            <a:pPr>
              <a:spcAft>
                <a:spcPts val="600"/>
              </a:spcAft>
            </a:pPr>
            <a:endParaRPr lang="en-US">
              <a:solidFill>
                <a:srgbClr val="FFFFFF"/>
              </a:solidFill>
            </a:endParaRPr>
          </a:p>
        </p:txBody>
      </p:sp>
    </p:spTree>
    <p:extLst>
      <p:ext uri="{BB962C8B-B14F-4D97-AF65-F5344CB8AC3E}">
        <p14:creationId xmlns:p14="http://schemas.microsoft.com/office/powerpoint/2010/main" val="56146974"/>
      </p:ext>
    </p:extLst>
  </p:cSld>
  <p:clrMapOvr>
    <a:overrideClrMapping bg1="dk1" tx1="lt1" bg2="dk2" tx2="lt2" accent1="accent1" accent2="accent2" accent3="accent3" accent4="accent4" accent5="accent5" accent6="accent6" hlink="hlink" folHlink="folHlink"/>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5000" y="640823"/>
            <a:ext cx="3418659" cy="5583148"/>
          </a:xfrm>
        </p:spPr>
        <p:txBody>
          <a:bodyPr anchor="ctr">
            <a:normAutofit/>
          </a:bodyPr>
          <a:lstStyle/>
          <a:p>
            <a:r>
              <a:rPr lang="en-US" sz="5400">
                <a:cs typeface="Arial"/>
              </a:rPr>
              <a:t>Logistics</a:t>
            </a:r>
            <a:endParaRPr lang="en-US" sz="5400"/>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0"/>
          </p:nvPr>
        </p:nvSpPr>
        <p:spPr>
          <a:xfrm>
            <a:off x="8610600" y="6356350"/>
            <a:ext cx="2743200" cy="365125"/>
          </a:xfrm>
        </p:spPr>
        <p:txBody>
          <a:bodyPr>
            <a:normAutofit/>
          </a:bodyPr>
          <a:lstStyle/>
          <a:p>
            <a:pPr>
              <a:spcAft>
                <a:spcPts val="600"/>
              </a:spcAft>
            </a:pPr>
            <a:fld id="{AC38F574-C4C0-48B1-B81D-85833E98F04F}" type="slidenum">
              <a:rPr lang="en-US" dirty="0" smtClean="0"/>
              <a:pPr>
                <a:spcAft>
                  <a:spcPts val="600"/>
                </a:spcAft>
              </a:pPr>
              <a:t>17</a:t>
            </a:fld>
            <a:endParaRPr lang="en-US"/>
          </a:p>
        </p:txBody>
      </p:sp>
      <p:graphicFrame>
        <p:nvGraphicFramePr>
          <p:cNvPr id="6" name="Content Placeholder 2">
            <a:extLst>
              <a:ext uri="{FF2B5EF4-FFF2-40B4-BE49-F238E27FC236}">
                <a16:creationId xmlns:a16="http://schemas.microsoft.com/office/drawing/2014/main" id="{69175F40-935F-49DE-BEC1-FFC276C93BB5}"/>
              </a:ext>
            </a:extLst>
          </p:cNvPr>
          <p:cNvGraphicFramePr>
            <a:graphicFrameLocks noGrp="1"/>
          </p:cNvGraphicFramePr>
          <p:nvPr>
            <p:ph idx="1"/>
            <p:extLst>
              <p:ext uri="{D42A27DB-BD31-4B8C-83A1-F6EECF244321}">
                <p14:modId xmlns:p14="http://schemas.microsoft.com/office/powerpoint/2010/main" val="172821796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1991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6401"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C4F049F8-87E1-403E-2A50-2F4544BF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outdoor, tree, nature, water&#10;&#10;Description automatically generated">
            <a:extLst>
              <a:ext uri="{FF2B5EF4-FFF2-40B4-BE49-F238E27FC236}">
                <a16:creationId xmlns:a16="http://schemas.microsoft.com/office/drawing/2014/main" id="{9E145C7B-8378-A69D-DA56-BE747CC06E44}"/>
              </a:ext>
            </a:extLst>
          </p:cNvPr>
          <p:cNvPicPr>
            <a:picLocks noChangeAspect="1"/>
          </p:cNvPicPr>
          <p:nvPr/>
        </p:nvPicPr>
        <p:blipFill rotWithShape="1">
          <a:blip r:embed="rId2"/>
          <a:srcRect b="15414"/>
          <a:stretch/>
        </p:blipFill>
        <p:spPr>
          <a:xfrm>
            <a:off x="20" y="10"/>
            <a:ext cx="12191979" cy="6857990"/>
          </a:xfrm>
          <a:prstGeom prst="rect">
            <a:avLst/>
          </a:prstGeom>
        </p:spPr>
      </p:pic>
      <p:sp>
        <p:nvSpPr>
          <p:cNvPr id="16" name="Freeform: Shape 15">
            <a:extLst>
              <a:ext uri="{FF2B5EF4-FFF2-40B4-BE49-F238E27FC236}">
                <a16:creationId xmlns:a16="http://schemas.microsoft.com/office/drawing/2014/main" id="{DD29B6E1-6E86-A1A0-2491-E5B84B3AA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1035555" y="1445436"/>
            <a:ext cx="11191887" cy="5509960"/>
          </a:xfrm>
          <a:custGeom>
            <a:avLst/>
            <a:gdLst>
              <a:gd name="connsiteX0" fmla="*/ 75794 w 11191887"/>
              <a:gd name="connsiteY0" fmla="*/ 5509960 h 5509960"/>
              <a:gd name="connsiteX1" fmla="*/ 11191887 w 11191887"/>
              <a:gd name="connsiteY1" fmla="*/ 5315928 h 5509960"/>
              <a:gd name="connsiteX2" fmla="*/ 5163097 w 11191887"/>
              <a:gd name="connsiteY2" fmla="*/ 753031 h 5509960"/>
              <a:gd name="connsiteX3" fmla="*/ 5078820 w 11191887"/>
              <a:gd name="connsiteY3" fmla="*/ 692507 h 5509960"/>
              <a:gd name="connsiteX4" fmla="*/ 2926071 w 11191887"/>
              <a:gd name="connsiteY4" fmla="*/ 1150 h 5509960"/>
              <a:gd name="connsiteX5" fmla="*/ 2692814 w 11191887"/>
              <a:gd name="connsiteY5" fmla="*/ 2336 h 5509960"/>
              <a:gd name="connsiteX6" fmla="*/ 95718 w 11191887"/>
              <a:gd name="connsiteY6" fmla="*/ 1073885 h 5509960"/>
              <a:gd name="connsiteX7" fmla="*/ 0 w 11191887"/>
              <a:gd name="connsiteY7" fmla="*/ 1167726 h 550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1887" h="550996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23000">
                <a:schemeClr val="bg2">
                  <a:alpha val="40000"/>
                </a:schemeClr>
              </a:gs>
              <a:gs pos="100000">
                <a:schemeClr val="accent1">
                  <a:lumMod val="60000"/>
                  <a:lumOff val="40000"/>
                  <a:alpha val="75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339BBC99-DF0C-43F5-131D-A1E251F0E8B6}"/>
              </a:ext>
            </a:extLst>
          </p:cNvPr>
          <p:cNvSpPr txBox="1"/>
          <p:nvPr/>
        </p:nvSpPr>
        <p:spPr>
          <a:xfrm>
            <a:off x="6043384" y="2999465"/>
            <a:ext cx="5757182" cy="221553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spcBef>
                <a:spcPct val="0"/>
              </a:spcBef>
              <a:spcAft>
                <a:spcPts val="600"/>
              </a:spcAft>
            </a:pPr>
            <a:r>
              <a:rPr lang="en-US" sz="4800" b="1">
                <a:latin typeface="+mj-lt"/>
                <a:ea typeface="+mj-ea"/>
                <a:cs typeface="+mj-cs"/>
              </a:rPr>
              <a:t>The Impact and Outcomes</a:t>
            </a:r>
            <a:endParaRPr lang="en-US">
              <a:ea typeface="+mj-ea"/>
              <a:cs typeface="+mj-cs"/>
            </a:endParaRPr>
          </a:p>
          <a:p>
            <a:pPr algn="r">
              <a:spcBef>
                <a:spcPct val="0"/>
              </a:spcBef>
              <a:spcAft>
                <a:spcPts val="600"/>
              </a:spcAft>
            </a:pPr>
            <a:endParaRPr lang="en-US" sz="4800" b="1">
              <a:latin typeface="+mj-lt"/>
              <a:ea typeface="+mj-ea"/>
              <a:cs typeface="+mj-cs"/>
            </a:endParaRPr>
          </a:p>
        </p:txBody>
      </p:sp>
    </p:spTree>
    <p:extLst>
      <p:ext uri="{BB962C8B-B14F-4D97-AF65-F5344CB8AC3E}">
        <p14:creationId xmlns:p14="http://schemas.microsoft.com/office/powerpoint/2010/main" val="1819243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EF2F8AD4-68EB-25E2-99EE-706FABBDCB3F}"/>
              </a:ext>
            </a:extLst>
          </p:cNvPr>
          <p:cNvPicPr>
            <a:picLocks noChangeAspect="1"/>
          </p:cNvPicPr>
          <p:nvPr/>
        </p:nvPicPr>
        <p:blipFill>
          <a:blip r:embed="rId2"/>
          <a:stretch>
            <a:fillRect/>
          </a:stretch>
        </p:blipFill>
        <p:spPr>
          <a:xfrm>
            <a:off x="-5752" y="1555953"/>
            <a:ext cx="12203502" cy="4421829"/>
          </a:xfrm>
          <a:prstGeom prst="rect">
            <a:avLst/>
          </a:prstGeom>
        </p:spPr>
      </p:pic>
      <p:sp>
        <p:nvSpPr>
          <p:cNvPr id="5" name="TextBox 4">
            <a:extLst>
              <a:ext uri="{FF2B5EF4-FFF2-40B4-BE49-F238E27FC236}">
                <a16:creationId xmlns:a16="http://schemas.microsoft.com/office/drawing/2014/main" id="{5FED1A7F-7DFB-5987-38EA-A33D754FEAD4}"/>
              </a:ext>
            </a:extLst>
          </p:cNvPr>
          <p:cNvSpPr txBox="1"/>
          <p:nvPr/>
        </p:nvSpPr>
        <p:spPr>
          <a:xfrm>
            <a:off x="1314824" y="298823"/>
            <a:ext cx="103243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t>September 2020-Dec 2022</a:t>
            </a:r>
            <a:endParaRPr lang="en-US" sz="3600">
              <a:solidFill>
                <a:schemeClr val="bg2">
                  <a:lumMod val="75000"/>
                </a:schemeClr>
              </a:solidFill>
            </a:endParaRPr>
          </a:p>
        </p:txBody>
      </p:sp>
      <p:pic>
        <p:nvPicPr>
          <p:cNvPr id="2" name="Picture 2">
            <a:extLst>
              <a:ext uri="{FF2B5EF4-FFF2-40B4-BE49-F238E27FC236}">
                <a16:creationId xmlns:a16="http://schemas.microsoft.com/office/drawing/2014/main" id="{3316D314-D0AC-B120-70ED-2D85079AB8DB}"/>
              </a:ext>
            </a:extLst>
          </p:cNvPr>
          <p:cNvPicPr>
            <a:picLocks noChangeAspect="1"/>
          </p:cNvPicPr>
          <p:nvPr/>
        </p:nvPicPr>
        <p:blipFill>
          <a:blip r:embed="rId3"/>
          <a:stretch>
            <a:fillRect/>
          </a:stretch>
        </p:blipFill>
        <p:spPr>
          <a:xfrm>
            <a:off x="6039698" y="3630591"/>
            <a:ext cx="676275" cy="285750"/>
          </a:xfrm>
          <a:prstGeom prst="rect">
            <a:avLst/>
          </a:prstGeom>
        </p:spPr>
      </p:pic>
    </p:spTree>
    <p:extLst>
      <p:ext uri="{BB962C8B-B14F-4D97-AF65-F5344CB8AC3E}">
        <p14:creationId xmlns:p14="http://schemas.microsoft.com/office/powerpoint/2010/main" val="290002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D00CB3E-22D8-C88A-E699-CC9736BC9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0D9E83-FF94-3981-513F-D89DB1EFCA73}"/>
              </a:ext>
            </a:extLst>
          </p:cNvPr>
          <p:cNvSpPr>
            <a:spLocks noGrp="1"/>
          </p:cNvSpPr>
          <p:nvPr>
            <p:ph type="title"/>
          </p:nvPr>
        </p:nvSpPr>
        <p:spPr>
          <a:xfrm>
            <a:off x="1066799" y="1131497"/>
            <a:ext cx="8606346" cy="1257299"/>
          </a:xfrm>
        </p:spPr>
        <p:txBody>
          <a:bodyPr vert="horz" lIns="91440" tIns="45720" rIns="91440" bIns="45720" rtlCol="0" anchor="ctr">
            <a:normAutofit/>
          </a:bodyPr>
          <a:lstStyle/>
          <a:p>
            <a:r>
              <a:rPr lang="en-US" sz="4800"/>
              <a:t>Disclosures</a:t>
            </a:r>
          </a:p>
        </p:txBody>
      </p:sp>
      <p:sp>
        <p:nvSpPr>
          <p:cNvPr id="4" name="Text Placeholder 3">
            <a:extLst>
              <a:ext uri="{FF2B5EF4-FFF2-40B4-BE49-F238E27FC236}">
                <a16:creationId xmlns:a16="http://schemas.microsoft.com/office/drawing/2014/main" id="{CC422E31-3167-67F4-0416-81B2C08B25BE}"/>
              </a:ext>
            </a:extLst>
          </p:cNvPr>
          <p:cNvSpPr>
            <a:spLocks noGrp="1"/>
          </p:cNvSpPr>
          <p:nvPr>
            <p:ph type="body" sz="half" idx="2"/>
          </p:nvPr>
        </p:nvSpPr>
        <p:spPr>
          <a:xfrm>
            <a:off x="1066798" y="2736850"/>
            <a:ext cx="5029202" cy="2978152"/>
          </a:xfrm>
        </p:spPr>
        <p:txBody>
          <a:bodyPr vert="horz" lIns="91440" tIns="45720" rIns="91440" bIns="45720" rtlCol="0">
            <a:normAutofit/>
          </a:bodyPr>
          <a:lstStyle/>
          <a:p>
            <a:pPr indent="-228600"/>
            <a:r>
              <a:rPr lang="en-US"/>
              <a:t>Disclosure(s)</a:t>
            </a:r>
            <a:br>
              <a:rPr lang="en-US"/>
            </a:br>
            <a:r>
              <a:rPr lang="en-US"/>
              <a:t>We have no actual or potential conflict of interest in relation to this program or presentation</a:t>
            </a:r>
          </a:p>
          <a:p>
            <a:pPr indent="-228600"/>
            <a:endParaRPr lang="en-US"/>
          </a:p>
        </p:txBody>
      </p:sp>
      <p:pic>
        <p:nvPicPr>
          <p:cNvPr id="6" name="Picture 6">
            <a:extLst>
              <a:ext uri="{FF2B5EF4-FFF2-40B4-BE49-F238E27FC236}">
                <a16:creationId xmlns:a16="http://schemas.microsoft.com/office/drawing/2014/main" id="{CFA85089-EF2A-244E-9D07-9FBA178F555D}"/>
              </a:ext>
            </a:extLst>
          </p:cNvPr>
          <p:cNvPicPr>
            <a:picLocks noGrp="1" noChangeAspect="1"/>
          </p:cNvPicPr>
          <p:nvPr>
            <p:ph idx="1"/>
          </p:nvPr>
        </p:nvPicPr>
        <p:blipFill rotWithShape="1">
          <a:blip r:embed="rId2"/>
          <a:srcRect t="14732" r="-3" b="12725"/>
          <a:stretch/>
        </p:blipFill>
        <p:spPr>
          <a:xfrm>
            <a:off x="5797434"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p:spPr>
      </p:pic>
      <p:pic>
        <p:nvPicPr>
          <p:cNvPr id="9" name="Picture 9" descr="A picture containing outdoor, mountain, valley&#10;&#10;Description automatically generated">
            <a:extLst>
              <a:ext uri="{FF2B5EF4-FFF2-40B4-BE49-F238E27FC236}">
                <a16:creationId xmlns:a16="http://schemas.microsoft.com/office/drawing/2014/main" id="{1CFDE2D5-24C6-CFFD-9A59-5D044967441F}"/>
              </a:ext>
            </a:extLst>
          </p:cNvPr>
          <p:cNvPicPr>
            <a:picLocks noChangeAspect="1"/>
          </p:cNvPicPr>
          <p:nvPr/>
        </p:nvPicPr>
        <p:blipFill>
          <a:blip r:embed="rId3"/>
          <a:stretch>
            <a:fillRect/>
          </a:stretch>
        </p:blipFill>
        <p:spPr>
          <a:xfrm>
            <a:off x="6160477" y="2833"/>
            <a:ext cx="6035430" cy="3169333"/>
          </a:xfrm>
          <a:prstGeom prst="rect">
            <a:avLst/>
          </a:prstGeom>
        </p:spPr>
      </p:pic>
    </p:spTree>
    <p:extLst>
      <p:ext uri="{BB962C8B-B14F-4D97-AF65-F5344CB8AC3E}">
        <p14:creationId xmlns:p14="http://schemas.microsoft.com/office/powerpoint/2010/main" val="156269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bar chart&#10;&#10;Description automatically generated">
            <a:extLst>
              <a:ext uri="{FF2B5EF4-FFF2-40B4-BE49-F238E27FC236}">
                <a16:creationId xmlns:a16="http://schemas.microsoft.com/office/drawing/2014/main" id="{30BC6C70-F7F7-D1F6-0F2C-77DBD9F37EB7}"/>
              </a:ext>
            </a:extLst>
          </p:cNvPr>
          <p:cNvPicPr>
            <a:picLocks noChangeAspect="1"/>
          </p:cNvPicPr>
          <p:nvPr/>
        </p:nvPicPr>
        <p:blipFill>
          <a:blip r:embed="rId2"/>
          <a:stretch>
            <a:fillRect/>
          </a:stretch>
        </p:blipFill>
        <p:spPr>
          <a:xfrm>
            <a:off x="-7373" y="806881"/>
            <a:ext cx="12108424" cy="6104563"/>
          </a:xfrm>
          <a:prstGeom prst="rect">
            <a:avLst/>
          </a:prstGeom>
        </p:spPr>
      </p:pic>
      <p:sp>
        <p:nvSpPr>
          <p:cNvPr id="4" name="TextBox 3">
            <a:extLst>
              <a:ext uri="{FF2B5EF4-FFF2-40B4-BE49-F238E27FC236}">
                <a16:creationId xmlns:a16="http://schemas.microsoft.com/office/drawing/2014/main" id="{17CC8D6D-1185-05D4-8FFF-2A20AD63C572}"/>
              </a:ext>
            </a:extLst>
          </p:cNvPr>
          <p:cNvSpPr txBox="1"/>
          <p:nvPr/>
        </p:nvSpPr>
        <p:spPr>
          <a:xfrm>
            <a:off x="254000" y="262194"/>
            <a:ext cx="119379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 Comfort with Trauma Stabilization Trauma Resident vs Non-trauma Resident</a:t>
            </a:r>
            <a:endParaRPr lang="en-US"/>
          </a:p>
        </p:txBody>
      </p:sp>
    </p:spTree>
    <p:extLst>
      <p:ext uri="{BB962C8B-B14F-4D97-AF65-F5344CB8AC3E}">
        <p14:creationId xmlns:p14="http://schemas.microsoft.com/office/powerpoint/2010/main" val="307526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8378D45-8EB7-B39C-2BB2-23DA4BEC370B}"/>
              </a:ext>
            </a:extLst>
          </p:cNvPr>
          <p:cNvSpPr>
            <a:spLocks noGrp="1"/>
          </p:cNvSpPr>
          <p:nvPr/>
        </p:nvSpPr>
        <p:spPr>
          <a:xfrm>
            <a:off x="694427" y="1330552"/>
            <a:ext cx="10649347" cy="54379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Residents gained regular access to trauma stabilization</a:t>
            </a:r>
          </a:p>
          <a:p>
            <a:r>
              <a:rPr lang="en-US">
                <a:cs typeface="Arial"/>
              </a:rPr>
              <a:t>Residents were incorporated into leadership positions  and performed various procedures </a:t>
            </a:r>
            <a:r>
              <a:rPr lang="en-US">
                <a:ea typeface="+mn-lt"/>
                <a:cs typeface="+mn-lt"/>
              </a:rPr>
              <a:t>during trauma stabilizations</a:t>
            </a:r>
          </a:p>
          <a:p>
            <a:r>
              <a:rPr lang="en-US">
                <a:cs typeface="Arial"/>
              </a:rPr>
              <a:t>Residents increased their comfort level in acute care and trauma stabilization</a:t>
            </a:r>
          </a:p>
          <a:p>
            <a:r>
              <a:rPr lang="en-US">
                <a:cs typeface="Arial"/>
              </a:rPr>
              <a:t>The first two classes of trauma residents are or will be working in rural emergency departments</a:t>
            </a:r>
          </a:p>
          <a:p>
            <a:r>
              <a:rPr lang="en-US">
                <a:cs typeface="Arial"/>
              </a:rPr>
              <a:t>The trauma track reflected positively on Sky Lakes Trauma Committee</a:t>
            </a:r>
          </a:p>
          <a:p>
            <a:pPr lvl="1"/>
            <a:r>
              <a:rPr lang="en-US" i="1">
                <a:ea typeface="+mn-lt"/>
                <a:cs typeface="+mn-lt"/>
              </a:rPr>
              <a:t>During Sky Lakes' level III trauma recertification, the resident trauma track was noted as one of its strengths </a:t>
            </a:r>
            <a:endParaRPr lang="en-US" i="1">
              <a:cs typeface="Arial"/>
            </a:endParaRPr>
          </a:p>
          <a:p>
            <a:endParaRPr lang="en-US">
              <a:cs typeface="Arial"/>
            </a:endParaRPr>
          </a:p>
        </p:txBody>
      </p:sp>
      <p:sp>
        <p:nvSpPr>
          <p:cNvPr id="3" name="Title 1">
            <a:extLst>
              <a:ext uri="{FF2B5EF4-FFF2-40B4-BE49-F238E27FC236}">
                <a16:creationId xmlns:a16="http://schemas.microsoft.com/office/drawing/2014/main" id="{06AE7838-B873-E1C7-24A8-DA224EC8897C}"/>
              </a:ext>
            </a:extLst>
          </p:cNvPr>
          <p:cNvSpPr>
            <a:spLocks noGrp="1"/>
          </p:cNvSpPr>
          <p:nvPr/>
        </p:nvSpPr>
        <p:spPr>
          <a:xfrm>
            <a:off x="838200" y="543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a:cs typeface="Arial"/>
              </a:rPr>
              <a:t>Outcomes</a:t>
            </a:r>
          </a:p>
        </p:txBody>
      </p:sp>
    </p:spTree>
    <p:extLst>
      <p:ext uri="{BB962C8B-B14F-4D97-AF65-F5344CB8AC3E}">
        <p14:creationId xmlns:p14="http://schemas.microsoft.com/office/powerpoint/2010/main" val="68216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379D18E-D6AD-492E-2525-C716882CB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5AF0EBE8-A28F-D9D0-2C7C-6F5734496D09}"/>
              </a:ext>
            </a:extLst>
          </p:cNvPr>
          <p:cNvPicPr>
            <a:picLocks noChangeAspect="1"/>
          </p:cNvPicPr>
          <p:nvPr/>
        </p:nvPicPr>
        <p:blipFill rotWithShape="1">
          <a:blip r:embed="rId2"/>
          <a:srcRect t="5152" b="10578"/>
          <a:stretch/>
        </p:blipFill>
        <p:spPr>
          <a:xfrm>
            <a:off x="20" y="10"/>
            <a:ext cx="12191979" cy="6857990"/>
          </a:xfrm>
          <a:prstGeom prst="rect">
            <a:avLst/>
          </a:prstGeom>
        </p:spPr>
      </p:pic>
      <p:sp>
        <p:nvSpPr>
          <p:cNvPr id="3" name="TextBox 2">
            <a:extLst>
              <a:ext uri="{FF2B5EF4-FFF2-40B4-BE49-F238E27FC236}">
                <a16:creationId xmlns:a16="http://schemas.microsoft.com/office/drawing/2014/main" id="{C7703C29-A4E0-382E-B44E-7C92CF4170DA}"/>
              </a:ext>
            </a:extLst>
          </p:cNvPr>
          <p:cNvSpPr txBox="1"/>
          <p:nvPr/>
        </p:nvSpPr>
        <p:spPr>
          <a:xfrm>
            <a:off x="3724274" y="2038349"/>
            <a:ext cx="7648575"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b="1"/>
              <a:t>Questions?</a:t>
            </a:r>
          </a:p>
        </p:txBody>
      </p:sp>
    </p:spTree>
    <p:extLst>
      <p:ext uri="{BB962C8B-B14F-4D97-AF65-F5344CB8AC3E}">
        <p14:creationId xmlns:p14="http://schemas.microsoft.com/office/powerpoint/2010/main" val="147644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77F1397-0FB5-4599-B53A-AFF5DF6F32E0}"/>
              </a:ext>
            </a:extLst>
          </p:cNvPr>
          <p:cNvGraphicFramePr>
            <a:graphicFrameLocks noGrp="1"/>
          </p:cNvGraphicFramePr>
          <p:nvPr>
            <p:extLst>
              <p:ext uri="{D42A27DB-BD31-4B8C-83A1-F6EECF244321}">
                <p14:modId xmlns:p14="http://schemas.microsoft.com/office/powerpoint/2010/main" val="924019231"/>
              </p:ext>
            </p:extLst>
          </p:nvPr>
        </p:nvGraphicFramePr>
        <p:xfrm>
          <a:off x="3594339" y="14378"/>
          <a:ext cx="8710193" cy="6812981"/>
        </p:xfrm>
        <a:graphic>
          <a:graphicData uri="http://schemas.openxmlformats.org/drawingml/2006/table">
            <a:tbl>
              <a:tblPr firstRow="1" bandRow="1">
                <a:tableStyleId>{5C22544A-7EE6-4342-B048-85BDC9FD1C3A}</a:tableStyleId>
              </a:tblPr>
              <a:tblGrid>
                <a:gridCol w="2486524">
                  <a:extLst>
                    <a:ext uri="{9D8B030D-6E8A-4147-A177-3AD203B41FA5}">
                      <a16:colId xmlns:a16="http://schemas.microsoft.com/office/drawing/2014/main" val="4254309473"/>
                    </a:ext>
                  </a:extLst>
                </a:gridCol>
                <a:gridCol w="621631">
                  <a:extLst>
                    <a:ext uri="{9D8B030D-6E8A-4147-A177-3AD203B41FA5}">
                      <a16:colId xmlns:a16="http://schemas.microsoft.com/office/drawing/2014/main" val="3548364298"/>
                    </a:ext>
                  </a:extLst>
                </a:gridCol>
                <a:gridCol w="599968">
                  <a:extLst>
                    <a:ext uri="{9D8B030D-6E8A-4147-A177-3AD203B41FA5}">
                      <a16:colId xmlns:a16="http://schemas.microsoft.com/office/drawing/2014/main" val="1827944111"/>
                    </a:ext>
                  </a:extLst>
                </a:gridCol>
                <a:gridCol w="772025">
                  <a:extLst>
                    <a:ext uri="{9D8B030D-6E8A-4147-A177-3AD203B41FA5}">
                      <a16:colId xmlns:a16="http://schemas.microsoft.com/office/drawing/2014/main" val="3650721561"/>
                    </a:ext>
                  </a:extLst>
                </a:gridCol>
                <a:gridCol w="463858">
                  <a:extLst>
                    <a:ext uri="{9D8B030D-6E8A-4147-A177-3AD203B41FA5}">
                      <a16:colId xmlns:a16="http://schemas.microsoft.com/office/drawing/2014/main" val="3625438305"/>
                    </a:ext>
                  </a:extLst>
                </a:gridCol>
                <a:gridCol w="691815">
                  <a:extLst>
                    <a:ext uri="{9D8B030D-6E8A-4147-A177-3AD203B41FA5}">
                      <a16:colId xmlns:a16="http://schemas.microsoft.com/office/drawing/2014/main" val="2103088914"/>
                    </a:ext>
                  </a:extLst>
                </a:gridCol>
                <a:gridCol w="547600">
                  <a:extLst>
                    <a:ext uri="{9D8B030D-6E8A-4147-A177-3AD203B41FA5}">
                      <a16:colId xmlns:a16="http://schemas.microsoft.com/office/drawing/2014/main" val="1315434868"/>
                    </a:ext>
                  </a:extLst>
                </a:gridCol>
                <a:gridCol w="581526">
                  <a:extLst>
                    <a:ext uri="{9D8B030D-6E8A-4147-A177-3AD203B41FA5}">
                      <a16:colId xmlns:a16="http://schemas.microsoft.com/office/drawing/2014/main" val="2889707848"/>
                    </a:ext>
                  </a:extLst>
                </a:gridCol>
                <a:gridCol w="772026">
                  <a:extLst>
                    <a:ext uri="{9D8B030D-6E8A-4147-A177-3AD203B41FA5}">
                      <a16:colId xmlns:a16="http://schemas.microsoft.com/office/drawing/2014/main" val="2992283183"/>
                    </a:ext>
                  </a:extLst>
                </a:gridCol>
                <a:gridCol w="467914">
                  <a:extLst>
                    <a:ext uri="{9D8B030D-6E8A-4147-A177-3AD203B41FA5}">
                      <a16:colId xmlns:a16="http://schemas.microsoft.com/office/drawing/2014/main" val="4013046317"/>
                    </a:ext>
                  </a:extLst>
                </a:gridCol>
                <a:gridCol w="705306">
                  <a:extLst>
                    <a:ext uri="{9D8B030D-6E8A-4147-A177-3AD203B41FA5}">
                      <a16:colId xmlns:a16="http://schemas.microsoft.com/office/drawing/2014/main" val="449164088"/>
                    </a:ext>
                  </a:extLst>
                </a:gridCol>
              </a:tblGrid>
              <a:tr h="451192">
                <a:tc>
                  <a:txBody>
                    <a:bodyPr/>
                    <a:lstStyle/>
                    <a:p>
                      <a:pPr fontAlgn="auto"/>
                      <a:r>
                        <a:rPr lang="en-US" sz="1200">
                          <a:effectLst/>
                        </a:rPr>
                        <a:t>​</a:t>
                      </a:r>
                      <a:endParaRPr lang="en-US" sz="1200" b="1">
                        <a:solidFill>
                          <a:srgbClr val="FFFFFF"/>
                        </a:solidFill>
                        <a:effectLst/>
                        <a:latin typeface="Calibri" panose="020F0502020204030204" pitchFamily="34" charset="0"/>
                      </a:endParaRPr>
                    </a:p>
                  </a:txBody>
                  <a:tcPr anchor="ctr"/>
                </a:tc>
                <a:tc gridSpan="5">
                  <a:txBody>
                    <a:bodyPr/>
                    <a:lstStyle/>
                    <a:p>
                      <a:pPr algn="ctr" fontAlgn="base"/>
                      <a:r>
                        <a:rPr lang="en-US" sz="1100">
                          <a:effectLst/>
                        </a:rPr>
                        <a:t>Confidence Level Prior to Taking the Trauma Training Program​</a:t>
                      </a:r>
                      <a:endParaRPr lang="en-US" b="1">
                        <a:solidFill>
                          <a:srgbClr val="FFFFFF"/>
                        </a:solidFill>
                        <a:effectLst/>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fontAlgn="base"/>
                      <a:r>
                        <a:rPr lang="en-US" sz="1100">
                          <a:effectLst/>
                        </a:rPr>
                        <a:t>Confidence Level After Completing the Trauma Training Program​</a:t>
                      </a:r>
                      <a:endParaRPr lang="en-US" b="1">
                        <a:solidFill>
                          <a:srgbClr val="FFFFFF"/>
                        </a:solidFill>
                        <a:effectLst/>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1126500"/>
                  </a:ext>
                </a:extLst>
              </a:tr>
              <a:tr h="812144">
                <a:tc>
                  <a:txBody>
                    <a:bodyPr/>
                    <a:lstStyle/>
                    <a:p>
                      <a:pPr fontAlgn="base"/>
                      <a:r>
                        <a:rPr lang="en-US" sz="900">
                          <a:effectLst/>
                        </a:rPr>
                        <a:t>Please rate your confidence with performing the following skills based on participation in the Trauma Training Program​</a:t>
                      </a:r>
                    </a:p>
                  </a:txBody>
                  <a:tcPr/>
                </a:tc>
                <a:tc>
                  <a:txBody>
                    <a:bodyPr/>
                    <a:lstStyle/>
                    <a:p>
                      <a:pPr algn="ctr" fontAlgn="auto"/>
                      <a:r>
                        <a:rPr lang="en-US" sz="900">
                          <a:effectLst/>
                        </a:rPr>
                        <a:t>​</a:t>
                      </a:r>
                    </a:p>
                    <a:p>
                      <a:pPr algn="ctr" fontAlgn="base"/>
                      <a:r>
                        <a:rPr lang="en-US" sz="900">
                          <a:effectLst/>
                        </a:rPr>
                        <a:t>Not at all​</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Slightly​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Moderately​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Very​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Extremely​</a:t>
                      </a:r>
                    </a:p>
                  </a:txBody>
                  <a:tcPr/>
                </a:tc>
                <a:tc>
                  <a:txBody>
                    <a:bodyPr/>
                    <a:lstStyle/>
                    <a:p>
                      <a:pPr algn="ctr" fontAlgn="auto"/>
                      <a:r>
                        <a:rPr lang="en-US" sz="900">
                          <a:effectLst/>
                        </a:rPr>
                        <a:t>​</a:t>
                      </a:r>
                    </a:p>
                    <a:p>
                      <a:pPr algn="ctr" fontAlgn="base"/>
                      <a:r>
                        <a:rPr lang="en-US" sz="900">
                          <a:effectLst/>
                        </a:rPr>
                        <a:t>Not at​</a:t>
                      </a:r>
                    </a:p>
                    <a:p>
                      <a:pPr algn="ctr" fontAlgn="base"/>
                      <a:r>
                        <a:rPr lang="en-US" sz="900">
                          <a:effectLst/>
                        </a:rPr>
                        <a:t>all​</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Slightly​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Moderately​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Very​</a:t>
                      </a:r>
                    </a:p>
                  </a:txBody>
                  <a:tcPr/>
                </a:tc>
                <a:tc>
                  <a:txBody>
                    <a:bodyPr/>
                    <a:lstStyle/>
                    <a:p>
                      <a:pPr algn="ctr" fontAlgn="auto"/>
                      <a:r>
                        <a:rPr lang="en-US" sz="900">
                          <a:effectLst/>
                        </a:rPr>
                        <a:t>​</a:t>
                      </a:r>
                    </a:p>
                    <a:p>
                      <a:pPr algn="ctr" fontAlgn="base"/>
                      <a:r>
                        <a:rPr lang="en-US" sz="900">
                          <a:effectLst/>
                        </a:rPr>
                        <a:t>​</a:t>
                      </a:r>
                    </a:p>
                    <a:p>
                      <a:pPr algn="ctr" fontAlgn="base"/>
                      <a:r>
                        <a:rPr lang="en-US" sz="900">
                          <a:effectLst/>
                        </a:rPr>
                        <a:t>Extremely​</a:t>
                      </a:r>
                    </a:p>
                  </a:txBody>
                  <a:tcPr/>
                </a:tc>
                <a:extLst>
                  <a:ext uri="{0D108BD9-81ED-4DB2-BD59-A6C34878D82A}">
                    <a16:rowId xmlns:a16="http://schemas.microsoft.com/office/drawing/2014/main" val="754800574"/>
                  </a:ext>
                </a:extLst>
              </a:tr>
              <a:tr h="466231">
                <a:tc>
                  <a:txBody>
                    <a:bodyPr/>
                    <a:lstStyle/>
                    <a:p>
                      <a:pPr fontAlgn="base"/>
                      <a:r>
                        <a:rPr lang="en-US" sz="900">
                          <a:effectLst/>
                        </a:rPr>
                        <a:t>Conducting a primary and secondary survey​</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3162989191"/>
                  </a:ext>
                </a:extLst>
              </a:tr>
              <a:tr h="270714">
                <a:tc>
                  <a:txBody>
                    <a:bodyPr/>
                    <a:lstStyle/>
                    <a:p>
                      <a:pPr fontAlgn="base"/>
                      <a:r>
                        <a:rPr lang="en-US" sz="900">
                          <a:effectLst/>
                        </a:rPr>
                        <a:t>Placing a chest tube​</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4161063353"/>
                  </a:ext>
                </a:extLst>
              </a:tr>
              <a:tr h="285754">
                <a:tc>
                  <a:txBody>
                    <a:bodyPr/>
                    <a:lstStyle/>
                    <a:p>
                      <a:pPr fontAlgn="base"/>
                      <a:r>
                        <a:rPr lang="en-US" sz="900">
                          <a:effectLst/>
                        </a:rPr>
                        <a:t>Placing a pelvic binder​</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2196927459"/>
                  </a:ext>
                </a:extLst>
              </a:tr>
              <a:tr h="436152">
                <a:tc>
                  <a:txBody>
                    <a:bodyPr/>
                    <a:lstStyle/>
                    <a:p>
                      <a:pPr fontAlgn="base"/>
                      <a:r>
                        <a:rPr lang="en-US" sz="900">
                          <a:effectLst/>
                        </a:rPr>
                        <a:t>Running conscious sedation​</a:t>
                      </a:r>
                    </a:p>
                  </a:txBody>
                  <a:tcPr/>
                </a:tc>
                <a:tc>
                  <a:txBody>
                    <a:bodyPr/>
                    <a:lstStyle/>
                    <a:p>
                      <a:pPr algn="ctr" fontAlgn="auto"/>
                      <a:r>
                        <a:rPr lang="en-US" sz="1200">
                          <a:effectLst/>
                        </a:rPr>
                        <a:t>​</a:t>
                      </a:r>
                    </a:p>
                    <a:p>
                      <a:pPr algn="ctr" fontAlgn="base"/>
                      <a:r>
                        <a:rPr lang="en-US" sz="1000">
                          <a:effectLst/>
                        </a:rPr>
                        <a:t>1​</a:t>
                      </a:r>
                      <a:endParaRPr lang="en-US">
                        <a:effectLst/>
                      </a:endParaRPr>
                    </a:p>
                  </a:txBody>
                  <a:tcPr/>
                </a:tc>
                <a:tc>
                  <a:txBody>
                    <a:bodyPr/>
                    <a:lstStyle/>
                    <a:p>
                      <a:pPr algn="ctr" fontAlgn="auto"/>
                      <a:r>
                        <a:rPr lang="en-US" sz="1200">
                          <a:effectLst/>
                        </a:rPr>
                        <a:t>​</a:t>
                      </a:r>
                    </a:p>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3145745185"/>
                  </a:ext>
                </a:extLst>
              </a:tr>
              <a:tr h="285754">
                <a:tc>
                  <a:txBody>
                    <a:bodyPr/>
                    <a:lstStyle/>
                    <a:p>
                      <a:pPr fontAlgn="base"/>
                      <a:r>
                        <a:rPr lang="en-US" sz="900">
                          <a:effectLst/>
                        </a:rPr>
                        <a:t>Conducting rapid sequence intubation​</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3157371738"/>
                  </a:ext>
                </a:extLst>
              </a:tr>
              <a:tr h="646707">
                <a:tc>
                  <a:txBody>
                    <a:bodyPr/>
                    <a:lstStyle/>
                    <a:p>
                      <a:pPr fontAlgn="base"/>
                      <a:r>
                        <a:rPr lang="en-US" sz="900">
                          <a:effectLst/>
                        </a:rPr>
                        <a:t>Managing hemorrhagic shock, including initiating a Massive Transfusion Protocol​</a:t>
                      </a:r>
                    </a:p>
                  </a:txBody>
                  <a:tcPr/>
                </a:tc>
                <a:tc>
                  <a:txBody>
                    <a:bodyPr/>
                    <a:lstStyle/>
                    <a:p>
                      <a:pPr algn="ctr" fontAlgn="auto"/>
                      <a:r>
                        <a:rPr lang="en-US" sz="1200">
                          <a:effectLst/>
                        </a:rPr>
                        <a:t>​</a:t>
                      </a:r>
                    </a:p>
                    <a:p>
                      <a:pPr algn="ctr" fontAlgn="base"/>
                      <a:r>
                        <a:rPr lang="en-US" sz="1000">
                          <a:effectLst/>
                        </a:rPr>
                        <a:t>1​</a:t>
                      </a:r>
                      <a:endParaRPr lang="en-US">
                        <a:effectLst/>
                      </a:endParaRPr>
                    </a:p>
                  </a:txBody>
                  <a:tcPr/>
                </a:tc>
                <a:tc>
                  <a:txBody>
                    <a:bodyPr/>
                    <a:lstStyle/>
                    <a:p>
                      <a:pPr algn="ctr" fontAlgn="auto"/>
                      <a:r>
                        <a:rPr lang="en-US" sz="1200">
                          <a:effectLst/>
                        </a:rPr>
                        <a:t>​</a:t>
                      </a:r>
                    </a:p>
                    <a:p>
                      <a:pPr algn="ctr" fontAlgn="base"/>
                      <a:r>
                        <a:rPr lang="en-US" sz="1000">
                          <a:effectLst/>
                        </a:rPr>
                        <a:t>2​</a:t>
                      </a:r>
                      <a:endParaRPr lang="en-US">
                        <a:effectLst/>
                      </a:endParaRPr>
                    </a:p>
                  </a:txBody>
                  <a:tcPr/>
                </a:tc>
                <a:tc>
                  <a:txBody>
                    <a:bodyPr/>
                    <a:lstStyle/>
                    <a:p>
                      <a:pPr algn="ctr" fontAlgn="auto"/>
                      <a:r>
                        <a:rPr lang="en-US" sz="1200">
                          <a:effectLst/>
                        </a:rPr>
                        <a:t>​</a:t>
                      </a:r>
                    </a:p>
                    <a:p>
                      <a:pPr algn="ctr" fontAlgn="base"/>
                      <a:r>
                        <a:rPr lang="en-US" sz="1000">
                          <a:effectLst/>
                        </a:rPr>
                        <a:t>3​</a:t>
                      </a:r>
                      <a:endParaRPr lang="en-US">
                        <a:effectLst/>
                      </a:endParaRPr>
                    </a:p>
                  </a:txBody>
                  <a:tcPr/>
                </a:tc>
                <a:tc>
                  <a:txBody>
                    <a:bodyPr/>
                    <a:lstStyle/>
                    <a:p>
                      <a:pPr algn="ctr" fontAlgn="auto"/>
                      <a:r>
                        <a:rPr lang="en-US" sz="1200">
                          <a:effectLst/>
                        </a:rPr>
                        <a:t>​</a:t>
                      </a:r>
                    </a:p>
                    <a:p>
                      <a:pPr algn="ctr" fontAlgn="base"/>
                      <a:r>
                        <a:rPr lang="en-US" sz="1000">
                          <a:effectLst/>
                        </a:rPr>
                        <a:t>4​</a:t>
                      </a:r>
                      <a:endParaRPr lang="en-US">
                        <a:effectLst/>
                      </a:endParaRPr>
                    </a:p>
                  </a:txBody>
                  <a:tcPr/>
                </a:tc>
                <a:tc>
                  <a:txBody>
                    <a:bodyPr/>
                    <a:lstStyle/>
                    <a:p>
                      <a:pPr algn="ctr" fontAlgn="auto"/>
                      <a:r>
                        <a:rPr lang="en-US" sz="1200">
                          <a:effectLst/>
                        </a:rPr>
                        <a:t>​</a:t>
                      </a:r>
                    </a:p>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1425223947"/>
                  </a:ext>
                </a:extLst>
              </a:tr>
              <a:tr h="255674">
                <a:tc>
                  <a:txBody>
                    <a:bodyPr/>
                    <a:lstStyle/>
                    <a:p>
                      <a:pPr fontAlgn="base"/>
                      <a:r>
                        <a:rPr lang="en-US" sz="900">
                          <a:effectLst/>
                        </a:rPr>
                        <a:t>Reducing complex fractures​</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539494518"/>
                  </a:ext>
                </a:extLst>
              </a:tr>
              <a:tr h="285754">
                <a:tc>
                  <a:txBody>
                    <a:bodyPr/>
                    <a:lstStyle/>
                    <a:p>
                      <a:pPr fontAlgn="base"/>
                      <a:r>
                        <a:rPr lang="en-US" sz="900">
                          <a:effectLst/>
                        </a:rPr>
                        <a:t>Splinting complex fractures​</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1425584322"/>
                  </a:ext>
                </a:extLst>
              </a:tr>
              <a:tr h="466231">
                <a:tc>
                  <a:txBody>
                    <a:bodyPr/>
                    <a:lstStyle/>
                    <a:p>
                      <a:pPr fontAlgn="base"/>
                      <a:r>
                        <a:rPr lang="en-US" sz="900">
                          <a:effectLst/>
                        </a:rPr>
                        <a:t>Administering medications required for rapid sequence intubation​</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1366467415"/>
                  </a:ext>
                </a:extLst>
              </a:tr>
              <a:tr h="270714">
                <a:tc>
                  <a:txBody>
                    <a:bodyPr/>
                    <a:lstStyle/>
                    <a:p>
                      <a:pPr fontAlgn="base"/>
                      <a:r>
                        <a:rPr lang="en-US" sz="900">
                          <a:effectLst/>
                        </a:rPr>
                        <a:t>Running a code​</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4070636272"/>
                  </a:ext>
                </a:extLst>
              </a:tr>
              <a:tr h="285754">
                <a:tc>
                  <a:txBody>
                    <a:bodyPr/>
                    <a:lstStyle/>
                    <a:p>
                      <a:pPr fontAlgn="base"/>
                      <a:r>
                        <a:rPr lang="en-US" sz="900">
                          <a:effectLst/>
                        </a:rPr>
                        <a:t>Running a Pediatric Trauma​</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2352754237"/>
                  </a:ext>
                </a:extLst>
              </a:tr>
              <a:tr h="285754">
                <a:tc>
                  <a:txBody>
                    <a:bodyPr/>
                    <a:lstStyle/>
                    <a:p>
                      <a:pPr fontAlgn="base"/>
                      <a:r>
                        <a:rPr lang="en-US" sz="900">
                          <a:effectLst/>
                        </a:rPr>
                        <a:t>Running an Obstetrics Trauma​</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932955201"/>
                  </a:ext>
                </a:extLst>
              </a:tr>
              <a:tr h="270714">
                <a:tc>
                  <a:txBody>
                    <a:bodyPr/>
                    <a:lstStyle/>
                    <a:p>
                      <a:pPr fontAlgn="base"/>
                      <a:r>
                        <a:rPr lang="en-US" sz="900">
                          <a:effectLst/>
                        </a:rPr>
                        <a:t>Transferring a Trauma Patient​</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687664514"/>
                  </a:ext>
                </a:extLst>
              </a:tr>
              <a:tr h="285754">
                <a:tc>
                  <a:txBody>
                    <a:bodyPr/>
                    <a:lstStyle/>
                    <a:p>
                      <a:pPr fontAlgn="base"/>
                      <a:r>
                        <a:rPr lang="en-US" sz="900">
                          <a:effectLst/>
                        </a:rPr>
                        <a:t>Performing a Cricothyrotomy​</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3906316394"/>
                  </a:ext>
                </a:extLst>
              </a:tr>
              <a:tr h="481270">
                <a:tc>
                  <a:txBody>
                    <a:bodyPr/>
                    <a:lstStyle/>
                    <a:p>
                      <a:pPr fontAlgn="base"/>
                      <a:r>
                        <a:rPr lang="en-US" sz="900">
                          <a:effectLst/>
                        </a:rPr>
                        <a:t>Recognizing and treating Cardiac Tamponade​</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2451765921"/>
                  </a:ext>
                </a:extLst>
              </a:tr>
              <a:tr h="270714">
                <a:tc>
                  <a:txBody>
                    <a:bodyPr/>
                    <a:lstStyle/>
                    <a:p>
                      <a:pPr fontAlgn="base"/>
                      <a:r>
                        <a:rPr lang="en-US" sz="900">
                          <a:effectLst/>
                        </a:rPr>
                        <a:t>Performing POCUS FAST exam​</a:t>
                      </a: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tc>
                  <a:txBody>
                    <a:bodyPr/>
                    <a:lstStyle/>
                    <a:p>
                      <a:pPr algn="ctr" fontAlgn="base"/>
                      <a:r>
                        <a:rPr lang="en-US" sz="1000">
                          <a:effectLst/>
                        </a:rPr>
                        <a:t>1​</a:t>
                      </a:r>
                      <a:endParaRPr lang="en-US">
                        <a:effectLst/>
                      </a:endParaRPr>
                    </a:p>
                  </a:txBody>
                  <a:tcPr/>
                </a:tc>
                <a:tc>
                  <a:txBody>
                    <a:bodyPr/>
                    <a:lstStyle/>
                    <a:p>
                      <a:pPr algn="ctr" fontAlgn="base"/>
                      <a:r>
                        <a:rPr lang="en-US" sz="1000">
                          <a:effectLst/>
                        </a:rPr>
                        <a:t>2​</a:t>
                      </a:r>
                      <a:endParaRPr lang="en-US">
                        <a:effectLst/>
                      </a:endParaRPr>
                    </a:p>
                  </a:txBody>
                  <a:tcPr/>
                </a:tc>
                <a:tc>
                  <a:txBody>
                    <a:bodyPr/>
                    <a:lstStyle/>
                    <a:p>
                      <a:pPr algn="ctr" fontAlgn="base"/>
                      <a:r>
                        <a:rPr lang="en-US" sz="1000">
                          <a:effectLst/>
                        </a:rPr>
                        <a:t>3​</a:t>
                      </a:r>
                      <a:endParaRPr lang="en-US">
                        <a:effectLst/>
                      </a:endParaRPr>
                    </a:p>
                  </a:txBody>
                  <a:tcPr/>
                </a:tc>
                <a:tc>
                  <a:txBody>
                    <a:bodyPr/>
                    <a:lstStyle/>
                    <a:p>
                      <a:pPr algn="ctr" fontAlgn="base"/>
                      <a:r>
                        <a:rPr lang="en-US" sz="1000">
                          <a:effectLst/>
                        </a:rPr>
                        <a:t>4​</a:t>
                      </a:r>
                      <a:endParaRPr lang="en-US">
                        <a:effectLst/>
                      </a:endParaRPr>
                    </a:p>
                  </a:txBody>
                  <a:tcPr/>
                </a:tc>
                <a:tc>
                  <a:txBody>
                    <a:bodyPr/>
                    <a:lstStyle/>
                    <a:p>
                      <a:pPr algn="ctr" fontAlgn="base"/>
                      <a:r>
                        <a:rPr lang="en-US" sz="1000">
                          <a:effectLst/>
                        </a:rPr>
                        <a:t>5​</a:t>
                      </a:r>
                      <a:endParaRPr lang="en-US">
                        <a:effectLst/>
                      </a:endParaRPr>
                    </a:p>
                  </a:txBody>
                  <a:tcPr/>
                </a:tc>
                <a:extLst>
                  <a:ext uri="{0D108BD9-81ED-4DB2-BD59-A6C34878D82A}">
                    <a16:rowId xmlns:a16="http://schemas.microsoft.com/office/drawing/2014/main" val="3883962810"/>
                  </a:ext>
                </a:extLst>
              </a:tr>
            </a:tbl>
          </a:graphicData>
        </a:graphic>
      </p:graphicFrame>
      <p:sp>
        <p:nvSpPr>
          <p:cNvPr id="2" name="TextBox 1">
            <a:extLst>
              <a:ext uri="{FF2B5EF4-FFF2-40B4-BE49-F238E27FC236}">
                <a16:creationId xmlns:a16="http://schemas.microsoft.com/office/drawing/2014/main" id="{81EEC310-750F-4DA7-AA09-67F1EB390541}"/>
              </a:ext>
            </a:extLst>
          </p:cNvPr>
          <p:cNvSpPr txBox="1"/>
          <p:nvPr/>
        </p:nvSpPr>
        <p:spPr>
          <a:xfrm>
            <a:off x="242048" y="1532965"/>
            <a:ext cx="346037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cs typeface="Arial"/>
              </a:rPr>
              <a:t>Retroactive Survey: Assessing Resident Comfort Levels</a:t>
            </a:r>
          </a:p>
        </p:txBody>
      </p:sp>
      <p:sp>
        <p:nvSpPr>
          <p:cNvPr id="3" name="Flowchart: Process 2">
            <a:extLst>
              <a:ext uri="{FF2B5EF4-FFF2-40B4-BE49-F238E27FC236}">
                <a16:creationId xmlns:a16="http://schemas.microsoft.com/office/drawing/2014/main" id="{9D0B5642-BD19-FAA4-9F84-E988B70E8FEB}"/>
              </a:ext>
            </a:extLst>
          </p:cNvPr>
          <p:cNvSpPr/>
          <p:nvPr/>
        </p:nvSpPr>
        <p:spPr>
          <a:xfrm>
            <a:off x="-40105" y="6065921"/>
            <a:ext cx="3629525" cy="792078"/>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589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Graphical user interface&#10;&#10;Description automatically generated">
            <a:extLst>
              <a:ext uri="{FF2B5EF4-FFF2-40B4-BE49-F238E27FC236}">
                <a16:creationId xmlns:a16="http://schemas.microsoft.com/office/drawing/2014/main" id="{824EEF5A-1281-80EA-BB91-68603BCE9EB6}"/>
              </a:ext>
            </a:extLst>
          </p:cNvPr>
          <p:cNvPicPr>
            <a:picLocks noGrp="1" noChangeAspect="1"/>
          </p:cNvPicPr>
          <p:nvPr>
            <p:ph sz="half" idx="2"/>
          </p:nvPr>
        </p:nvPicPr>
        <p:blipFill>
          <a:blip r:embed="rId2"/>
          <a:stretch>
            <a:fillRect/>
          </a:stretch>
        </p:blipFill>
        <p:spPr>
          <a:xfrm>
            <a:off x="5799041" y="936241"/>
            <a:ext cx="6120540" cy="5855623"/>
          </a:xfrm>
        </p:spPr>
      </p:pic>
      <p:pic>
        <p:nvPicPr>
          <p:cNvPr id="9" name="Picture 9" descr="Table&#10;&#10;Description automatically generated">
            <a:extLst>
              <a:ext uri="{FF2B5EF4-FFF2-40B4-BE49-F238E27FC236}">
                <a16:creationId xmlns:a16="http://schemas.microsoft.com/office/drawing/2014/main" id="{30385A26-F5C6-01AC-9BFC-358FE7810302}"/>
              </a:ext>
            </a:extLst>
          </p:cNvPr>
          <p:cNvPicPr>
            <a:picLocks noGrp="1" noChangeAspect="1"/>
          </p:cNvPicPr>
          <p:nvPr>
            <p:ph sz="half" idx="1"/>
          </p:nvPr>
        </p:nvPicPr>
        <p:blipFill>
          <a:blip r:embed="rId3"/>
          <a:stretch>
            <a:fillRect/>
          </a:stretch>
        </p:blipFill>
        <p:spPr>
          <a:xfrm>
            <a:off x="-25132" y="866243"/>
            <a:ext cx="6123248" cy="5992296"/>
          </a:xfrm>
        </p:spPr>
      </p:pic>
      <p:sp>
        <p:nvSpPr>
          <p:cNvPr id="10" name="TextBox 9">
            <a:extLst>
              <a:ext uri="{FF2B5EF4-FFF2-40B4-BE49-F238E27FC236}">
                <a16:creationId xmlns:a16="http://schemas.microsoft.com/office/drawing/2014/main" id="{3ACD2C24-F1D0-A94C-F756-758581B84FA9}"/>
              </a:ext>
            </a:extLst>
          </p:cNvPr>
          <p:cNvSpPr txBox="1"/>
          <p:nvPr/>
        </p:nvSpPr>
        <p:spPr>
          <a:xfrm>
            <a:off x="1514474" y="142874"/>
            <a:ext cx="82677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t>Cascade East Trauma Competency Assessment</a:t>
            </a:r>
          </a:p>
        </p:txBody>
      </p:sp>
    </p:spTree>
    <p:extLst>
      <p:ext uri="{BB962C8B-B14F-4D97-AF65-F5344CB8AC3E}">
        <p14:creationId xmlns:p14="http://schemas.microsoft.com/office/powerpoint/2010/main" val="4244095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Shape 13">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6401" y="3378954"/>
            <a:ext cx="6394567" cy="3479046"/>
          </a:xfrm>
          <a:custGeom>
            <a:avLst/>
            <a:gdLst/>
            <a:ahLst/>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15">
            <a:extLst>
              <a:ext uri="{FF2B5EF4-FFF2-40B4-BE49-F238E27FC236}">
                <a16:creationId xmlns:a16="http://schemas.microsoft.com/office/drawing/2014/main" id="{C4F049F8-87E1-403E-2A50-2F4544BF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person, child, wooden, wood&#10;&#10;Description automatically generated">
            <a:extLst>
              <a:ext uri="{FF2B5EF4-FFF2-40B4-BE49-F238E27FC236}">
                <a16:creationId xmlns:a16="http://schemas.microsoft.com/office/drawing/2014/main" id="{521F238C-8631-D000-8444-6C29B26209D2}"/>
              </a:ext>
            </a:extLst>
          </p:cNvPr>
          <p:cNvPicPr>
            <a:picLocks noChangeAspect="1"/>
          </p:cNvPicPr>
          <p:nvPr/>
        </p:nvPicPr>
        <p:blipFill rotWithShape="1">
          <a:blip r:embed="rId2"/>
          <a:srcRect t="24320" b="37571"/>
          <a:stretch/>
        </p:blipFill>
        <p:spPr>
          <a:xfrm>
            <a:off x="20" y="10"/>
            <a:ext cx="12191979" cy="6857989"/>
          </a:xfrm>
          <a:prstGeom prst="rect">
            <a:avLst/>
          </a:prstGeom>
        </p:spPr>
      </p:pic>
      <p:sp>
        <p:nvSpPr>
          <p:cNvPr id="26" name="Freeform: Shape 17">
            <a:extLst>
              <a:ext uri="{FF2B5EF4-FFF2-40B4-BE49-F238E27FC236}">
                <a16:creationId xmlns:a16="http://schemas.microsoft.com/office/drawing/2014/main" id="{DD29B6E1-6E86-A1A0-2491-E5B84B3AAD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40000" flipH="1">
            <a:off x="1035555" y="1445436"/>
            <a:ext cx="11191887" cy="5509960"/>
          </a:xfrm>
          <a:custGeom>
            <a:avLst/>
            <a:gdLst>
              <a:gd name="connsiteX0" fmla="*/ 75794 w 11191887"/>
              <a:gd name="connsiteY0" fmla="*/ 5509960 h 5509960"/>
              <a:gd name="connsiteX1" fmla="*/ 11191887 w 11191887"/>
              <a:gd name="connsiteY1" fmla="*/ 5315928 h 5509960"/>
              <a:gd name="connsiteX2" fmla="*/ 5163097 w 11191887"/>
              <a:gd name="connsiteY2" fmla="*/ 753031 h 5509960"/>
              <a:gd name="connsiteX3" fmla="*/ 5078820 w 11191887"/>
              <a:gd name="connsiteY3" fmla="*/ 692507 h 5509960"/>
              <a:gd name="connsiteX4" fmla="*/ 2926071 w 11191887"/>
              <a:gd name="connsiteY4" fmla="*/ 1150 h 5509960"/>
              <a:gd name="connsiteX5" fmla="*/ 2692814 w 11191887"/>
              <a:gd name="connsiteY5" fmla="*/ 2336 h 5509960"/>
              <a:gd name="connsiteX6" fmla="*/ 95718 w 11191887"/>
              <a:gd name="connsiteY6" fmla="*/ 1073885 h 5509960"/>
              <a:gd name="connsiteX7" fmla="*/ 0 w 11191887"/>
              <a:gd name="connsiteY7" fmla="*/ 1167726 h 550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1887" h="5509960">
                <a:moveTo>
                  <a:pt x="75794" y="5509960"/>
                </a:moveTo>
                <a:lnTo>
                  <a:pt x="11191887" y="5315928"/>
                </a:lnTo>
                <a:lnTo>
                  <a:pt x="5163097" y="753031"/>
                </a:lnTo>
                <a:lnTo>
                  <a:pt x="5078820" y="692507"/>
                </a:lnTo>
                <a:cubicBezTo>
                  <a:pt x="4421358" y="245206"/>
                  <a:pt x="3672983" y="19009"/>
                  <a:pt x="2926071" y="1150"/>
                </a:cubicBezTo>
                <a:cubicBezTo>
                  <a:pt x="2848268" y="-711"/>
                  <a:pt x="2770480" y="-310"/>
                  <a:pt x="2692814" y="2336"/>
                </a:cubicBezTo>
                <a:cubicBezTo>
                  <a:pt x="1746244" y="34591"/>
                  <a:pt x="817542" y="400481"/>
                  <a:pt x="95718" y="1073885"/>
                </a:cubicBezTo>
                <a:lnTo>
                  <a:pt x="0" y="1167726"/>
                </a:lnTo>
                <a:close/>
              </a:path>
            </a:pathLst>
          </a:custGeom>
          <a:gradFill>
            <a:gsLst>
              <a:gs pos="23000">
                <a:schemeClr val="bg2">
                  <a:alpha val="40000"/>
                </a:schemeClr>
              </a:gs>
              <a:gs pos="100000">
                <a:schemeClr val="accent1">
                  <a:lumMod val="60000"/>
                  <a:lumOff val="40000"/>
                  <a:alpha val="75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itle 1">
            <a:extLst>
              <a:ext uri="{FF2B5EF4-FFF2-40B4-BE49-F238E27FC236}">
                <a16:creationId xmlns:a16="http://schemas.microsoft.com/office/drawing/2014/main" id="{CFB979E5-CFBC-6E43-0D0E-B9F8434FBC33}"/>
              </a:ext>
            </a:extLst>
          </p:cNvPr>
          <p:cNvSpPr>
            <a:spLocks noGrp="1"/>
          </p:cNvSpPr>
          <p:nvPr>
            <p:ph type="title"/>
          </p:nvPr>
        </p:nvSpPr>
        <p:spPr>
          <a:xfrm>
            <a:off x="5251708" y="2452388"/>
            <a:ext cx="5757182" cy="2215534"/>
          </a:xfrm>
        </p:spPr>
        <p:txBody>
          <a:bodyPr vert="horz" lIns="91440" tIns="45720" rIns="91440" bIns="45720" rtlCol="0" anchor="b">
            <a:normAutofit/>
          </a:bodyPr>
          <a:lstStyle/>
          <a:p>
            <a:pPr algn="r">
              <a:lnSpc>
                <a:spcPct val="100000"/>
              </a:lnSpc>
            </a:pPr>
            <a:r>
              <a:rPr lang="en-US" sz="6000"/>
              <a:t>The Why</a:t>
            </a:r>
          </a:p>
        </p:txBody>
      </p:sp>
      <p:sp>
        <p:nvSpPr>
          <p:cNvPr id="9" name="Content Placeholder 2">
            <a:extLst>
              <a:ext uri="{FF2B5EF4-FFF2-40B4-BE49-F238E27FC236}">
                <a16:creationId xmlns:a16="http://schemas.microsoft.com/office/drawing/2014/main" id="{F6858CA9-0D57-DB21-2C65-F09E9A13D143}"/>
              </a:ext>
            </a:extLst>
          </p:cNvPr>
          <p:cNvSpPr txBox="1">
            <a:spLocks/>
          </p:cNvSpPr>
          <p:nvPr/>
        </p:nvSpPr>
        <p:spPr>
          <a:xfrm>
            <a:off x="5006612" y="1899286"/>
            <a:ext cx="7043995" cy="3760123"/>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US" sz="2400"/>
          </a:p>
        </p:txBody>
      </p:sp>
    </p:spTree>
    <p:extLst>
      <p:ext uri="{BB962C8B-B14F-4D97-AF65-F5344CB8AC3E}">
        <p14:creationId xmlns:p14="http://schemas.microsoft.com/office/powerpoint/2010/main" val="75325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68D0-0B6F-D6B6-B8B3-6C45CD660244}"/>
              </a:ext>
            </a:extLst>
          </p:cNvPr>
          <p:cNvSpPr>
            <a:spLocks noGrp="1"/>
          </p:cNvSpPr>
          <p:nvPr>
            <p:ph type="title"/>
          </p:nvPr>
        </p:nvSpPr>
        <p:spPr>
          <a:xfrm>
            <a:off x="741820" y="619818"/>
            <a:ext cx="5831293" cy="552617"/>
          </a:xfrm>
        </p:spPr>
        <p:txBody>
          <a:bodyPr>
            <a:normAutofit fontScale="90000"/>
          </a:bodyPr>
          <a:lstStyle/>
          <a:p>
            <a:r>
              <a:rPr lang="en-US"/>
              <a:t>Rural trauma care disparities</a:t>
            </a:r>
          </a:p>
        </p:txBody>
      </p:sp>
      <p:sp>
        <p:nvSpPr>
          <p:cNvPr id="3" name="Content Placeholder 2">
            <a:extLst>
              <a:ext uri="{FF2B5EF4-FFF2-40B4-BE49-F238E27FC236}">
                <a16:creationId xmlns:a16="http://schemas.microsoft.com/office/drawing/2014/main" id="{06C626B8-64BC-FBE3-B772-CC291DB0E18A}"/>
              </a:ext>
            </a:extLst>
          </p:cNvPr>
          <p:cNvSpPr>
            <a:spLocks noGrp="1"/>
          </p:cNvSpPr>
          <p:nvPr>
            <p:ph sz="half" idx="1"/>
          </p:nvPr>
        </p:nvSpPr>
        <p:spPr>
          <a:xfrm>
            <a:off x="900843" y="1418631"/>
            <a:ext cx="4951249" cy="4132262"/>
          </a:xfrm>
        </p:spPr>
        <p:txBody>
          <a:bodyPr vert="horz" lIns="91440" tIns="45720" rIns="91440" bIns="45720" rtlCol="0" anchor="t">
            <a:normAutofit/>
          </a:bodyPr>
          <a:lstStyle/>
          <a:p>
            <a:r>
              <a:rPr lang="en-US"/>
              <a:t>Mortality due to traumatic injury increases inversely with population density </a:t>
            </a:r>
          </a:p>
          <a:p>
            <a:r>
              <a:rPr lang="en-US"/>
              <a:t>Causes:</a:t>
            </a:r>
          </a:p>
          <a:p>
            <a:pPr lvl="1"/>
            <a:r>
              <a:rPr lang="en-US"/>
              <a:t>Increased prehospital transport times</a:t>
            </a:r>
          </a:p>
          <a:p>
            <a:pPr lvl="1"/>
            <a:r>
              <a:rPr lang="en-US"/>
              <a:t>Limited hospital resources for</a:t>
            </a:r>
          </a:p>
          <a:p>
            <a:pPr lvl="2"/>
            <a:r>
              <a:rPr lang="en-US"/>
              <a:t>Staffing</a:t>
            </a:r>
          </a:p>
          <a:p>
            <a:pPr lvl="2"/>
            <a:r>
              <a:rPr lang="en-US"/>
              <a:t>Surgical care</a:t>
            </a:r>
          </a:p>
          <a:p>
            <a:pPr lvl="2"/>
            <a:r>
              <a:rPr lang="en-US"/>
              <a:t>Imaging</a:t>
            </a:r>
          </a:p>
          <a:p>
            <a:pPr lvl="1"/>
            <a:r>
              <a:rPr lang="en-US"/>
              <a:t>Varying experience with trauma stabilization</a:t>
            </a:r>
          </a:p>
          <a:p>
            <a:pPr lvl="1"/>
            <a:endParaRPr lang="en-US"/>
          </a:p>
        </p:txBody>
      </p:sp>
      <p:pic>
        <p:nvPicPr>
          <p:cNvPr id="5" name="Picture 5" descr="Text&#10;&#10;Description automatically generated">
            <a:extLst>
              <a:ext uri="{FF2B5EF4-FFF2-40B4-BE49-F238E27FC236}">
                <a16:creationId xmlns:a16="http://schemas.microsoft.com/office/drawing/2014/main" id="{00FC1417-95C4-0828-C11E-93157A24F73A}"/>
              </a:ext>
            </a:extLst>
          </p:cNvPr>
          <p:cNvPicPr>
            <a:picLocks noGrp="1" noChangeAspect="1"/>
          </p:cNvPicPr>
          <p:nvPr>
            <p:ph sz="half" idx="2"/>
          </p:nvPr>
        </p:nvPicPr>
        <p:blipFill>
          <a:blip r:embed="rId3"/>
          <a:stretch>
            <a:fillRect/>
          </a:stretch>
        </p:blipFill>
        <p:spPr>
          <a:xfrm>
            <a:off x="760415" y="5778426"/>
            <a:ext cx="3457575" cy="742950"/>
          </a:xfrm>
        </p:spPr>
      </p:pic>
      <p:pic>
        <p:nvPicPr>
          <p:cNvPr id="6" name="Picture 6" descr="Text, letter&#10;&#10;Description automatically generated">
            <a:extLst>
              <a:ext uri="{FF2B5EF4-FFF2-40B4-BE49-F238E27FC236}">
                <a16:creationId xmlns:a16="http://schemas.microsoft.com/office/drawing/2014/main" id="{A1212FB0-983A-3090-BE91-64AD81E7C1E3}"/>
              </a:ext>
            </a:extLst>
          </p:cNvPr>
          <p:cNvPicPr>
            <a:picLocks noChangeAspect="1"/>
          </p:cNvPicPr>
          <p:nvPr/>
        </p:nvPicPr>
        <p:blipFill>
          <a:blip r:embed="rId4"/>
          <a:stretch>
            <a:fillRect/>
          </a:stretch>
        </p:blipFill>
        <p:spPr>
          <a:xfrm>
            <a:off x="4833106" y="5778502"/>
            <a:ext cx="2743200" cy="674306"/>
          </a:xfrm>
          <a:prstGeom prst="rect">
            <a:avLst/>
          </a:prstGeom>
        </p:spPr>
      </p:pic>
      <p:pic>
        <p:nvPicPr>
          <p:cNvPr id="7" name="Picture 7" descr="Text&#10;&#10;Description automatically generated">
            <a:extLst>
              <a:ext uri="{FF2B5EF4-FFF2-40B4-BE49-F238E27FC236}">
                <a16:creationId xmlns:a16="http://schemas.microsoft.com/office/drawing/2014/main" id="{23294DF9-AA97-5910-7127-A2ACAA03C0EF}"/>
              </a:ext>
            </a:extLst>
          </p:cNvPr>
          <p:cNvPicPr>
            <a:picLocks noChangeAspect="1"/>
          </p:cNvPicPr>
          <p:nvPr/>
        </p:nvPicPr>
        <p:blipFill>
          <a:blip r:embed="rId5"/>
          <a:stretch>
            <a:fillRect/>
          </a:stretch>
        </p:blipFill>
        <p:spPr>
          <a:xfrm>
            <a:off x="8073572" y="5773936"/>
            <a:ext cx="2743200" cy="974329"/>
          </a:xfrm>
          <a:prstGeom prst="rect">
            <a:avLst/>
          </a:prstGeom>
        </p:spPr>
      </p:pic>
      <p:pic>
        <p:nvPicPr>
          <p:cNvPr id="9" name="Picture 9">
            <a:extLst>
              <a:ext uri="{FF2B5EF4-FFF2-40B4-BE49-F238E27FC236}">
                <a16:creationId xmlns:a16="http://schemas.microsoft.com/office/drawing/2014/main" id="{1AB221A4-2EEF-E2EC-27F2-4A2946487C39}"/>
              </a:ext>
            </a:extLst>
          </p:cNvPr>
          <p:cNvPicPr>
            <a:picLocks noChangeAspect="1"/>
          </p:cNvPicPr>
          <p:nvPr/>
        </p:nvPicPr>
        <p:blipFill>
          <a:blip r:embed="rId6"/>
          <a:stretch>
            <a:fillRect/>
          </a:stretch>
        </p:blipFill>
        <p:spPr>
          <a:xfrm>
            <a:off x="6579268" y="1422303"/>
            <a:ext cx="5420226" cy="3602314"/>
          </a:xfrm>
          <a:prstGeom prst="rect">
            <a:avLst/>
          </a:prstGeom>
        </p:spPr>
      </p:pic>
    </p:spTree>
    <p:extLst>
      <p:ext uri="{BB962C8B-B14F-4D97-AF65-F5344CB8AC3E}">
        <p14:creationId xmlns:p14="http://schemas.microsoft.com/office/powerpoint/2010/main" val="351345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5DB50-79B9-047E-DCB0-22EE648EDA43}"/>
              </a:ext>
            </a:extLst>
          </p:cNvPr>
          <p:cNvSpPr>
            <a:spLocks noGrp="1"/>
          </p:cNvSpPr>
          <p:nvPr>
            <p:ph type="title"/>
          </p:nvPr>
        </p:nvSpPr>
        <p:spPr>
          <a:xfrm>
            <a:off x="2186540" y="280298"/>
            <a:ext cx="8621641" cy="661274"/>
          </a:xfrm>
        </p:spPr>
        <p:txBody>
          <a:bodyPr>
            <a:normAutofit fontScale="90000"/>
          </a:bodyPr>
          <a:lstStyle/>
          <a:p>
            <a:r>
              <a:rPr lang="en-US"/>
              <a:t>Rural access to Level 1 or 2 Trauma Centers</a:t>
            </a:r>
          </a:p>
        </p:txBody>
      </p:sp>
      <p:pic>
        <p:nvPicPr>
          <p:cNvPr id="6" name="Picture 6" descr="Map&#10;&#10;Description automatically generated">
            <a:extLst>
              <a:ext uri="{FF2B5EF4-FFF2-40B4-BE49-F238E27FC236}">
                <a16:creationId xmlns:a16="http://schemas.microsoft.com/office/drawing/2014/main" id="{7F0271EE-D5E4-C7B9-06F8-5FF0CE58F351}"/>
              </a:ext>
            </a:extLst>
          </p:cNvPr>
          <p:cNvPicPr>
            <a:picLocks noGrp="1" noChangeAspect="1"/>
          </p:cNvPicPr>
          <p:nvPr>
            <p:ph sz="half" idx="1"/>
          </p:nvPr>
        </p:nvPicPr>
        <p:blipFill>
          <a:blip r:embed="rId3"/>
          <a:stretch>
            <a:fillRect/>
          </a:stretch>
        </p:blipFill>
        <p:spPr>
          <a:xfrm>
            <a:off x="2419572" y="1125329"/>
            <a:ext cx="7561542" cy="5446214"/>
          </a:xfrm>
        </p:spPr>
      </p:pic>
      <p:pic>
        <p:nvPicPr>
          <p:cNvPr id="3" name="Picture 3">
            <a:extLst>
              <a:ext uri="{FF2B5EF4-FFF2-40B4-BE49-F238E27FC236}">
                <a16:creationId xmlns:a16="http://schemas.microsoft.com/office/drawing/2014/main" id="{7FCBE5E0-7D7F-E786-4A64-9D77F686D969}"/>
              </a:ext>
            </a:extLst>
          </p:cNvPr>
          <p:cNvPicPr>
            <a:picLocks noChangeAspect="1"/>
          </p:cNvPicPr>
          <p:nvPr/>
        </p:nvPicPr>
        <p:blipFill>
          <a:blip r:embed="rId4"/>
          <a:stretch>
            <a:fillRect/>
          </a:stretch>
        </p:blipFill>
        <p:spPr>
          <a:xfrm>
            <a:off x="9669698" y="6432021"/>
            <a:ext cx="2466975" cy="428625"/>
          </a:xfrm>
          <a:prstGeom prst="rect">
            <a:avLst/>
          </a:prstGeom>
        </p:spPr>
      </p:pic>
    </p:spTree>
    <p:extLst>
      <p:ext uri="{BB962C8B-B14F-4D97-AF65-F5344CB8AC3E}">
        <p14:creationId xmlns:p14="http://schemas.microsoft.com/office/powerpoint/2010/main" val="3230261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97D26C-0AEB-1838-898C-B9694E4FB407}"/>
              </a:ext>
            </a:extLst>
          </p:cNvPr>
          <p:cNvSpPr>
            <a:spLocks noGrp="1"/>
          </p:cNvSpPr>
          <p:nvPr>
            <p:ph type="body" idx="1"/>
          </p:nvPr>
        </p:nvSpPr>
        <p:spPr>
          <a:xfrm>
            <a:off x="1066801" y="435498"/>
            <a:ext cx="4739628" cy="582117"/>
          </a:xfrm>
        </p:spPr>
        <p:txBody>
          <a:bodyPr/>
          <a:lstStyle/>
          <a:p>
            <a:r>
              <a:rPr lang="en-US"/>
              <a:t>Boarded Emergency Physicians</a:t>
            </a:r>
          </a:p>
        </p:txBody>
      </p:sp>
      <p:sp>
        <p:nvSpPr>
          <p:cNvPr id="5" name="Text Placeholder 4">
            <a:extLst>
              <a:ext uri="{FF2B5EF4-FFF2-40B4-BE49-F238E27FC236}">
                <a16:creationId xmlns:a16="http://schemas.microsoft.com/office/drawing/2014/main" id="{04945473-DA60-4FC8-3094-F4B89920FAE8}"/>
              </a:ext>
            </a:extLst>
          </p:cNvPr>
          <p:cNvSpPr>
            <a:spLocks noGrp="1"/>
          </p:cNvSpPr>
          <p:nvPr>
            <p:ph type="body" sz="quarter" idx="3"/>
          </p:nvPr>
        </p:nvSpPr>
        <p:spPr>
          <a:xfrm>
            <a:off x="7311116" y="549748"/>
            <a:ext cx="3489628" cy="582117"/>
          </a:xfrm>
        </p:spPr>
        <p:txBody>
          <a:bodyPr/>
          <a:lstStyle/>
          <a:p>
            <a:r>
              <a:rPr lang="en-US"/>
              <a:t>Non boarded + Boarded Emergency Physicians </a:t>
            </a:r>
          </a:p>
        </p:txBody>
      </p:sp>
      <p:pic>
        <p:nvPicPr>
          <p:cNvPr id="2" name="Picture 3" descr="Graphical user interface, text, application, website&#10;&#10;Description automatically generated">
            <a:extLst>
              <a:ext uri="{FF2B5EF4-FFF2-40B4-BE49-F238E27FC236}">
                <a16:creationId xmlns:a16="http://schemas.microsoft.com/office/drawing/2014/main" id="{347376DB-501F-77DB-2F0F-0FF34064C7A3}"/>
              </a:ext>
            </a:extLst>
          </p:cNvPr>
          <p:cNvPicPr>
            <a:picLocks noChangeAspect="1"/>
          </p:cNvPicPr>
          <p:nvPr/>
        </p:nvPicPr>
        <p:blipFill>
          <a:blip r:embed="rId3"/>
          <a:stretch>
            <a:fillRect/>
          </a:stretch>
        </p:blipFill>
        <p:spPr>
          <a:xfrm>
            <a:off x="3962400" y="5712363"/>
            <a:ext cx="4497804" cy="927696"/>
          </a:xfrm>
          <a:prstGeom prst="rect">
            <a:avLst/>
          </a:prstGeom>
        </p:spPr>
      </p:pic>
      <p:pic>
        <p:nvPicPr>
          <p:cNvPr id="10" name="Picture 10" descr="Map&#10;&#10;Description automatically generated">
            <a:extLst>
              <a:ext uri="{FF2B5EF4-FFF2-40B4-BE49-F238E27FC236}">
                <a16:creationId xmlns:a16="http://schemas.microsoft.com/office/drawing/2014/main" id="{7AD73593-2BF4-EAC4-1A89-CA77BAF35DC4}"/>
              </a:ext>
            </a:extLst>
          </p:cNvPr>
          <p:cNvPicPr>
            <a:picLocks noGrp="1" noChangeAspect="1"/>
          </p:cNvPicPr>
          <p:nvPr>
            <p:ph sz="quarter" idx="4"/>
          </p:nvPr>
        </p:nvPicPr>
        <p:blipFill>
          <a:blip r:embed="rId4"/>
          <a:stretch>
            <a:fillRect/>
          </a:stretch>
        </p:blipFill>
        <p:spPr>
          <a:xfrm>
            <a:off x="6479435" y="1311944"/>
            <a:ext cx="5657522" cy="4221824"/>
          </a:xfrm>
        </p:spPr>
      </p:pic>
      <p:pic>
        <p:nvPicPr>
          <p:cNvPr id="13" name="Picture 13" descr="Map&#10;&#10;Description automatically generated">
            <a:extLst>
              <a:ext uri="{FF2B5EF4-FFF2-40B4-BE49-F238E27FC236}">
                <a16:creationId xmlns:a16="http://schemas.microsoft.com/office/drawing/2014/main" id="{2D8921B3-FB35-A00F-D45A-931721C7284B}"/>
              </a:ext>
            </a:extLst>
          </p:cNvPr>
          <p:cNvPicPr>
            <a:picLocks noGrp="1" noChangeAspect="1"/>
          </p:cNvPicPr>
          <p:nvPr>
            <p:ph sz="half" idx="2"/>
          </p:nvPr>
        </p:nvPicPr>
        <p:blipFill>
          <a:blip r:embed="rId5"/>
          <a:stretch>
            <a:fillRect/>
          </a:stretch>
        </p:blipFill>
        <p:spPr>
          <a:xfrm>
            <a:off x="351104" y="1311944"/>
            <a:ext cx="5449128" cy="4312063"/>
          </a:xfrm>
        </p:spPr>
      </p:pic>
    </p:spTree>
    <p:extLst>
      <p:ext uri="{BB962C8B-B14F-4D97-AF65-F5344CB8AC3E}">
        <p14:creationId xmlns:p14="http://schemas.microsoft.com/office/powerpoint/2010/main" val="31471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5BE4-F66A-F2F0-BE0E-5A4586F631D4}"/>
              </a:ext>
            </a:extLst>
          </p:cNvPr>
          <p:cNvSpPr>
            <a:spLocks noGrp="1"/>
          </p:cNvSpPr>
          <p:nvPr>
            <p:ph type="title"/>
          </p:nvPr>
        </p:nvSpPr>
        <p:spPr>
          <a:xfrm>
            <a:off x="1042610" y="467378"/>
            <a:ext cx="10096500" cy="916004"/>
          </a:xfrm>
        </p:spPr>
        <p:txBody>
          <a:bodyPr>
            <a:normAutofit fontScale="90000"/>
          </a:bodyPr>
          <a:lstStyle/>
          <a:p>
            <a:r>
              <a:rPr lang="en-US"/>
              <a:t>Workforce Shortage of Emergency Care in Rural Areas</a:t>
            </a:r>
          </a:p>
        </p:txBody>
      </p:sp>
      <p:pic>
        <p:nvPicPr>
          <p:cNvPr id="7" name="Picture 7">
            <a:extLst>
              <a:ext uri="{FF2B5EF4-FFF2-40B4-BE49-F238E27FC236}">
                <a16:creationId xmlns:a16="http://schemas.microsoft.com/office/drawing/2014/main" id="{173114A9-770E-237F-C4FB-959541C0F822}"/>
              </a:ext>
            </a:extLst>
          </p:cNvPr>
          <p:cNvPicPr>
            <a:picLocks noGrp="1" noChangeAspect="1"/>
          </p:cNvPicPr>
          <p:nvPr>
            <p:ph sz="half" idx="2"/>
          </p:nvPr>
        </p:nvPicPr>
        <p:blipFill rotWithShape="1">
          <a:blip r:embed="rId3"/>
          <a:srcRect l="11306"/>
          <a:stretch/>
        </p:blipFill>
        <p:spPr>
          <a:xfrm>
            <a:off x="1236134" y="1720271"/>
            <a:ext cx="10485064" cy="1596772"/>
          </a:xfrm>
        </p:spPr>
      </p:pic>
      <p:pic>
        <p:nvPicPr>
          <p:cNvPr id="8" name="Picture 8" descr="Table&#10;&#10;Description automatically generated">
            <a:extLst>
              <a:ext uri="{FF2B5EF4-FFF2-40B4-BE49-F238E27FC236}">
                <a16:creationId xmlns:a16="http://schemas.microsoft.com/office/drawing/2014/main" id="{A0035FB5-9956-4B81-C2D2-DA42742AD37B}"/>
              </a:ext>
            </a:extLst>
          </p:cNvPr>
          <p:cNvPicPr>
            <a:picLocks noGrp="1" noChangeAspect="1"/>
          </p:cNvPicPr>
          <p:nvPr>
            <p:ph sz="quarter" idx="4"/>
          </p:nvPr>
        </p:nvPicPr>
        <p:blipFill>
          <a:blip r:embed="rId4"/>
          <a:stretch>
            <a:fillRect/>
          </a:stretch>
        </p:blipFill>
        <p:spPr>
          <a:xfrm>
            <a:off x="1951" y="3427617"/>
            <a:ext cx="11778207" cy="1133320"/>
          </a:xfrm>
        </p:spPr>
      </p:pic>
      <p:sp>
        <p:nvSpPr>
          <p:cNvPr id="9" name="TextBox 8">
            <a:extLst>
              <a:ext uri="{FF2B5EF4-FFF2-40B4-BE49-F238E27FC236}">
                <a16:creationId xmlns:a16="http://schemas.microsoft.com/office/drawing/2014/main" id="{493365C3-1D95-8E86-5B0F-718C7EFDEAEC}"/>
              </a:ext>
            </a:extLst>
          </p:cNvPr>
          <p:cNvSpPr txBox="1"/>
          <p:nvPr/>
        </p:nvSpPr>
        <p:spPr>
          <a:xfrm>
            <a:off x="628953" y="4959047"/>
            <a:ext cx="70491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Neue Haas Grotesk Text Pro"/>
                <a:cs typeface="Arial"/>
              </a:rPr>
              <a:t>"as newly trained emergency physicians predominate in more urban practice environments, large expanses of rural areas in the United States, which already are understaffed, will likely experience further critical shortages"</a:t>
            </a:r>
            <a:endParaRPr lang="en-US">
              <a:latin typeface="Neue Haas Grotesk Text Pro"/>
            </a:endParaRPr>
          </a:p>
        </p:txBody>
      </p:sp>
      <p:sp>
        <p:nvSpPr>
          <p:cNvPr id="11" name="Frame 10">
            <a:extLst>
              <a:ext uri="{FF2B5EF4-FFF2-40B4-BE49-F238E27FC236}">
                <a16:creationId xmlns:a16="http://schemas.microsoft.com/office/drawing/2014/main" id="{F5469E3A-FB82-2CE5-0068-509A45FC2CB2}"/>
              </a:ext>
            </a:extLst>
          </p:cNvPr>
          <p:cNvSpPr/>
          <p:nvPr/>
        </p:nvSpPr>
        <p:spPr>
          <a:xfrm>
            <a:off x="8781142" y="3955142"/>
            <a:ext cx="2842381" cy="60476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9588DA8C-1641-8B21-4979-1AA4E100C81B}"/>
              </a:ext>
            </a:extLst>
          </p:cNvPr>
          <p:cNvSpPr/>
          <p:nvPr/>
        </p:nvSpPr>
        <p:spPr>
          <a:xfrm>
            <a:off x="1824310" y="3955143"/>
            <a:ext cx="3084285" cy="60476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3" descr="Graphical user interface, text&#10;&#10;Description automatically generated">
            <a:extLst>
              <a:ext uri="{FF2B5EF4-FFF2-40B4-BE49-F238E27FC236}">
                <a16:creationId xmlns:a16="http://schemas.microsoft.com/office/drawing/2014/main" id="{04C4B747-660F-A13C-C56F-B4AF965B0049}"/>
              </a:ext>
            </a:extLst>
          </p:cNvPr>
          <p:cNvPicPr>
            <a:picLocks noChangeAspect="1"/>
          </p:cNvPicPr>
          <p:nvPr/>
        </p:nvPicPr>
        <p:blipFill>
          <a:blip r:embed="rId5"/>
          <a:stretch>
            <a:fillRect/>
          </a:stretch>
        </p:blipFill>
        <p:spPr>
          <a:xfrm>
            <a:off x="8172450" y="5719219"/>
            <a:ext cx="3676650" cy="782136"/>
          </a:xfrm>
          <a:prstGeom prst="rect">
            <a:avLst/>
          </a:prstGeom>
        </p:spPr>
      </p:pic>
    </p:spTree>
    <p:extLst>
      <p:ext uri="{BB962C8B-B14F-4D97-AF65-F5344CB8AC3E}">
        <p14:creationId xmlns:p14="http://schemas.microsoft.com/office/powerpoint/2010/main" val="45579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DC5A70-E455-2203-8E59-EBE686CC7D58}"/>
              </a:ext>
            </a:extLst>
          </p:cNvPr>
          <p:cNvSpPr>
            <a:spLocks noGrp="1"/>
          </p:cNvSpPr>
          <p:nvPr>
            <p:ph sz="half" idx="1"/>
          </p:nvPr>
        </p:nvSpPr>
        <p:spPr>
          <a:xfrm>
            <a:off x="836991" y="2588451"/>
            <a:ext cx="6553766" cy="3883192"/>
          </a:xfrm>
        </p:spPr>
        <p:txBody>
          <a:bodyPr vert="horz" lIns="91440" tIns="45720" rIns="91440" bIns="45720" rtlCol="0" anchor="t">
            <a:noAutofit/>
          </a:bodyPr>
          <a:lstStyle/>
          <a:p>
            <a:r>
              <a:rPr lang="en-US" sz="3200"/>
              <a:t>70% of residents reported that of all aspects of emergency care, they were least comfortable managing traumas</a:t>
            </a:r>
          </a:p>
          <a:p>
            <a:r>
              <a:rPr lang="en-US" sz="3200"/>
              <a:t>63% of rural residents desired more trauma focused training</a:t>
            </a:r>
          </a:p>
        </p:txBody>
      </p:sp>
      <p:pic>
        <p:nvPicPr>
          <p:cNvPr id="6" name="Picture 6">
            <a:extLst>
              <a:ext uri="{FF2B5EF4-FFF2-40B4-BE49-F238E27FC236}">
                <a16:creationId xmlns:a16="http://schemas.microsoft.com/office/drawing/2014/main" id="{18CFE525-4C92-39E6-6B42-2F34183375A0}"/>
              </a:ext>
            </a:extLst>
          </p:cNvPr>
          <p:cNvPicPr>
            <a:picLocks noGrp="1" noChangeAspect="1"/>
          </p:cNvPicPr>
          <p:nvPr>
            <p:ph sz="half" idx="2"/>
          </p:nvPr>
        </p:nvPicPr>
        <p:blipFill>
          <a:blip r:embed="rId3"/>
          <a:stretch>
            <a:fillRect/>
          </a:stretch>
        </p:blipFill>
        <p:spPr>
          <a:xfrm>
            <a:off x="7608134" y="2447095"/>
            <a:ext cx="3381375" cy="3390900"/>
          </a:xfrm>
        </p:spPr>
      </p:pic>
      <p:pic>
        <p:nvPicPr>
          <p:cNvPr id="7" name="Picture 7" descr="Text&#10;&#10;Description automatically generated">
            <a:extLst>
              <a:ext uri="{FF2B5EF4-FFF2-40B4-BE49-F238E27FC236}">
                <a16:creationId xmlns:a16="http://schemas.microsoft.com/office/drawing/2014/main" id="{DE508AFD-4BE7-7834-85F1-FAB325135470}"/>
              </a:ext>
            </a:extLst>
          </p:cNvPr>
          <p:cNvPicPr>
            <a:picLocks noChangeAspect="1"/>
          </p:cNvPicPr>
          <p:nvPr/>
        </p:nvPicPr>
        <p:blipFill>
          <a:blip r:embed="rId4"/>
          <a:stretch>
            <a:fillRect/>
          </a:stretch>
        </p:blipFill>
        <p:spPr>
          <a:xfrm>
            <a:off x="575734" y="531912"/>
            <a:ext cx="10423676" cy="1705986"/>
          </a:xfrm>
          <a:prstGeom prst="rect">
            <a:avLst/>
          </a:prstGeom>
        </p:spPr>
      </p:pic>
    </p:spTree>
    <p:extLst>
      <p:ext uri="{BB962C8B-B14F-4D97-AF65-F5344CB8AC3E}">
        <p14:creationId xmlns:p14="http://schemas.microsoft.com/office/powerpoint/2010/main" val="4093733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5">
            <a:extLst>
              <a:ext uri="{FF2B5EF4-FFF2-40B4-BE49-F238E27FC236}">
                <a16:creationId xmlns:a16="http://schemas.microsoft.com/office/drawing/2014/main" id="{6F47906E-2371-735B-2547-6E6A7E021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AC6A60-D7A7-C63D-5A2B-36EDC6E5954A}"/>
              </a:ext>
            </a:extLst>
          </p:cNvPr>
          <p:cNvSpPr>
            <a:spLocks noGrp="1"/>
          </p:cNvSpPr>
          <p:nvPr>
            <p:ph sz="half" idx="1"/>
          </p:nvPr>
        </p:nvSpPr>
        <p:spPr>
          <a:xfrm>
            <a:off x="310375" y="2638830"/>
            <a:ext cx="6340771" cy="3160605"/>
          </a:xfrm>
        </p:spPr>
        <p:txBody>
          <a:bodyPr vert="horz" lIns="91440" tIns="45720" rIns="91440" bIns="45720" rtlCol="0" anchor="t">
            <a:noAutofit/>
          </a:bodyPr>
          <a:lstStyle/>
          <a:p>
            <a:pPr>
              <a:lnSpc>
                <a:spcPct val="150000"/>
              </a:lnSpc>
            </a:pPr>
            <a:r>
              <a:rPr lang="en-US" sz="1600"/>
              <a:t>Graduating residents desire for further experience in trauma stabilizations to prepare for future practices</a:t>
            </a:r>
            <a:endParaRPr lang="en-US"/>
          </a:p>
          <a:p>
            <a:pPr lvl="1">
              <a:lnSpc>
                <a:spcPct val="150000"/>
              </a:lnSpc>
            </a:pPr>
            <a:r>
              <a:rPr lang="en-US"/>
              <a:t>Infrequency and unpredictable nature of traumas</a:t>
            </a:r>
          </a:p>
          <a:p>
            <a:pPr lvl="1">
              <a:lnSpc>
                <a:spcPct val="150000"/>
              </a:lnSpc>
            </a:pPr>
            <a:r>
              <a:rPr lang="en-US"/>
              <a:t>Trauma system limited resident involvement</a:t>
            </a:r>
          </a:p>
          <a:p>
            <a:pPr lvl="1">
              <a:lnSpc>
                <a:spcPct val="150000"/>
              </a:lnSpc>
            </a:pPr>
            <a:r>
              <a:rPr lang="en-US"/>
              <a:t>Perception of importance of training for family medicine residents</a:t>
            </a:r>
          </a:p>
          <a:p>
            <a:pPr lvl="1">
              <a:lnSpc>
                <a:spcPct val="150000"/>
              </a:lnSpc>
            </a:pPr>
            <a:r>
              <a:rPr lang="en-US"/>
              <a:t>Residency duties in other patient care areas</a:t>
            </a:r>
          </a:p>
          <a:p>
            <a:pPr lvl="1">
              <a:lnSpc>
                <a:spcPct val="110000"/>
              </a:lnSpc>
            </a:pPr>
            <a:endParaRPr lang="en-US" sz="1400"/>
          </a:p>
          <a:p>
            <a:pPr>
              <a:lnSpc>
                <a:spcPct val="110000"/>
              </a:lnSpc>
            </a:pPr>
            <a:endParaRPr lang="en-US" sz="1400"/>
          </a:p>
        </p:txBody>
      </p:sp>
      <p:pic>
        <p:nvPicPr>
          <p:cNvPr id="2" name="Picture 3" descr="Map&#10;&#10;Description automatically generated">
            <a:extLst>
              <a:ext uri="{FF2B5EF4-FFF2-40B4-BE49-F238E27FC236}">
                <a16:creationId xmlns:a16="http://schemas.microsoft.com/office/drawing/2014/main" id="{F241F288-224D-C46C-5269-62037CFE9018}"/>
              </a:ext>
            </a:extLst>
          </p:cNvPr>
          <p:cNvPicPr>
            <a:picLocks noChangeAspect="1"/>
          </p:cNvPicPr>
          <p:nvPr/>
        </p:nvPicPr>
        <p:blipFill>
          <a:blip r:embed="rId2"/>
          <a:stretch>
            <a:fillRect/>
          </a:stretch>
        </p:blipFill>
        <p:spPr>
          <a:xfrm>
            <a:off x="6654013" y="1385063"/>
            <a:ext cx="5463361" cy="4234016"/>
          </a:xfrm>
          <a:prstGeom prst="rect">
            <a:avLst/>
          </a:prstGeom>
        </p:spPr>
      </p:pic>
      <p:sp>
        <p:nvSpPr>
          <p:cNvPr id="4" name="Circle: Hollow 3">
            <a:extLst>
              <a:ext uri="{FF2B5EF4-FFF2-40B4-BE49-F238E27FC236}">
                <a16:creationId xmlns:a16="http://schemas.microsoft.com/office/drawing/2014/main" id="{A88A0E55-8177-3856-6CBE-010A96B293A0}"/>
              </a:ext>
            </a:extLst>
          </p:cNvPr>
          <p:cNvSpPr/>
          <p:nvPr/>
        </p:nvSpPr>
        <p:spPr>
          <a:xfrm>
            <a:off x="9643440" y="4536057"/>
            <a:ext cx="503207" cy="4744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5" name="Circle: Hollow 4">
            <a:extLst>
              <a:ext uri="{FF2B5EF4-FFF2-40B4-BE49-F238E27FC236}">
                <a16:creationId xmlns:a16="http://schemas.microsoft.com/office/drawing/2014/main" id="{F3DCF7DE-8704-F79D-3432-FE59A64A859B}"/>
              </a:ext>
            </a:extLst>
          </p:cNvPr>
          <p:cNvSpPr/>
          <p:nvPr/>
        </p:nvSpPr>
        <p:spPr>
          <a:xfrm>
            <a:off x="9974448" y="3028683"/>
            <a:ext cx="503207" cy="4744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6" name="Circle: Hollow 5">
            <a:extLst>
              <a:ext uri="{FF2B5EF4-FFF2-40B4-BE49-F238E27FC236}">
                <a16:creationId xmlns:a16="http://schemas.microsoft.com/office/drawing/2014/main" id="{A0197062-9122-0B8D-35E0-E545C884ACE8}"/>
              </a:ext>
            </a:extLst>
          </p:cNvPr>
          <p:cNvSpPr/>
          <p:nvPr/>
        </p:nvSpPr>
        <p:spPr>
          <a:xfrm>
            <a:off x="10587461" y="2166591"/>
            <a:ext cx="503207" cy="474452"/>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 name="TextBox 9">
            <a:extLst>
              <a:ext uri="{FF2B5EF4-FFF2-40B4-BE49-F238E27FC236}">
                <a16:creationId xmlns:a16="http://schemas.microsoft.com/office/drawing/2014/main" id="{AA6C691C-8F10-93ED-3F0D-8275F18A7381}"/>
              </a:ext>
            </a:extLst>
          </p:cNvPr>
          <p:cNvSpPr txBox="1"/>
          <p:nvPr/>
        </p:nvSpPr>
        <p:spPr>
          <a:xfrm>
            <a:off x="420293" y="614895"/>
            <a:ext cx="634940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latin typeface="Arial"/>
                <a:cs typeface="Arial"/>
              </a:rPr>
              <a:t>Why the Trauma Track was Started</a:t>
            </a:r>
            <a:endParaRPr lang="en-US"/>
          </a:p>
        </p:txBody>
      </p:sp>
    </p:spTree>
    <p:extLst>
      <p:ext uri="{BB962C8B-B14F-4D97-AF65-F5344CB8AC3E}">
        <p14:creationId xmlns:p14="http://schemas.microsoft.com/office/powerpoint/2010/main" val="2316348475"/>
      </p:ext>
    </p:extLst>
  </p:cSld>
  <p:clrMapOvr>
    <a:masterClrMapping/>
  </p:clrMapOvr>
</p:sld>
</file>

<file path=ppt/theme/theme1.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F7901E"/>
      </a:accent1>
      <a:accent2>
        <a:srgbClr val="474C55"/>
      </a:accent2>
      <a:accent3>
        <a:srgbClr val="008FB4"/>
      </a:accent3>
      <a:accent4>
        <a:srgbClr val="F2BA7F"/>
      </a:accent4>
      <a:accent5>
        <a:srgbClr val="82858C"/>
      </a:accent5>
      <a:accent6>
        <a:srgbClr val="65B0CA"/>
      </a:accent6>
      <a:hlink>
        <a:srgbClr val="F6CFA4"/>
      </a:hlink>
      <a:folHlink>
        <a:srgbClr val="A4A6A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2356</Words>
  <Application>Microsoft Office PowerPoint</Application>
  <PresentationFormat>Widescreen</PresentationFormat>
  <Paragraphs>375</Paragraphs>
  <Slides>24</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Arial,Sans-Serif</vt:lpstr>
      <vt:lpstr>Calibri</vt:lpstr>
      <vt:lpstr>Neue Haas Grotesk Text Pro</vt:lpstr>
      <vt:lpstr>Wingdings</vt:lpstr>
      <vt:lpstr>SwellVTI</vt:lpstr>
      <vt:lpstr>Office Theme</vt:lpstr>
      <vt:lpstr>Building a Trauma Training Track for a Rural Residency</vt:lpstr>
      <vt:lpstr>Disclosures</vt:lpstr>
      <vt:lpstr>The Why</vt:lpstr>
      <vt:lpstr>Rural trauma care disparities</vt:lpstr>
      <vt:lpstr>Rural access to Level 1 or 2 Trauma Centers</vt:lpstr>
      <vt:lpstr>PowerPoint Presentation</vt:lpstr>
      <vt:lpstr>Workforce Shortage of Emergency Care in Rural Areas</vt:lpstr>
      <vt:lpstr>PowerPoint Presentation</vt:lpstr>
      <vt:lpstr>PowerPoint Presentation</vt:lpstr>
      <vt:lpstr>PowerPoint Presentation</vt:lpstr>
      <vt:lpstr>Creating a Trauma Track Roadmap</vt:lpstr>
      <vt:lpstr>Needs Assessment</vt:lpstr>
      <vt:lpstr>Creating a Vision</vt:lpstr>
      <vt:lpstr> Curriculum Development</vt:lpstr>
      <vt:lpstr>PowerPoint Presentation</vt:lpstr>
      <vt:lpstr>  Creating a Position:  The trauma resident</vt:lpstr>
      <vt:lpstr>Logistics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Tripp, Jessica</dc:creator>
  <cp:lastModifiedBy>Tripp, Jessica</cp:lastModifiedBy>
  <cp:revision>2</cp:revision>
  <dcterms:created xsi:type="dcterms:W3CDTF">2023-02-22T16:56:58Z</dcterms:created>
  <dcterms:modified xsi:type="dcterms:W3CDTF">2023-03-03T22:26:05Z</dcterms:modified>
</cp:coreProperties>
</file>