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734" r:id="rId2"/>
  </p:sldMasterIdLst>
  <p:notesMasterIdLst>
    <p:notesMasterId r:id="rId14"/>
  </p:notesMasterIdLst>
  <p:sldIdLst>
    <p:sldId id="256" r:id="rId3"/>
    <p:sldId id="434" r:id="rId4"/>
    <p:sldId id="265" r:id="rId5"/>
    <p:sldId id="435" r:id="rId6"/>
    <p:sldId id="257" r:id="rId7"/>
    <p:sldId id="436" r:id="rId8"/>
    <p:sldId id="259" r:id="rId9"/>
    <p:sldId id="439" r:id="rId10"/>
    <p:sldId id="437" r:id="rId11"/>
    <p:sldId id="442" r:id="rId12"/>
    <p:sldId id="440"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dnor, Alex" initials="SA" lastIdx="2" clrIdx="0">
    <p:extLst>
      <p:ext uri="{19B8F6BF-5375-455C-9EA6-DF929625EA0E}">
        <p15:presenceInfo xmlns:p15="http://schemas.microsoft.com/office/powerpoint/2012/main" userId="S-1-5-21-1844237615-2025429265-725345543-41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C3A"/>
    <a:srgbClr val="385D8A"/>
    <a:srgbClr val="122335"/>
    <a:srgbClr val="172737"/>
    <a:srgbClr val="132434"/>
    <a:srgbClr val="223F5D"/>
    <a:srgbClr val="374B64"/>
    <a:srgbClr val="394B63"/>
    <a:srgbClr val="FFD1D1"/>
    <a:srgbClr val="4229D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74" autoAdjust="0"/>
    <p:restoredTop sz="75441" autoAdjust="0"/>
  </p:normalViewPr>
  <p:slideViewPr>
    <p:cSldViewPr snapToGrid="0" snapToObjects="1">
      <p:cViewPr varScale="1">
        <p:scale>
          <a:sx n="65" d="100"/>
          <a:sy n="65" d="100"/>
        </p:scale>
        <p:origin x="1762" y="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6944AE-B188-4FD8-88F8-39B78E27D112}"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4D10597C-4399-4618-A53D-9FFBB3680620}">
      <dgm:prSet/>
      <dgm:spPr/>
      <dgm:t>
        <a:bodyPr/>
        <a:lstStyle/>
        <a:p>
          <a:r>
            <a:rPr lang="en-US" b="0" i="0" baseline="0" dirty="0"/>
            <a:t>July 1, 2023 </a:t>
          </a:r>
          <a:endParaRPr lang="en-US" dirty="0"/>
        </a:p>
      </dgm:t>
    </dgm:pt>
    <dgm:pt modelId="{AD98A182-443B-4A4E-95AF-5A0C0AB45AD6}" type="parTrans" cxnId="{E49EA9E0-D526-421E-8269-4F4E923FF443}">
      <dgm:prSet/>
      <dgm:spPr/>
      <dgm:t>
        <a:bodyPr/>
        <a:lstStyle/>
        <a:p>
          <a:endParaRPr lang="en-US"/>
        </a:p>
      </dgm:t>
    </dgm:pt>
    <dgm:pt modelId="{9A6CAF18-6E85-483A-9545-C4800DBA1915}" type="sibTrans" cxnId="{E49EA9E0-D526-421E-8269-4F4E923FF443}">
      <dgm:prSet/>
      <dgm:spPr/>
      <dgm:t>
        <a:bodyPr/>
        <a:lstStyle/>
        <a:p>
          <a:endParaRPr lang="en-US"/>
        </a:p>
      </dgm:t>
    </dgm:pt>
    <dgm:pt modelId="{14DCD29F-2816-4D56-9A15-FEBB93572AAC}">
      <dgm:prSet/>
      <dgm:spPr/>
      <dgm:t>
        <a:bodyPr/>
        <a:lstStyle/>
        <a:p>
          <a:r>
            <a:rPr lang="en-US" b="0" i="0" baseline="0" dirty="0"/>
            <a:t>4 Residents Per Year</a:t>
          </a:r>
          <a:endParaRPr lang="en-US" dirty="0"/>
        </a:p>
      </dgm:t>
    </dgm:pt>
    <dgm:pt modelId="{E2D790B1-E579-4798-A6D1-99F5482DAC9E}" type="parTrans" cxnId="{029B8805-308D-4682-A0DB-B9F84832F853}">
      <dgm:prSet/>
      <dgm:spPr/>
      <dgm:t>
        <a:bodyPr/>
        <a:lstStyle/>
        <a:p>
          <a:endParaRPr lang="en-US"/>
        </a:p>
      </dgm:t>
    </dgm:pt>
    <dgm:pt modelId="{D906B4B8-E052-46EF-B07A-5A15C673F97C}" type="sibTrans" cxnId="{029B8805-308D-4682-A0DB-B9F84832F853}">
      <dgm:prSet/>
      <dgm:spPr/>
      <dgm:t>
        <a:bodyPr/>
        <a:lstStyle/>
        <a:p>
          <a:endParaRPr lang="en-US"/>
        </a:p>
      </dgm:t>
    </dgm:pt>
    <dgm:pt modelId="{E72DB1FF-9D90-410A-81E4-C2835D926D63}">
      <dgm:prSet/>
      <dgm:spPr/>
      <dgm:t>
        <a:bodyPr/>
        <a:lstStyle/>
        <a:p>
          <a:r>
            <a:rPr lang="en-US" b="0" i="0" baseline="0" dirty="0"/>
            <a:t>Full Spectrum Family Medicine</a:t>
          </a:r>
          <a:endParaRPr lang="en-US" dirty="0"/>
        </a:p>
      </dgm:t>
    </dgm:pt>
    <dgm:pt modelId="{B4F8C2D7-567B-4430-8583-4A6E6B6729A9}" type="parTrans" cxnId="{832AA748-B568-45EF-901C-275424E4190A}">
      <dgm:prSet/>
      <dgm:spPr/>
      <dgm:t>
        <a:bodyPr/>
        <a:lstStyle/>
        <a:p>
          <a:endParaRPr lang="en-US"/>
        </a:p>
      </dgm:t>
    </dgm:pt>
    <dgm:pt modelId="{F46E3F97-FB42-44ED-AE92-859726BD3F72}" type="sibTrans" cxnId="{832AA748-B568-45EF-901C-275424E4190A}">
      <dgm:prSet/>
      <dgm:spPr/>
      <dgm:t>
        <a:bodyPr/>
        <a:lstStyle/>
        <a:p>
          <a:endParaRPr lang="en-US"/>
        </a:p>
      </dgm:t>
    </dgm:pt>
    <dgm:pt modelId="{4055041D-BD6F-49D3-BC69-1057BD6F1889}">
      <dgm:prSet/>
      <dgm:spPr/>
      <dgm:t>
        <a:bodyPr/>
        <a:lstStyle/>
        <a:p>
          <a:r>
            <a:rPr lang="en-US" b="0" i="0" baseline="0" dirty="0"/>
            <a:t>Medical Students from PCOM (Philadelphia College of Osteopathic Medicine) </a:t>
          </a:r>
          <a:endParaRPr lang="en-US" dirty="0"/>
        </a:p>
      </dgm:t>
    </dgm:pt>
    <dgm:pt modelId="{1F176695-B13F-47C3-954D-A2EA9C1E6EB2}" type="parTrans" cxnId="{A7F915F9-14E6-44A0-971E-FA233E167265}">
      <dgm:prSet/>
      <dgm:spPr/>
      <dgm:t>
        <a:bodyPr/>
        <a:lstStyle/>
        <a:p>
          <a:endParaRPr lang="en-US"/>
        </a:p>
      </dgm:t>
    </dgm:pt>
    <dgm:pt modelId="{8129CCFD-9001-4C2A-BF29-A0742C5B1F41}" type="sibTrans" cxnId="{A7F915F9-14E6-44A0-971E-FA233E167265}">
      <dgm:prSet/>
      <dgm:spPr/>
      <dgm:t>
        <a:bodyPr/>
        <a:lstStyle/>
        <a:p>
          <a:endParaRPr lang="en-US"/>
        </a:p>
      </dgm:t>
    </dgm:pt>
    <dgm:pt modelId="{02B3A66A-4754-4B2B-BBF3-BD53DB815155}" type="pres">
      <dgm:prSet presAssocID="{CE6944AE-B188-4FD8-88F8-39B78E27D112}" presName="linear" presStyleCnt="0">
        <dgm:presLayoutVars>
          <dgm:animLvl val="lvl"/>
          <dgm:resizeHandles val="exact"/>
        </dgm:presLayoutVars>
      </dgm:prSet>
      <dgm:spPr/>
    </dgm:pt>
    <dgm:pt modelId="{F7CDCAE3-5C00-475C-817E-1BA2ECE418B8}" type="pres">
      <dgm:prSet presAssocID="{4D10597C-4399-4618-A53D-9FFBB3680620}" presName="parentText" presStyleLbl="node1" presStyleIdx="0" presStyleCnt="4">
        <dgm:presLayoutVars>
          <dgm:chMax val="0"/>
          <dgm:bulletEnabled val="1"/>
        </dgm:presLayoutVars>
      </dgm:prSet>
      <dgm:spPr/>
    </dgm:pt>
    <dgm:pt modelId="{5A3E6942-BA75-4B8E-A92D-A12F0D7B9282}" type="pres">
      <dgm:prSet presAssocID="{9A6CAF18-6E85-483A-9545-C4800DBA1915}" presName="spacer" presStyleCnt="0"/>
      <dgm:spPr/>
    </dgm:pt>
    <dgm:pt modelId="{A0594CFC-4869-478E-8828-10BF7C5F2027}" type="pres">
      <dgm:prSet presAssocID="{14DCD29F-2816-4D56-9A15-FEBB93572AAC}" presName="parentText" presStyleLbl="node1" presStyleIdx="1" presStyleCnt="4">
        <dgm:presLayoutVars>
          <dgm:chMax val="0"/>
          <dgm:bulletEnabled val="1"/>
        </dgm:presLayoutVars>
      </dgm:prSet>
      <dgm:spPr/>
    </dgm:pt>
    <dgm:pt modelId="{AE63F524-D2A2-4BC3-ADF3-144D9ACB4F4C}" type="pres">
      <dgm:prSet presAssocID="{D906B4B8-E052-46EF-B07A-5A15C673F97C}" presName="spacer" presStyleCnt="0"/>
      <dgm:spPr/>
    </dgm:pt>
    <dgm:pt modelId="{1C6CD939-1760-4BB1-8E07-5EEA98D85AA5}" type="pres">
      <dgm:prSet presAssocID="{E72DB1FF-9D90-410A-81E4-C2835D926D63}" presName="parentText" presStyleLbl="node1" presStyleIdx="2" presStyleCnt="4">
        <dgm:presLayoutVars>
          <dgm:chMax val="0"/>
          <dgm:bulletEnabled val="1"/>
        </dgm:presLayoutVars>
      </dgm:prSet>
      <dgm:spPr/>
    </dgm:pt>
    <dgm:pt modelId="{D75305D8-2335-4558-86BA-04773CF92196}" type="pres">
      <dgm:prSet presAssocID="{F46E3F97-FB42-44ED-AE92-859726BD3F72}" presName="spacer" presStyleCnt="0"/>
      <dgm:spPr/>
    </dgm:pt>
    <dgm:pt modelId="{CD88F529-0756-4BAC-BB08-A6CD0F1446D7}" type="pres">
      <dgm:prSet presAssocID="{4055041D-BD6F-49D3-BC69-1057BD6F1889}" presName="parentText" presStyleLbl="node1" presStyleIdx="3" presStyleCnt="4" custLinFactY="7816" custLinFactNeighborY="100000">
        <dgm:presLayoutVars>
          <dgm:chMax val="0"/>
          <dgm:bulletEnabled val="1"/>
        </dgm:presLayoutVars>
      </dgm:prSet>
      <dgm:spPr/>
    </dgm:pt>
  </dgm:ptLst>
  <dgm:cxnLst>
    <dgm:cxn modelId="{029B8805-308D-4682-A0DB-B9F84832F853}" srcId="{CE6944AE-B188-4FD8-88F8-39B78E27D112}" destId="{14DCD29F-2816-4D56-9A15-FEBB93572AAC}" srcOrd="1" destOrd="0" parTransId="{E2D790B1-E579-4798-A6D1-99F5482DAC9E}" sibTransId="{D906B4B8-E052-46EF-B07A-5A15C673F97C}"/>
    <dgm:cxn modelId="{D82F4016-BC0A-4095-BD46-1EA50FFE0B9B}" type="presOf" srcId="{4D10597C-4399-4618-A53D-9FFBB3680620}" destId="{F7CDCAE3-5C00-475C-817E-1BA2ECE418B8}" srcOrd="0" destOrd="0" presId="urn:microsoft.com/office/officeart/2005/8/layout/vList2"/>
    <dgm:cxn modelId="{6DEC8540-9F98-4044-9554-3B7E9F04ED0A}" type="presOf" srcId="{14DCD29F-2816-4D56-9A15-FEBB93572AAC}" destId="{A0594CFC-4869-478E-8828-10BF7C5F2027}" srcOrd="0" destOrd="0" presId="urn:microsoft.com/office/officeart/2005/8/layout/vList2"/>
    <dgm:cxn modelId="{63389845-5332-436C-AFA6-2C2DA759270B}" type="presOf" srcId="{E72DB1FF-9D90-410A-81E4-C2835D926D63}" destId="{1C6CD939-1760-4BB1-8E07-5EEA98D85AA5}" srcOrd="0" destOrd="0" presId="urn:microsoft.com/office/officeart/2005/8/layout/vList2"/>
    <dgm:cxn modelId="{832AA748-B568-45EF-901C-275424E4190A}" srcId="{CE6944AE-B188-4FD8-88F8-39B78E27D112}" destId="{E72DB1FF-9D90-410A-81E4-C2835D926D63}" srcOrd="2" destOrd="0" parTransId="{B4F8C2D7-567B-4430-8583-4A6E6B6729A9}" sibTransId="{F46E3F97-FB42-44ED-AE92-859726BD3F72}"/>
    <dgm:cxn modelId="{89BABE7A-17FA-4B62-A14E-8181B85A7F19}" type="presOf" srcId="{4055041D-BD6F-49D3-BC69-1057BD6F1889}" destId="{CD88F529-0756-4BAC-BB08-A6CD0F1446D7}" srcOrd="0" destOrd="0" presId="urn:microsoft.com/office/officeart/2005/8/layout/vList2"/>
    <dgm:cxn modelId="{F5CC628E-C043-42D5-9449-73532D5E7ED3}" type="presOf" srcId="{CE6944AE-B188-4FD8-88F8-39B78E27D112}" destId="{02B3A66A-4754-4B2B-BBF3-BD53DB815155}" srcOrd="0" destOrd="0" presId="urn:microsoft.com/office/officeart/2005/8/layout/vList2"/>
    <dgm:cxn modelId="{E49EA9E0-D526-421E-8269-4F4E923FF443}" srcId="{CE6944AE-B188-4FD8-88F8-39B78E27D112}" destId="{4D10597C-4399-4618-A53D-9FFBB3680620}" srcOrd="0" destOrd="0" parTransId="{AD98A182-443B-4A4E-95AF-5A0C0AB45AD6}" sibTransId="{9A6CAF18-6E85-483A-9545-C4800DBA1915}"/>
    <dgm:cxn modelId="{A7F915F9-14E6-44A0-971E-FA233E167265}" srcId="{CE6944AE-B188-4FD8-88F8-39B78E27D112}" destId="{4055041D-BD6F-49D3-BC69-1057BD6F1889}" srcOrd="3" destOrd="0" parTransId="{1F176695-B13F-47C3-954D-A2EA9C1E6EB2}" sibTransId="{8129CCFD-9001-4C2A-BF29-A0742C5B1F41}"/>
    <dgm:cxn modelId="{8CC99E03-3666-4509-8CD3-40DB8EDA5FB1}" type="presParOf" srcId="{02B3A66A-4754-4B2B-BBF3-BD53DB815155}" destId="{F7CDCAE3-5C00-475C-817E-1BA2ECE418B8}" srcOrd="0" destOrd="0" presId="urn:microsoft.com/office/officeart/2005/8/layout/vList2"/>
    <dgm:cxn modelId="{6B888A5E-1011-4FC2-982A-093FD546EFF2}" type="presParOf" srcId="{02B3A66A-4754-4B2B-BBF3-BD53DB815155}" destId="{5A3E6942-BA75-4B8E-A92D-A12F0D7B9282}" srcOrd="1" destOrd="0" presId="urn:microsoft.com/office/officeart/2005/8/layout/vList2"/>
    <dgm:cxn modelId="{9424B3C6-8331-46DF-A8C3-181150D49C17}" type="presParOf" srcId="{02B3A66A-4754-4B2B-BBF3-BD53DB815155}" destId="{A0594CFC-4869-478E-8828-10BF7C5F2027}" srcOrd="2" destOrd="0" presId="urn:microsoft.com/office/officeart/2005/8/layout/vList2"/>
    <dgm:cxn modelId="{E36A624D-0EFA-491E-A03C-DFDC81AE7A36}" type="presParOf" srcId="{02B3A66A-4754-4B2B-BBF3-BD53DB815155}" destId="{AE63F524-D2A2-4BC3-ADF3-144D9ACB4F4C}" srcOrd="3" destOrd="0" presId="urn:microsoft.com/office/officeart/2005/8/layout/vList2"/>
    <dgm:cxn modelId="{29D55735-7468-4B0A-A98D-CC80013BBB80}" type="presParOf" srcId="{02B3A66A-4754-4B2B-BBF3-BD53DB815155}" destId="{1C6CD939-1760-4BB1-8E07-5EEA98D85AA5}" srcOrd="4" destOrd="0" presId="urn:microsoft.com/office/officeart/2005/8/layout/vList2"/>
    <dgm:cxn modelId="{A822876B-98E9-4D11-B8C7-28A03DBA2D4E}" type="presParOf" srcId="{02B3A66A-4754-4B2B-BBF3-BD53DB815155}" destId="{D75305D8-2335-4558-86BA-04773CF92196}" srcOrd="5" destOrd="0" presId="urn:microsoft.com/office/officeart/2005/8/layout/vList2"/>
    <dgm:cxn modelId="{5E461DF6-8F09-4E46-94D5-EB48BF188E25}" type="presParOf" srcId="{02B3A66A-4754-4B2B-BBF3-BD53DB815155}" destId="{CD88F529-0756-4BAC-BB08-A6CD0F1446D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DCAE3-5C00-475C-817E-1BA2ECE418B8}">
      <dsp:nvSpPr>
        <dsp:cNvPr id="0" name=""/>
        <dsp:cNvSpPr/>
      </dsp:nvSpPr>
      <dsp:spPr>
        <a:xfrm>
          <a:off x="0" y="34301"/>
          <a:ext cx="4941945" cy="122023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July 1, 2023 </a:t>
          </a:r>
          <a:endParaRPr lang="en-US" sz="2200" kern="1200" dirty="0"/>
        </a:p>
      </dsp:txBody>
      <dsp:txXfrm>
        <a:off x="59567" y="93868"/>
        <a:ext cx="4822811" cy="1101102"/>
      </dsp:txXfrm>
    </dsp:sp>
    <dsp:sp modelId="{A0594CFC-4869-478E-8828-10BF7C5F2027}">
      <dsp:nvSpPr>
        <dsp:cNvPr id="0" name=""/>
        <dsp:cNvSpPr/>
      </dsp:nvSpPr>
      <dsp:spPr>
        <a:xfrm>
          <a:off x="0" y="1317898"/>
          <a:ext cx="4941945" cy="122023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4 Residents Per Year</a:t>
          </a:r>
          <a:endParaRPr lang="en-US" sz="2200" kern="1200" dirty="0"/>
        </a:p>
      </dsp:txBody>
      <dsp:txXfrm>
        <a:off x="59567" y="1377465"/>
        <a:ext cx="4822811" cy="1101102"/>
      </dsp:txXfrm>
    </dsp:sp>
    <dsp:sp modelId="{1C6CD939-1760-4BB1-8E07-5EEA98D85AA5}">
      <dsp:nvSpPr>
        <dsp:cNvPr id="0" name=""/>
        <dsp:cNvSpPr/>
      </dsp:nvSpPr>
      <dsp:spPr>
        <a:xfrm>
          <a:off x="0" y="2601495"/>
          <a:ext cx="4941945" cy="122023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Full Spectrum Family Medicine</a:t>
          </a:r>
          <a:endParaRPr lang="en-US" sz="2200" kern="1200" dirty="0"/>
        </a:p>
      </dsp:txBody>
      <dsp:txXfrm>
        <a:off x="59567" y="2661062"/>
        <a:ext cx="4822811" cy="1101102"/>
      </dsp:txXfrm>
    </dsp:sp>
    <dsp:sp modelId="{CD88F529-0756-4BAC-BB08-A6CD0F1446D7}">
      <dsp:nvSpPr>
        <dsp:cNvPr id="0" name=""/>
        <dsp:cNvSpPr/>
      </dsp:nvSpPr>
      <dsp:spPr>
        <a:xfrm>
          <a:off x="0" y="3919394"/>
          <a:ext cx="4941945" cy="1220236"/>
        </a:xfrm>
        <a:prstGeom prst="roundRect">
          <a:avLst/>
        </a:prstGeom>
        <a:solidFill>
          <a:schemeClr val="lt1">
            <a:hueOff val="0"/>
            <a:satOff val="0"/>
            <a:lumOff val="0"/>
            <a:alphaOff val="0"/>
          </a:schemeClr>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baseline="0" dirty="0"/>
            <a:t>Medical Students from PCOM (Philadelphia College of Osteopathic Medicine) </a:t>
          </a:r>
          <a:endParaRPr lang="en-US" sz="2200" kern="1200" dirty="0"/>
        </a:p>
      </dsp:txBody>
      <dsp:txXfrm>
        <a:off x="59567" y="3978961"/>
        <a:ext cx="4822811" cy="11011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52C63F-9E46-4D5A-8543-5A3887F37F63}" type="datetimeFigureOut">
              <a:rPr lang="en-US" smtClean="0"/>
              <a:t>4/2/2023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BD58A6-F41E-4CA8-A6E4-B116DBEF4DF3}" type="slidenum">
              <a:rPr lang="en-US" smtClean="0"/>
              <a:t>‹#›</a:t>
            </a:fld>
            <a:endParaRPr lang="en-US"/>
          </a:p>
        </p:txBody>
      </p:sp>
    </p:spTree>
    <p:extLst>
      <p:ext uri="{BB962C8B-B14F-4D97-AF65-F5344CB8AC3E}">
        <p14:creationId xmlns:p14="http://schemas.microsoft.com/office/powerpoint/2010/main" val="747554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9BD58A6-F41E-4CA8-A6E4-B116DBEF4DF3}" type="slidenum">
              <a:rPr lang="en-US" smtClean="0"/>
              <a:t>2</a:t>
            </a:fld>
            <a:endParaRPr lang="en-US"/>
          </a:p>
        </p:txBody>
      </p:sp>
    </p:spTree>
    <p:extLst>
      <p:ext uri="{BB962C8B-B14F-4D97-AF65-F5344CB8AC3E}">
        <p14:creationId xmlns:p14="http://schemas.microsoft.com/office/powerpoint/2010/main" val="6040816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9A4C752-E470-4EE2-A495-E9507F05EC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4287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Listen while you commute, work out, engagement on chat feature. Accessibility - FREE</a:t>
            </a:r>
          </a:p>
          <a:p>
            <a:r>
              <a:rPr lang="en-US" dirty="0"/>
              <a:t>Adjunct to other learning – i.e., faculty development</a:t>
            </a:r>
          </a:p>
          <a:p>
            <a:r>
              <a:rPr lang="en-US" dirty="0"/>
              <a:t>Some programs can offer CME</a:t>
            </a:r>
          </a:p>
        </p:txBody>
      </p:sp>
      <p:sp>
        <p:nvSpPr>
          <p:cNvPr id="4" name="Slide Number Placeholder 3"/>
          <p:cNvSpPr>
            <a:spLocks noGrp="1"/>
          </p:cNvSpPr>
          <p:nvPr>
            <p:ph type="sldNum" sz="quarter" idx="5"/>
          </p:nvPr>
        </p:nvSpPr>
        <p:spPr/>
        <p:txBody>
          <a:bodyPr/>
          <a:lstStyle/>
          <a:p>
            <a:fld id="{39BD58A6-F41E-4CA8-A6E4-B116DBEF4DF3}" type="slidenum">
              <a:rPr lang="en-US" smtClean="0"/>
              <a:t>4</a:t>
            </a:fld>
            <a:endParaRPr lang="en-US"/>
          </a:p>
        </p:txBody>
      </p:sp>
    </p:spTree>
    <p:extLst>
      <p:ext uri="{BB962C8B-B14F-4D97-AF65-F5344CB8AC3E}">
        <p14:creationId xmlns:p14="http://schemas.microsoft.com/office/powerpoint/2010/main" val="2213315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Communications team was able to partner with outside vendor who had equipment and knowledge to get podcast up and running. Dr. Podcast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Target Audience:  We looked at each of our educational opportunities and would a POD cast help.  We ended up determining 4 audiences.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Faculty:  Specific content that only faculty members would be interested in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Learners: Specific content for Med students/Residents as learners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General Medical Staff:  Specific Content for anyone on medical staff (may overlap with Learners)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Community: Specific Content for our community working with our Marketing/Communications Dpt.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Beebe’s Faculty Forum, Peripheral Brian at Beebe. 4 branches of pods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Once we arrived at our audiences, we decided that we would start internal and learn how to POD cast first with Faculty and Learners and then broaden our scope as we improved the product. </a:t>
            </a:r>
          </a:p>
          <a:p>
            <a:r>
              <a:rPr lang="en-US" sz="1200" kern="1200" dirty="0">
                <a:solidFill>
                  <a:schemeClr val="tx1"/>
                </a:solidFill>
                <a:effectLst/>
                <a:latin typeface="+mn-lt"/>
                <a:ea typeface="+mn-ea"/>
                <a:cs typeface="+mn-cs"/>
              </a:rPr>
              <a:t>Desired Content:  We then split up topics/content into each of the categories.  For the Faculty, we chose to take our content that we are doing for the Faculty Development Virtual/Live 1-hour sessions and create POD’s that relate to them.  For Learners, we not only developed Clinical content BUT also more of the soft skills and orientation issues that we wanted them to remember.</a:t>
            </a:r>
          </a:p>
          <a:p>
            <a:endParaRPr lang="en-US" dirty="0"/>
          </a:p>
        </p:txBody>
      </p:sp>
      <p:sp>
        <p:nvSpPr>
          <p:cNvPr id="4" name="Slide Number Placeholder 3"/>
          <p:cNvSpPr>
            <a:spLocks noGrp="1"/>
          </p:cNvSpPr>
          <p:nvPr>
            <p:ph type="sldNum" sz="quarter" idx="5"/>
          </p:nvPr>
        </p:nvSpPr>
        <p:spPr/>
        <p:txBody>
          <a:bodyPr/>
          <a:lstStyle/>
          <a:p>
            <a:fld id="{39BD58A6-F41E-4CA8-A6E4-B116DBEF4DF3}" type="slidenum">
              <a:rPr lang="en-US" smtClean="0"/>
              <a:t>5</a:t>
            </a:fld>
            <a:endParaRPr lang="en-US"/>
          </a:p>
        </p:txBody>
      </p:sp>
    </p:spTree>
    <p:extLst>
      <p:ext uri="{BB962C8B-B14F-4D97-AF65-F5344CB8AC3E}">
        <p14:creationId xmlns:p14="http://schemas.microsoft.com/office/powerpoint/2010/main" val="2360727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 some residents podcast, and some read a traditional article, and then come back to see how the information is obtained.</a:t>
            </a:r>
          </a:p>
          <a:p>
            <a:endParaRPr lang="en-US" dirty="0"/>
          </a:p>
          <a:p>
            <a:r>
              <a:rPr lang="en-US" dirty="0"/>
              <a:t>Measure – people who did only didactics and then those who did didactic AND podcast</a:t>
            </a:r>
          </a:p>
          <a:p>
            <a:r>
              <a:rPr lang="en-US" dirty="0"/>
              <a:t>Resident satisfaction – in lieu of reading an article, listen to this podcast</a:t>
            </a:r>
          </a:p>
          <a:p>
            <a:r>
              <a:rPr lang="en-US" dirty="0"/>
              <a:t>Pre- and Post- test analysis</a:t>
            </a:r>
          </a:p>
          <a:p>
            <a:r>
              <a:rPr lang="en-US" dirty="0"/>
              <a:t>Listeners engagement and satisfaction</a:t>
            </a:r>
          </a:p>
          <a:p>
            <a:r>
              <a:rPr lang="en-US" dirty="0"/>
              <a:t>Small PI/QI projects</a:t>
            </a:r>
          </a:p>
        </p:txBody>
      </p:sp>
      <p:sp>
        <p:nvSpPr>
          <p:cNvPr id="4" name="Slide Number Placeholder 3"/>
          <p:cNvSpPr>
            <a:spLocks noGrp="1"/>
          </p:cNvSpPr>
          <p:nvPr>
            <p:ph type="sldNum" sz="quarter" idx="5"/>
          </p:nvPr>
        </p:nvSpPr>
        <p:spPr/>
        <p:txBody>
          <a:bodyPr/>
          <a:lstStyle/>
          <a:p>
            <a:fld id="{39BD58A6-F41E-4CA8-A6E4-B116DBEF4DF3}" type="slidenum">
              <a:rPr lang="en-US" smtClean="0"/>
              <a:t>6</a:t>
            </a:fld>
            <a:endParaRPr lang="en-US"/>
          </a:p>
        </p:txBody>
      </p:sp>
    </p:spTree>
    <p:extLst>
      <p:ext uri="{BB962C8B-B14F-4D97-AF65-F5344CB8AC3E}">
        <p14:creationId xmlns:p14="http://schemas.microsoft.com/office/powerpoint/2010/main" val="35856552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Funding – outside resources, lectures and equipment</a:t>
            </a:r>
          </a:p>
        </p:txBody>
      </p:sp>
      <p:sp>
        <p:nvSpPr>
          <p:cNvPr id="4" name="Slide Number Placeholder 3"/>
          <p:cNvSpPr>
            <a:spLocks noGrp="1"/>
          </p:cNvSpPr>
          <p:nvPr>
            <p:ph type="sldNum" sz="quarter" idx="5"/>
          </p:nvPr>
        </p:nvSpPr>
        <p:spPr/>
        <p:txBody>
          <a:bodyPr/>
          <a:lstStyle/>
          <a:p>
            <a:fld id="{39BD58A6-F41E-4CA8-A6E4-B116DBEF4DF3}" type="slidenum">
              <a:rPr lang="en-US" smtClean="0"/>
              <a:t>7</a:t>
            </a:fld>
            <a:endParaRPr lang="en-US"/>
          </a:p>
        </p:txBody>
      </p:sp>
    </p:spTree>
    <p:extLst>
      <p:ext uri="{BB962C8B-B14F-4D97-AF65-F5344CB8AC3E}">
        <p14:creationId xmlns:p14="http://schemas.microsoft.com/office/powerpoint/2010/main" val="36708962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E6EFDD4-FA07-4BB2-AD77-4164ECD76AB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0A05DF-E48B-4A4E-9698-3C007FC33047}" type="slidenum">
              <a:rPr lang="en-US" smtClean="0">
                <a:solidFill>
                  <a:prstClr val="black">
                    <a:tint val="75000"/>
                  </a:prstClr>
                </a:solidFill>
              </a:rPr>
              <a:pPr/>
              <a:t>‹#›</a:t>
            </a:fld>
            <a:endParaRPr lang="en-US">
              <a:solidFill>
                <a:prstClr val="black">
                  <a:tint val="75000"/>
                </a:prstClr>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5801" y="559996"/>
            <a:ext cx="1322614" cy="501966"/>
          </a:xfrm>
          <a:prstGeom prst="rect">
            <a:avLst/>
          </a:prstGeom>
        </p:spPr>
      </p:pic>
    </p:spTree>
    <p:extLst>
      <p:ext uri="{BB962C8B-B14F-4D97-AF65-F5344CB8AC3E}">
        <p14:creationId xmlns:p14="http://schemas.microsoft.com/office/powerpoint/2010/main" val="2433046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EFDD4-FA07-4BB2-AD77-4164ECD76AB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0A05DF-E48B-4A4E-9698-3C007FC33047}"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p:nvCxnSpPr>
        <p:spPr>
          <a:xfrm>
            <a:off x="457200" y="1219200"/>
            <a:ext cx="8229600" cy="0"/>
          </a:xfrm>
          <a:prstGeom prst="line">
            <a:avLst/>
          </a:prstGeom>
          <a:ln w="57150">
            <a:solidFill>
              <a:srgbClr val="1D43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181100"/>
            <a:ext cx="8229600" cy="0"/>
          </a:xfrm>
          <a:prstGeom prst="line">
            <a:avLst/>
          </a:prstGeom>
          <a:ln w="12700">
            <a:solidFill>
              <a:srgbClr val="FCC647"/>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8920" y="6354713"/>
            <a:ext cx="987879" cy="374925"/>
          </a:xfrm>
          <a:prstGeom prst="rect">
            <a:avLst/>
          </a:prstGeom>
        </p:spPr>
      </p:pic>
    </p:spTree>
    <p:extLst>
      <p:ext uri="{BB962C8B-B14F-4D97-AF65-F5344CB8AC3E}">
        <p14:creationId xmlns:p14="http://schemas.microsoft.com/office/powerpoint/2010/main" val="3642036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EFDD4-FA07-4BB2-AD77-4164ECD76AB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0A05DF-E48B-4A4E-9698-3C007FC33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80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DD22A4E-D3F1-FF4A-A137-569640556A6E}" type="datetimeFigureOut">
              <a:rPr lang="en-US" smtClean="0"/>
              <a:pPr/>
              <a:t>4/2/2023</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74713EE-F583-F841-91A8-2BB4AD2EB9BE}" type="slidenum">
              <a:rPr lang="en-US" smtClean="0"/>
              <a:pPr/>
              <a:t>‹#›</a:t>
            </a:fld>
            <a:endParaRPr lang="en-US"/>
          </a:p>
        </p:txBody>
      </p:sp>
    </p:spTree>
    <p:extLst>
      <p:ext uri="{BB962C8B-B14F-4D97-AF65-F5344CB8AC3E}">
        <p14:creationId xmlns:p14="http://schemas.microsoft.com/office/powerpoint/2010/main" val="42128996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44B5AD2-9BB2-448B-9C5E-04A673833AF3}"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FE89D-1328-4EEA-AFEC-46A2A318D108}" type="slidenum">
              <a:rPr lang="en-US" smtClean="0"/>
              <a:t>‹#›</a:t>
            </a:fld>
            <a:endParaRPr lang="en-US"/>
          </a:p>
        </p:txBody>
      </p:sp>
    </p:spTree>
    <p:extLst>
      <p:ext uri="{BB962C8B-B14F-4D97-AF65-F5344CB8AC3E}">
        <p14:creationId xmlns:p14="http://schemas.microsoft.com/office/powerpoint/2010/main" val="22748517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4B5AD2-9BB2-448B-9C5E-04A673833AF3}"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FE89D-1328-4EEA-AFEC-46A2A318D108}" type="slidenum">
              <a:rPr lang="en-US" smtClean="0"/>
              <a:t>‹#›</a:t>
            </a:fld>
            <a:endParaRPr lang="en-US"/>
          </a:p>
        </p:txBody>
      </p:sp>
    </p:spTree>
    <p:extLst>
      <p:ext uri="{BB962C8B-B14F-4D97-AF65-F5344CB8AC3E}">
        <p14:creationId xmlns:p14="http://schemas.microsoft.com/office/powerpoint/2010/main" val="3458739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44B5AD2-9BB2-448B-9C5E-04A673833AF3}"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FE89D-1328-4EEA-AFEC-46A2A318D108}" type="slidenum">
              <a:rPr lang="en-US" smtClean="0"/>
              <a:t>‹#›</a:t>
            </a:fld>
            <a:endParaRPr lang="en-US"/>
          </a:p>
        </p:txBody>
      </p:sp>
    </p:spTree>
    <p:extLst>
      <p:ext uri="{BB962C8B-B14F-4D97-AF65-F5344CB8AC3E}">
        <p14:creationId xmlns:p14="http://schemas.microsoft.com/office/powerpoint/2010/main" val="30146081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4B5AD2-9BB2-448B-9C5E-04A673833AF3}"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FE89D-1328-4EEA-AFEC-46A2A318D108}" type="slidenum">
              <a:rPr lang="en-US" smtClean="0"/>
              <a:t>‹#›</a:t>
            </a:fld>
            <a:endParaRPr lang="en-US"/>
          </a:p>
        </p:txBody>
      </p:sp>
    </p:spTree>
    <p:extLst>
      <p:ext uri="{BB962C8B-B14F-4D97-AF65-F5344CB8AC3E}">
        <p14:creationId xmlns:p14="http://schemas.microsoft.com/office/powerpoint/2010/main" val="3332120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4B5AD2-9BB2-448B-9C5E-04A673833AF3}" type="datetimeFigureOut">
              <a:rPr lang="en-US" smtClean="0"/>
              <a:t>4/2/2023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2FE89D-1328-4EEA-AFEC-46A2A318D108}" type="slidenum">
              <a:rPr lang="en-US" smtClean="0"/>
              <a:t>‹#›</a:t>
            </a:fld>
            <a:endParaRPr lang="en-US"/>
          </a:p>
        </p:txBody>
      </p:sp>
    </p:spTree>
    <p:extLst>
      <p:ext uri="{BB962C8B-B14F-4D97-AF65-F5344CB8AC3E}">
        <p14:creationId xmlns:p14="http://schemas.microsoft.com/office/powerpoint/2010/main" val="2006121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4B5AD2-9BB2-448B-9C5E-04A673833AF3}" type="datetimeFigureOut">
              <a:rPr lang="en-US" smtClean="0"/>
              <a:t>4/2/2023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2FE89D-1328-4EEA-AFEC-46A2A318D108}" type="slidenum">
              <a:rPr lang="en-US" smtClean="0"/>
              <a:t>‹#›</a:t>
            </a:fld>
            <a:endParaRPr lang="en-US"/>
          </a:p>
        </p:txBody>
      </p:sp>
    </p:spTree>
    <p:extLst>
      <p:ext uri="{BB962C8B-B14F-4D97-AF65-F5344CB8AC3E}">
        <p14:creationId xmlns:p14="http://schemas.microsoft.com/office/powerpoint/2010/main" val="1882922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4B5AD2-9BB2-448B-9C5E-04A673833AF3}" type="datetimeFigureOut">
              <a:rPr lang="en-US" smtClean="0"/>
              <a:t>4/2/2023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2FE89D-1328-4EEA-AFEC-46A2A318D108}" type="slidenum">
              <a:rPr lang="en-US" smtClean="0"/>
              <a:t>‹#›</a:t>
            </a:fld>
            <a:endParaRPr lang="en-US"/>
          </a:p>
        </p:txBody>
      </p:sp>
    </p:spTree>
    <p:extLst>
      <p:ext uri="{BB962C8B-B14F-4D97-AF65-F5344CB8AC3E}">
        <p14:creationId xmlns:p14="http://schemas.microsoft.com/office/powerpoint/2010/main" val="1286587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eebe Healthcare l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E6EFDD4-FA07-4BB2-AD77-4164ECD76AB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0A05DF-E48B-4A4E-9698-3C007FC33047}" type="slidenum">
              <a:rPr lang="en-US" smtClean="0">
                <a:solidFill>
                  <a:prstClr val="black">
                    <a:tint val="75000"/>
                  </a:prstClr>
                </a:solidFill>
              </a:rPr>
              <a:pPr/>
              <a:t>‹#›</a:t>
            </a:fld>
            <a:endParaRPr lang="en-US">
              <a:solidFill>
                <a:prstClr val="black">
                  <a:tint val="75000"/>
                </a:prstClr>
              </a:solidFill>
            </a:endParaRPr>
          </a:p>
        </p:txBody>
      </p:sp>
      <p:cxnSp>
        <p:nvCxnSpPr>
          <p:cNvPr id="8" name="Straight Connector 7"/>
          <p:cNvCxnSpPr/>
          <p:nvPr/>
        </p:nvCxnSpPr>
        <p:spPr>
          <a:xfrm>
            <a:off x="457200" y="1219200"/>
            <a:ext cx="8229600" cy="0"/>
          </a:xfrm>
          <a:prstGeom prst="line">
            <a:avLst/>
          </a:prstGeom>
          <a:ln w="57150">
            <a:solidFill>
              <a:srgbClr val="1D43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200" y="1181100"/>
            <a:ext cx="8229600" cy="0"/>
          </a:xfrm>
          <a:prstGeom prst="line">
            <a:avLst/>
          </a:prstGeom>
          <a:ln w="12700">
            <a:solidFill>
              <a:srgbClr val="FCC647"/>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8920" y="6354713"/>
            <a:ext cx="987879" cy="374925"/>
          </a:xfrm>
          <a:prstGeom prst="rect">
            <a:avLst/>
          </a:prstGeom>
        </p:spPr>
      </p:pic>
    </p:spTree>
    <p:extLst>
      <p:ext uri="{BB962C8B-B14F-4D97-AF65-F5344CB8AC3E}">
        <p14:creationId xmlns:p14="http://schemas.microsoft.com/office/powerpoint/2010/main" val="5541506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B5AD2-9BB2-448B-9C5E-04A673833AF3}"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FE89D-1328-4EEA-AFEC-46A2A318D108}" type="slidenum">
              <a:rPr lang="en-US" smtClean="0"/>
              <a:t>‹#›</a:t>
            </a:fld>
            <a:endParaRPr lang="en-US"/>
          </a:p>
        </p:txBody>
      </p:sp>
    </p:spTree>
    <p:extLst>
      <p:ext uri="{BB962C8B-B14F-4D97-AF65-F5344CB8AC3E}">
        <p14:creationId xmlns:p14="http://schemas.microsoft.com/office/powerpoint/2010/main" val="35693368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4B5AD2-9BB2-448B-9C5E-04A673833AF3}" type="datetimeFigureOut">
              <a:rPr lang="en-US" smtClean="0"/>
              <a:t>4/2/2023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2FE89D-1328-4EEA-AFEC-46A2A318D108}" type="slidenum">
              <a:rPr lang="en-US" smtClean="0"/>
              <a:t>‹#›</a:t>
            </a:fld>
            <a:endParaRPr lang="en-US"/>
          </a:p>
        </p:txBody>
      </p:sp>
    </p:spTree>
    <p:extLst>
      <p:ext uri="{BB962C8B-B14F-4D97-AF65-F5344CB8AC3E}">
        <p14:creationId xmlns:p14="http://schemas.microsoft.com/office/powerpoint/2010/main" val="36016452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4B5AD2-9BB2-448B-9C5E-04A673833AF3}"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FE89D-1328-4EEA-AFEC-46A2A318D108}" type="slidenum">
              <a:rPr lang="en-US" smtClean="0"/>
              <a:t>‹#›</a:t>
            </a:fld>
            <a:endParaRPr lang="en-US"/>
          </a:p>
        </p:txBody>
      </p:sp>
    </p:spTree>
    <p:extLst>
      <p:ext uri="{BB962C8B-B14F-4D97-AF65-F5344CB8AC3E}">
        <p14:creationId xmlns:p14="http://schemas.microsoft.com/office/powerpoint/2010/main" val="3198868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4B5AD2-9BB2-448B-9C5E-04A673833AF3}" type="datetimeFigureOut">
              <a:rPr lang="en-US" smtClean="0"/>
              <a:t>4/2/2023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2FE89D-1328-4EEA-AFEC-46A2A318D108}" type="slidenum">
              <a:rPr lang="en-US" smtClean="0"/>
              <a:t>‹#›</a:t>
            </a:fld>
            <a:endParaRPr lang="en-US"/>
          </a:p>
        </p:txBody>
      </p:sp>
    </p:spTree>
    <p:extLst>
      <p:ext uri="{BB962C8B-B14F-4D97-AF65-F5344CB8AC3E}">
        <p14:creationId xmlns:p14="http://schemas.microsoft.com/office/powerpoint/2010/main" val="1495035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6EFDD4-FA07-4BB2-AD77-4164ECD76AB6}" type="datetimeFigureOut">
              <a:rPr lang="en-US" smtClean="0">
                <a:solidFill>
                  <a:prstClr val="black">
                    <a:tint val="75000"/>
                  </a:prstClr>
                </a:solidFill>
              </a:rPr>
              <a:pPr/>
              <a:t>4/2/2023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D0A05DF-E48B-4A4E-9698-3C007FC33047}" type="slidenum">
              <a:rPr lang="en-US" smtClean="0">
                <a:solidFill>
                  <a:prstClr val="black">
                    <a:tint val="75000"/>
                  </a:prstClr>
                </a:solidFill>
              </a:rPr>
              <a:pPr/>
              <a:t>‹#›</a:t>
            </a:fld>
            <a:endParaRPr lang="en-US">
              <a:solidFill>
                <a:prstClr val="black">
                  <a:tint val="75000"/>
                </a:prstClr>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8920" y="6354713"/>
            <a:ext cx="987879" cy="374925"/>
          </a:xfrm>
          <a:prstGeom prst="rect">
            <a:avLst/>
          </a:prstGeom>
        </p:spPr>
      </p:pic>
    </p:spTree>
    <p:extLst>
      <p:ext uri="{BB962C8B-B14F-4D97-AF65-F5344CB8AC3E}">
        <p14:creationId xmlns:p14="http://schemas.microsoft.com/office/powerpoint/2010/main" val="3208904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E6EFDD4-FA07-4BB2-AD77-4164ECD76AB6}"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0A05DF-E48B-4A4E-9698-3C007FC33047}" type="slidenum">
              <a:rPr lang="en-US" smtClean="0">
                <a:solidFill>
                  <a:prstClr val="black">
                    <a:tint val="75000"/>
                  </a:prstClr>
                </a:solidFill>
              </a:rPr>
              <a:pPr/>
              <a:t>‹#›</a:t>
            </a:fld>
            <a:endParaRPr lang="en-US">
              <a:solidFill>
                <a:prstClr val="black">
                  <a:tint val="75000"/>
                </a:prstClr>
              </a:solidFill>
            </a:endParaRPr>
          </a:p>
        </p:txBody>
      </p:sp>
      <p:cxnSp>
        <p:nvCxnSpPr>
          <p:cNvPr id="9" name="Straight Connector 8"/>
          <p:cNvCxnSpPr/>
          <p:nvPr/>
        </p:nvCxnSpPr>
        <p:spPr>
          <a:xfrm>
            <a:off x="457200" y="1219200"/>
            <a:ext cx="8229600" cy="0"/>
          </a:xfrm>
          <a:prstGeom prst="line">
            <a:avLst/>
          </a:prstGeom>
          <a:ln w="57150">
            <a:solidFill>
              <a:srgbClr val="1D43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200" y="1181100"/>
            <a:ext cx="8229600" cy="0"/>
          </a:xfrm>
          <a:prstGeom prst="line">
            <a:avLst/>
          </a:prstGeom>
          <a:ln w="12700">
            <a:solidFill>
              <a:srgbClr val="FCC647"/>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8920" y="6354713"/>
            <a:ext cx="987879" cy="374925"/>
          </a:xfrm>
          <a:prstGeom prst="rect">
            <a:avLst/>
          </a:prstGeom>
        </p:spPr>
      </p:pic>
    </p:spTree>
    <p:extLst>
      <p:ext uri="{BB962C8B-B14F-4D97-AF65-F5344CB8AC3E}">
        <p14:creationId xmlns:p14="http://schemas.microsoft.com/office/powerpoint/2010/main" val="644234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E6EFDD4-FA07-4BB2-AD77-4164ECD76AB6}" type="datetimeFigureOut">
              <a:rPr lang="en-US" smtClean="0">
                <a:solidFill>
                  <a:prstClr val="black">
                    <a:tint val="75000"/>
                  </a:prstClr>
                </a:solidFill>
              </a:rPr>
              <a:pPr/>
              <a:t>4/2/2023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D0A05DF-E48B-4A4E-9698-3C007FC33047}" type="slidenum">
              <a:rPr lang="en-US" smtClean="0">
                <a:solidFill>
                  <a:prstClr val="black">
                    <a:tint val="75000"/>
                  </a:prstClr>
                </a:solidFill>
              </a:rPr>
              <a:pPr/>
              <a:t>‹#›</a:t>
            </a:fld>
            <a:endParaRPr lang="en-US">
              <a:solidFill>
                <a:prstClr val="black">
                  <a:tint val="75000"/>
                </a:prstClr>
              </a:solidFill>
            </a:endParaRPr>
          </a:p>
        </p:txBody>
      </p:sp>
      <p:cxnSp>
        <p:nvCxnSpPr>
          <p:cNvPr id="11" name="Straight Connector 10"/>
          <p:cNvCxnSpPr/>
          <p:nvPr/>
        </p:nvCxnSpPr>
        <p:spPr>
          <a:xfrm>
            <a:off x="457200" y="1219200"/>
            <a:ext cx="8229600" cy="0"/>
          </a:xfrm>
          <a:prstGeom prst="line">
            <a:avLst/>
          </a:prstGeom>
          <a:ln w="57150">
            <a:solidFill>
              <a:srgbClr val="1D43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1181100"/>
            <a:ext cx="8229600" cy="0"/>
          </a:xfrm>
          <a:prstGeom prst="line">
            <a:avLst/>
          </a:prstGeom>
          <a:ln w="12700">
            <a:solidFill>
              <a:srgbClr val="FCC647"/>
            </a:solidFill>
          </a:ln>
        </p:spPr>
        <p:style>
          <a:lnRef idx="1">
            <a:schemeClr val="accent1"/>
          </a:lnRef>
          <a:fillRef idx="0">
            <a:schemeClr val="accent1"/>
          </a:fillRef>
          <a:effectRef idx="0">
            <a:schemeClr val="accent1"/>
          </a:effectRef>
          <a:fontRef idx="minor">
            <a:schemeClr val="tx1"/>
          </a:fontRef>
        </p:style>
      </p:cxn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8920" y="6354713"/>
            <a:ext cx="987879" cy="374925"/>
          </a:xfrm>
          <a:prstGeom prst="rect">
            <a:avLst/>
          </a:prstGeom>
        </p:spPr>
      </p:pic>
    </p:spTree>
    <p:extLst>
      <p:ext uri="{BB962C8B-B14F-4D97-AF65-F5344CB8AC3E}">
        <p14:creationId xmlns:p14="http://schemas.microsoft.com/office/powerpoint/2010/main" val="15170667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E6EFDD4-FA07-4BB2-AD77-4164ECD76AB6}" type="datetimeFigureOut">
              <a:rPr lang="en-US" smtClean="0">
                <a:solidFill>
                  <a:prstClr val="black">
                    <a:tint val="75000"/>
                  </a:prstClr>
                </a:solidFill>
              </a:rPr>
              <a:pPr/>
              <a:t>4/2/2023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D0A05DF-E48B-4A4E-9698-3C007FC33047}" type="slidenum">
              <a:rPr lang="en-US" smtClean="0">
                <a:solidFill>
                  <a:prstClr val="black">
                    <a:tint val="75000"/>
                  </a:prstClr>
                </a:solidFill>
              </a:rPr>
              <a:pPr/>
              <a:t>‹#›</a:t>
            </a:fld>
            <a:endParaRPr lang="en-US">
              <a:solidFill>
                <a:prstClr val="black">
                  <a:tint val="75000"/>
                </a:prstClr>
              </a:solidFill>
            </a:endParaRPr>
          </a:p>
        </p:txBody>
      </p:sp>
      <p:cxnSp>
        <p:nvCxnSpPr>
          <p:cNvPr id="7" name="Straight Connector 6"/>
          <p:cNvCxnSpPr/>
          <p:nvPr/>
        </p:nvCxnSpPr>
        <p:spPr>
          <a:xfrm>
            <a:off x="457200" y="1219200"/>
            <a:ext cx="8229600" cy="0"/>
          </a:xfrm>
          <a:prstGeom prst="line">
            <a:avLst/>
          </a:prstGeom>
          <a:ln w="57150">
            <a:solidFill>
              <a:srgbClr val="1D43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181100"/>
            <a:ext cx="8229600" cy="0"/>
          </a:xfrm>
          <a:prstGeom prst="line">
            <a:avLst/>
          </a:prstGeom>
          <a:ln w="12700">
            <a:solidFill>
              <a:srgbClr val="FCC647"/>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98920" y="6354713"/>
            <a:ext cx="987879" cy="374925"/>
          </a:xfrm>
          <a:prstGeom prst="rect">
            <a:avLst/>
          </a:prstGeom>
        </p:spPr>
      </p:pic>
    </p:spTree>
    <p:extLst>
      <p:ext uri="{BB962C8B-B14F-4D97-AF65-F5344CB8AC3E}">
        <p14:creationId xmlns:p14="http://schemas.microsoft.com/office/powerpoint/2010/main" val="409356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6EFDD4-FA07-4BB2-AD77-4164ECD76AB6}" type="datetimeFigureOut">
              <a:rPr lang="en-US" smtClean="0">
                <a:solidFill>
                  <a:prstClr val="black">
                    <a:tint val="75000"/>
                  </a:prstClr>
                </a:solidFill>
              </a:rPr>
              <a:pPr/>
              <a:t>4/2/2023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D0A05DF-E48B-4A4E-9698-3C007FC33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3698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6EFDD4-FA07-4BB2-AD77-4164ECD76AB6}"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0A05DF-E48B-4A4E-9698-3C007FC33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054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E6EFDD4-FA07-4BB2-AD77-4164ECD76AB6}" type="datetimeFigureOut">
              <a:rPr lang="en-US" smtClean="0">
                <a:solidFill>
                  <a:prstClr val="black">
                    <a:tint val="75000"/>
                  </a:prstClr>
                </a:solidFill>
              </a:rPr>
              <a:pPr/>
              <a:t>4/2/2023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D0A05DF-E48B-4A4E-9698-3C007FC3304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57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9E6EFDD4-FA07-4BB2-AD77-4164ECD76AB6}" type="datetimeFigureOut">
              <a:rPr lang="en-US" smtClean="0">
                <a:solidFill>
                  <a:prstClr val="black">
                    <a:tint val="75000"/>
                  </a:prstClr>
                </a:solidFill>
              </a:rPr>
              <a:pPr defTabSz="914400"/>
              <a:t>4/2/2023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D0A05DF-E48B-4A4E-9698-3C007FC33047}" type="slidenum">
              <a:rPr lang="en-US" smtClean="0">
                <a:solidFill>
                  <a:prstClr val="black">
                    <a:tint val="75000"/>
                  </a:prstClr>
                </a:solidFill>
              </a:rPr>
              <a:pPr defTabSz="914400"/>
              <a:t>‹#›</a:t>
            </a:fld>
            <a:endParaRPr lang="en-US">
              <a:solidFill>
                <a:prstClr val="black">
                  <a:tint val="75000"/>
                </a:prstClr>
              </a:solidFill>
            </a:endParaRPr>
          </a:p>
        </p:txBody>
      </p:sp>
      <p:cxnSp>
        <p:nvCxnSpPr>
          <p:cNvPr id="10" name="Straight Connector 9"/>
          <p:cNvCxnSpPr/>
          <p:nvPr userDrawn="1"/>
        </p:nvCxnSpPr>
        <p:spPr>
          <a:xfrm>
            <a:off x="457200" y="1219200"/>
            <a:ext cx="8229600" cy="0"/>
          </a:xfrm>
          <a:prstGeom prst="line">
            <a:avLst/>
          </a:prstGeom>
          <a:ln w="57150">
            <a:solidFill>
              <a:srgbClr val="1D43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1181100"/>
            <a:ext cx="8229600" cy="0"/>
          </a:xfrm>
          <a:prstGeom prst="line">
            <a:avLst/>
          </a:prstGeom>
          <a:ln w="12700">
            <a:solidFill>
              <a:srgbClr val="FCC6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717242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746" r:id="rId12"/>
  </p:sldLayoutIdLst>
  <p:txStyles>
    <p:titleStyle>
      <a:lvl1pPr algn="ctr" defTabSz="914400" rtl="0" eaLnBrk="1" latinLnBrk="0" hangingPunct="1">
        <a:spcBef>
          <a:spcPct val="0"/>
        </a:spcBef>
        <a:buNone/>
        <a:defRPr sz="4400" b="1" kern="1200">
          <a:solidFill>
            <a:schemeClr val="tx1"/>
          </a:solidFill>
          <a:latin typeface="Adelle Condensed" panose="02000503000000020004" pitchFamily="50"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4B5AD2-9BB2-448B-9C5E-04A673833AF3}" type="datetimeFigureOut">
              <a:rPr lang="en-US" smtClean="0"/>
              <a:t>4/2/2023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2FE89D-1328-4EEA-AFEC-46A2A318D108}" type="slidenum">
              <a:rPr lang="en-US" smtClean="0"/>
              <a:t>‹#›</a:t>
            </a:fld>
            <a:endParaRPr lang="en-US"/>
          </a:p>
        </p:txBody>
      </p:sp>
      <p:cxnSp>
        <p:nvCxnSpPr>
          <p:cNvPr id="8" name="Straight Connector 7"/>
          <p:cNvCxnSpPr/>
          <p:nvPr userDrawn="1"/>
        </p:nvCxnSpPr>
        <p:spPr>
          <a:xfrm>
            <a:off x="457200" y="1411704"/>
            <a:ext cx="8229600" cy="0"/>
          </a:xfrm>
          <a:prstGeom prst="line">
            <a:avLst/>
          </a:prstGeom>
          <a:ln w="57150">
            <a:solidFill>
              <a:srgbClr val="1D4385"/>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457200" y="1373604"/>
            <a:ext cx="8229600" cy="0"/>
          </a:xfrm>
          <a:prstGeom prst="line">
            <a:avLst/>
          </a:prstGeom>
          <a:ln w="12700">
            <a:solidFill>
              <a:srgbClr val="FCC64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520445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b="1" kern="1200">
          <a:solidFill>
            <a:schemeClr val="tx1"/>
          </a:solidFill>
          <a:latin typeface="Adelle Condensed" panose="02000503000000020004"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53018" y="3849770"/>
            <a:ext cx="6400800" cy="1752600"/>
          </a:xfrm>
        </p:spPr>
        <p:txBody>
          <a:bodyPr vert="horz" lIns="91440" tIns="45720" rIns="91440" bIns="45720" rtlCol="0" anchor="t">
            <a:normAutofit fontScale="85000" lnSpcReduction="20000"/>
          </a:bodyPr>
          <a:lstStyle/>
          <a:p>
            <a:r>
              <a:rPr lang="en-US" dirty="0"/>
              <a:t>      Joyce Robert, MD</a:t>
            </a:r>
            <a:endParaRPr lang="en-US">
              <a:cs typeface="Calibri"/>
            </a:endParaRPr>
          </a:p>
          <a:p>
            <a:r>
              <a:rPr lang="en-US" dirty="0"/>
              <a:t>      Jeffrey </a:t>
            </a:r>
            <a:r>
              <a:rPr lang="en-US" dirty="0" err="1"/>
              <a:t>Hawtof</a:t>
            </a:r>
            <a:r>
              <a:rPr lang="en-US" dirty="0"/>
              <a:t>, MD</a:t>
            </a:r>
            <a:endParaRPr lang="en-US" dirty="0">
              <a:cs typeface="Calibri"/>
            </a:endParaRPr>
          </a:p>
          <a:p>
            <a:r>
              <a:rPr lang="en-US" dirty="0"/>
              <a:t>      Cynthia Lamour, DO</a:t>
            </a:r>
            <a:endParaRPr lang="en-US" dirty="0">
              <a:cs typeface="Calibri"/>
            </a:endParaRPr>
          </a:p>
          <a:p>
            <a:r>
              <a:rPr lang="en-US" dirty="0"/>
              <a:t>      Tanya Ray, MS</a:t>
            </a:r>
            <a:endParaRPr lang="en-US" dirty="0">
              <a:cs typeface="Calibri"/>
            </a:endParaRPr>
          </a:p>
          <a:p>
            <a:endParaRPr lang="en-US" dirty="0"/>
          </a:p>
        </p:txBody>
      </p:sp>
      <p:sp>
        <p:nvSpPr>
          <p:cNvPr id="7" name="Title 1">
            <a:extLst>
              <a:ext uri="{FF2B5EF4-FFF2-40B4-BE49-F238E27FC236}">
                <a16:creationId xmlns:a16="http://schemas.microsoft.com/office/drawing/2014/main" id="{3362B395-4777-378C-D7B7-9ABB73C4CFB5}"/>
              </a:ext>
            </a:extLst>
          </p:cNvPr>
          <p:cNvSpPr>
            <a:spLocks noGrp="1"/>
          </p:cNvSpPr>
          <p:nvPr>
            <p:ph type="ctrTitle"/>
          </p:nvPr>
        </p:nvSpPr>
        <p:spPr>
          <a:xfrm>
            <a:off x="371892" y="1620173"/>
            <a:ext cx="7772400" cy="1388057"/>
          </a:xfrm>
        </p:spPr>
        <p:txBody>
          <a:bodyPr>
            <a:noAutofit/>
          </a:bodyPr>
          <a:lstStyle/>
          <a:p>
            <a:r>
              <a:rPr lang="en-US" sz="3600" dirty="0"/>
              <a:t>The Power of Podcasts: How Rural Residency Programs Utilize Innovative Technology </a:t>
            </a:r>
          </a:p>
        </p:txBody>
      </p:sp>
      <p:pic>
        <p:nvPicPr>
          <p:cNvPr id="4" name="Picture 3" descr="A picture containing text&#10;&#10;Description automatically generated">
            <a:extLst>
              <a:ext uri="{FF2B5EF4-FFF2-40B4-BE49-F238E27FC236}">
                <a16:creationId xmlns:a16="http://schemas.microsoft.com/office/drawing/2014/main" id="{9B815E43-3D19-4A19-A3DE-D215397E30F3}"/>
              </a:ext>
            </a:extLst>
          </p:cNvPr>
          <p:cNvPicPr>
            <a:picLocks noChangeAspect="1"/>
          </p:cNvPicPr>
          <p:nvPr/>
        </p:nvPicPr>
        <p:blipFill>
          <a:blip r:embed="rId2"/>
          <a:stretch>
            <a:fillRect/>
          </a:stretch>
        </p:blipFill>
        <p:spPr>
          <a:xfrm>
            <a:off x="6781396" y="5257758"/>
            <a:ext cx="2082368" cy="1371600"/>
          </a:xfrm>
          <a:prstGeom prst="rect">
            <a:avLst/>
          </a:prstGeom>
        </p:spPr>
      </p:pic>
    </p:spTree>
    <p:extLst>
      <p:ext uri="{BB962C8B-B14F-4D97-AF65-F5344CB8AC3E}">
        <p14:creationId xmlns:p14="http://schemas.microsoft.com/office/powerpoint/2010/main" val="224448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15B7F-4726-4638-A429-3924332B40DF}"/>
              </a:ext>
            </a:extLst>
          </p:cNvPr>
          <p:cNvSpPr>
            <a:spLocks noGrp="1"/>
          </p:cNvSpPr>
          <p:nvPr>
            <p:ph type="title"/>
          </p:nvPr>
        </p:nvSpPr>
        <p:spPr/>
        <p:txBody>
          <a:bodyPr>
            <a:normAutofit/>
          </a:bodyPr>
          <a:lstStyle/>
          <a:p>
            <a:r>
              <a:rPr lang="en-US" sz="2800" dirty="0"/>
              <a:t>Questions? Keep up to date with Beebe on Social!</a:t>
            </a:r>
          </a:p>
        </p:txBody>
      </p:sp>
      <p:pic>
        <p:nvPicPr>
          <p:cNvPr id="4" name="Content Placeholder 3">
            <a:extLst>
              <a:ext uri="{FF2B5EF4-FFF2-40B4-BE49-F238E27FC236}">
                <a16:creationId xmlns:a16="http://schemas.microsoft.com/office/drawing/2014/main" id="{DA459089-6A97-40AE-B925-BFA402E13C31}"/>
              </a:ext>
            </a:extLst>
          </p:cNvPr>
          <p:cNvPicPr>
            <a:picLocks noGrp="1" noChangeAspect="1"/>
          </p:cNvPicPr>
          <p:nvPr>
            <p:ph idx="1"/>
          </p:nvPr>
        </p:nvPicPr>
        <p:blipFill>
          <a:blip r:embed="rId2"/>
          <a:stretch>
            <a:fillRect/>
          </a:stretch>
        </p:blipFill>
        <p:spPr>
          <a:xfrm>
            <a:off x="644769" y="1676400"/>
            <a:ext cx="7373815" cy="4372708"/>
          </a:xfrm>
          <a:prstGeom prst="rect">
            <a:avLst/>
          </a:prstGeom>
        </p:spPr>
      </p:pic>
    </p:spTree>
    <p:extLst>
      <p:ext uri="{BB962C8B-B14F-4D97-AF65-F5344CB8AC3E}">
        <p14:creationId xmlns:p14="http://schemas.microsoft.com/office/powerpoint/2010/main" val="3270097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CB11D9-2F4F-4BE2-9F41-DFD6072FF543}"/>
              </a:ext>
            </a:extLst>
          </p:cNvPr>
          <p:cNvSpPr>
            <a:spLocks noGrp="1"/>
          </p:cNvSpPr>
          <p:nvPr>
            <p:ph type="title"/>
          </p:nvPr>
        </p:nvSpPr>
        <p:spPr/>
        <p:txBody>
          <a:bodyPr>
            <a:normAutofit/>
          </a:bodyPr>
          <a:lstStyle/>
          <a:p>
            <a:r>
              <a:rPr lang="en-US" sz="2800" dirty="0"/>
              <a:t>Please take a few moments to complete the survey </a:t>
            </a:r>
            <a:r>
              <a:rPr lang="en-US" sz="2800" dirty="0">
                <a:sym typeface="Wingdings" panose="05000000000000000000" pitchFamily="2" charset="2"/>
              </a:rPr>
              <a:t></a:t>
            </a:r>
            <a:endParaRPr lang="en-US" sz="2800" dirty="0"/>
          </a:p>
        </p:txBody>
      </p:sp>
      <p:pic>
        <p:nvPicPr>
          <p:cNvPr id="7" name="Content Placeholder 6">
            <a:extLst>
              <a:ext uri="{FF2B5EF4-FFF2-40B4-BE49-F238E27FC236}">
                <a16:creationId xmlns:a16="http://schemas.microsoft.com/office/drawing/2014/main" id="{1AA7E085-2EBB-4B87-83A7-CDBAF8BBC906}"/>
              </a:ext>
            </a:extLst>
          </p:cNvPr>
          <p:cNvPicPr>
            <a:picLocks noGrp="1" noChangeAspect="1"/>
          </p:cNvPicPr>
          <p:nvPr>
            <p:ph idx="1"/>
          </p:nvPr>
        </p:nvPicPr>
        <p:blipFill>
          <a:blip r:embed="rId2"/>
          <a:stretch>
            <a:fillRect/>
          </a:stretch>
        </p:blipFill>
        <p:spPr>
          <a:xfrm>
            <a:off x="1084385" y="1417638"/>
            <a:ext cx="6734908" cy="4987744"/>
          </a:xfrm>
          <a:prstGeom prst="rect">
            <a:avLst/>
          </a:prstGeom>
        </p:spPr>
      </p:pic>
    </p:spTree>
    <p:extLst>
      <p:ext uri="{BB962C8B-B14F-4D97-AF65-F5344CB8AC3E}">
        <p14:creationId xmlns:p14="http://schemas.microsoft.com/office/powerpoint/2010/main" val="2797868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D0903-3439-4A32-A4BD-854FBFF47D15}"/>
              </a:ext>
            </a:extLst>
          </p:cNvPr>
          <p:cNvSpPr txBox="1">
            <a:spLocks/>
          </p:cNvSpPr>
          <p:nvPr/>
        </p:nvSpPr>
        <p:spPr>
          <a:xfrm>
            <a:off x="255633" y="1915178"/>
            <a:ext cx="3076652" cy="3052374"/>
          </a:xfrm>
          <a:prstGeom prst="rect">
            <a:avLst/>
          </a:prstGeom>
        </p:spPr>
        <p:txBody>
          <a:bodyPr>
            <a:normAutofit fontScale="92500"/>
          </a:bodyPr>
          <a:lstStyle>
            <a:lvl1pPr algn="ctr" defTabSz="457200" rtl="0" eaLnBrk="1" latinLnBrk="0" hangingPunct="1">
              <a:spcBef>
                <a:spcPct val="0"/>
              </a:spcBef>
              <a:buNone/>
              <a:defRPr sz="4400" b="0" i="0" kern="1200">
                <a:solidFill>
                  <a:schemeClr val="tx1"/>
                </a:solidFill>
                <a:latin typeface="Myriad Pro"/>
                <a:ea typeface="+mj-ea"/>
                <a:cs typeface="Myriad Pro"/>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Montserrat" panose="00000500000000000000" pitchFamily="2" charset="0"/>
                <a:ea typeface="+mj-ea"/>
              </a:rPr>
              <a:t>Family Medicine Residency Program </a:t>
            </a:r>
          </a:p>
        </p:txBody>
      </p:sp>
      <p:graphicFrame>
        <p:nvGraphicFramePr>
          <p:cNvPr id="3" name="Content Placeholder 2">
            <a:extLst>
              <a:ext uri="{FF2B5EF4-FFF2-40B4-BE49-F238E27FC236}">
                <a16:creationId xmlns:a16="http://schemas.microsoft.com/office/drawing/2014/main" id="{96928896-EAE3-4762-AC18-B2C89983B6B4}"/>
              </a:ext>
            </a:extLst>
          </p:cNvPr>
          <p:cNvGraphicFramePr>
            <a:graphicFrameLocks/>
          </p:cNvGraphicFramePr>
          <p:nvPr>
            <p:extLst>
              <p:ext uri="{D42A27DB-BD31-4B8C-83A1-F6EECF244321}">
                <p14:modId xmlns:p14="http://schemas.microsoft.com/office/powerpoint/2010/main" val="1940398381"/>
              </p:ext>
            </p:extLst>
          </p:nvPr>
        </p:nvGraphicFramePr>
        <p:xfrm>
          <a:off x="3582547" y="923731"/>
          <a:ext cx="4941945" cy="51396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84935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921C7-0672-476E-BC53-C7786F52F968}"/>
              </a:ext>
            </a:extLst>
          </p:cNvPr>
          <p:cNvSpPr>
            <a:spLocks noGrp="1"/>
          </p:cNvSpPr>
          <p:nvPr>
            <p:ph type="title"/>
          </p:nvPr>
        </p:nvSpPr>
        <p:spPr>
          <a:xfrm>
            <a:off x="527746" y="-34390"/>
            <a:ext cx="8229600" cy="1143000"/>
          </a:xfrm>
        </p:spPr>
        <p:txBody>
          <a:bodyPr>
            <a:normAutofit/>
          </a:bodyPr>
          <a:lstStyle/>
          <a:p>
            <a:r>
              <a:rPr lang="en-US" sz="3600" b="1" dirty="0">
                <a:latin typeface="Montserrat" panose="00000500000000000000" pitchFamily="2" charset="0"/>
              </a:rPr>
              <a:t>Our Team</a:t>
            </a:r>
          </a:p>
        </p:txBody>
      </p:sp>
      <p:sp>
        <p:nvSpPr>
          <p:cNvPr id="4" name="TextBox 3">
            <a:extLst>
              <a:ext uri="{FF2B5EF4-FFF2-40B4-BE49-F238E27FC236}">
                <a16:creationId xmlns:a16="http://schemas.microsoft.com/office/drawing/2014/main" id="{DEA2BA68-356B-484F-B89C-A47BDF4B23E5}"/>
              </a:ext>
            </a:extLst>
          </p:cNvPr>
          <p:cNvSpPr txBox="1"/>
          <p:nvPr/>
        </p:nvSpPr>
        <p:spPr>
          <a:xfrm>
            <a:off x="5796381" y="5753034"/>
            <a:ext cx="2580837"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Joyce Robert, MD, FAAFP  Program Director</a:t>
            </a:r>
          </a:p>
        </p:txBody>
      </p:sp>
      <p:sp>
        <p:nvSpPr>
          <p:cNvPr id="7" name="TextBox 6">
            <a:extLst>
              <a:ext uri="{FF2B5EF4-FFF2-40B4-BE49-F238E27FC236}">
                <a16:creationId xmlns:a16="http://schemas.microsoft.com/office/drawing/2014/main" id="{98D85D61-8BB8-4B9B-A8E9-5F46695EE1E4}"/>
              </a:ext>
            </a:extLst>
          </p:cNvPr>
          <p:cNvSpPr txBox="1"/>
          <p:nvPr/>
        </p:nvSpPr>
        <p:spPr>
          <a:xfrm>
            <a:off x="373228" y="5753034"/>
            <a:ext cx="2077375"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Cynthia Lamour, DO</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General Faculty</a:t>
            </a:r>
          </a:p>
        </p:txBody>
      </p:sp>
      <p:pic>
        <p:nvPicPr>
          <p:cNvPr id="12" name="Picture 11" descr="A picture containing person, person, male&#10;&#10;Description automatically generated">
            <a:extLst>
              <a:ext uri="{FF2B5EF4-FFF2-40B4-BE49-F238E27FC236}">
                <a16:creationId xmlns:a16="http://schemas.microsoft.com/office/drawing/2014/main" id="{9CD91321-783C-4B2E-9B93-C32AB5928ECB}"/>
              </a:ext>
            </a:extLst>
          </p:cNvPr>
          <p:cNvPicPr>
            <a:picLocks noChangeAspect="1"/>
          </p:cNvPicPr>
          <p:nvPr/>
        </p:nvPicPr>
        <p:blipFill>
          <a:blip r:embed="rId3"/>
          <a:stretch>
            <a:fillRect/>
          </a:stretch>
        </p:blipFill>
        <p:spPr>
          <a:xfrm>
            <a:off x="5902863" y="4053014"/>
            <a:ext cx="1511434" cy="1511434"/>
          </a:xfrm>
          <a:prstGeom prst="rect">
            <a:avLst/>
          </a:prstGeom>
        </p:spPr>
      </p:pic>
      <p:pic>
        <p:nvPicPr>
          <p:cNvPr id="17" name="Picture 16" descr="A picture containing person&#10;&#10;Description automatically generated">
            <a:extLst>
              <a:ext uri="{FF2B5EF4-FFF2-40B4-BE49-F238E27FC236}">
                <a16:creationId xmlns:a16="http://schemas.microsoft.com/office/drawing/2014/main" id="{5ACF5E20-9C19-45DC-8EC2-D9A32091823D}"/>
              </a:ext>
            </a:extLst>
          </p:cNvPr>
          <p:cNvPicPr>
            <a:picLocks noChangeAspect="1"/>
          </p:cNvPicPr>
          <p:nvPr/>
        </p:nvPicPr>
        <p:blipFill>
          <a:blip r:embed="rId4"/>
          <a:stretch>
            <a:fillRect/>
          </a:stretch>
        </p:blipFill>
        <p:spPr>
          <a:xfrm>
            <a:off x="527746" y="4053014"/>
            <a:ext cx="1511434" cy="1511434"/>
          </a:xfrm>
          <a:prstGeom prst="rect">
            <a:avLst/>
          </a:prstGeom>
        </p:spPr>
      </p:pic>
      <p:pic>
        <p:nvPicPr>
          <p:cNvPr id="3" name="Picture 2">
            <a:extLst>
              <a:ext uri="{FF2B5EF4-FFF2-40B4-BE49-F238E27FC236}">
                <a16:creationId xmlns:a16="http://schemas.microsoft.com/office/drawing/2014/main" id="{733A9CBA-C235-437C-A938-842217A93CFA}"/>
              </a:ext>
            </a:extLst>
          </p:cNvPr>
          <p:cNvPicPr>
            <a:picLocks noChangeAspect="1"/>
          </p:cNvPicPr>
          <p:nvPr/>
        </p:nvPicPr>
        <p:blipFill>
          <a:blip r:embed="rId5"/>
          <a:stretch>
            <a:fillRect/>
          </a:stretch>
        </p:blipFill>
        <p:spPr>
          <a:xfrm>
            <a:off x="498824" y="1335850"/>
            <a:ext cx="1365622" cy="1359526"/>
          </a:xfrm>
          <a:prstGeom prst="rect">
            <a:avLst/>
          </a:prstGeom>
        </p:spPr>
      </p:pic>
      <p:pic>
        <p:nvPicPr>
          <p:cNvPr id="6" name="Picture 5">
            <a:extLst>
              <a:ext uri="{FF2B5EF4-FFF2-40B4-BE49-F238E27FC236}">
                <a16:creationId xmlns:a16="http://schemas.microsoft.com/office/drawing/2014/main" id="{54004D07-6146-432F-9BA7-62E78CF2A758}"/>
              </a:ext>
            </a:extLst>
          </p:cNvPr>
          <p:cNvPicPr>
            <a:picLocks noChangeAspect="1"/>
          </p:cNvPicPr>
          <p:nvPr/>
        </p:nvPicPr>
        <p:blipFill>
          <a:blip r:embed="rId6"/>
          <a:stretch>
            <a:fillRect/>
          </a:stretch>
        </p:blipFill>
        <p:spPr>
          <a:xfrm>
            <a:off x="413543" y="2828744"/>
            <a:ext cx="3816427" cy="1048603"/>
          </a:xfrm>
          <a:prstGeom prst="rect">
            <a:avLst/>
          </a:prstGeom>
        </p:spPr>
      </p:pic>
      <p:pic>
        <p:nvPicPr>
          <p:cNvPr id="9" name="Picture 8">
            <a:extLst>
              <a:ext uri="{FF2B5EF4-FFF2-40B4-BE49-F238E27FC236}">
                <a16:creationId xmlns:a16="http://schemas.microsoft.com/office/drawing/2014/main" id="{4BE9C844-000F-4A9A-8AA7-9AEA784EF4BD}"/>
              </a:ext>
            </a:extLst>
          </p:cNvPr>
          <p:cNvPicPr>
            <a:picLocks noChangeAspect="1"/>
          </p:cNvPicPr>
          <p:nvPr/>
        </p:nvPicPr>
        <p:blipFill>
          <a:blip r:embed="rId7"/>
          <a:stretch>
            <a:fillRect/>
          </a:stretch>
        </p:blipFill>
        <p:spPr>
          <a:xfrm>
            <a:off x="5913932" y="1335850"/>
            <a:ext cx="1365622" cy="1359526"/>
          </a:xfrm>
          <a:prstGeom prst="rect">
            <a:avLst/>
          </a:prstGeom>
        </p:spPr>
      </p:pic>
      <p:pic>
        <p:nvPicPr>
          <p:cNvPr id="10" name="Picture 9">
            <a:extLst>
              <a:ext uri="{FF2B5EF4-FFF2-40B4-BE49-F238E27FC236}">
                <a16:creationId xmlns:a16="http://schemas.microsoft.com/office/drawing/2014/main" id="{981906D9-D298-49F5-AB3C-15BC7B80241D}"/>
              </a:ext>
            </a:extLst>
          </p:cNvPr>
          <p:cNvPicPr>
            <a:picLocks noChangeAspect="1"/>
          </p:cNvPicPr>
          <p:nvPr/>
        </p:nvPicPr>
        <p:blipFill>
          <a:blip r:embed="rId8"/>
          <a:stretch>
            <a:fillRect/>
          </a:stretch>
        </p:blipFill>
        <p:spPr>
          <a:xfrm>
            <a:off x="5796381" y="2653078"/>
            <a:ext cx="3877392" cy="1048603"/>
          </a:xfrm>
          <a:prstGeom prst="rect">
            <a:avLst/>
          </a:prstGeom>
        </p:spPr>
      </p:pic>
    </p:spTree>
    <p:extLst>
      <p:ext uri="{BB962C8B-B14F-4D97-AF65-F5344CB8AC3E}">
        <p14:creationId xmlns:p14="http://schemas.microsoft.com/office/powerpoint/2010/main" val="1467966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2FBC8-74C3-4D07-0BB3-80E136A50951}"/>
              </a:ext>
            </a:extLst>
          </p:cNvPr>
          <p:cNvSpPr>
            <a:spLocks noGrp="1"/>
          </p:cNvSpPr>
          <p:nvPr>
            <p:ph type="title"/>
          </p:nvPr>
        </p:nvSpPr>
        <p:spPr/>
        <p:txBody>
          <a:bodyPr/>
          <a:lstStyle/>
          <a:p>
            <a:r>
              <a:rPr lang="en-US" dirty="0">
                <a:latin typeface="Adelle Condensed"/>
              </a:rPr>
              <a:t>Benefits</a:t>
            </a:r>
            <a:endParaRPr lang="en-US" dirty="0"/>
          </a:p>
        </p:txBody>
      </p:sp>
      <p:sp>
        <p:nvSpPr>
          <p:cNvPr id="3" name="Content Placeholder 2">
            <a:extLst>
              <a:ext uri="{FF2B5EF4-FFF2-40B4-BE49-F238E27FC236}">
                <a16:creationId xmlns:a16="http://schemas.microsoft.com/office/drawing/2014/main" id="{1E3B56CC-2A26-C29C-CC2E-3F80EA1D92DE}"/>
              </a:ext>
            </a:extLst>
          </p:cNvPr>
          <p:cNvSpPr>
            <a:spLocks noGrp="1"/>
          </p:cNvSpPr>
          <p:nvPr>
            <p:ph idx="1"/>
          </p:nvPr>
        </p:nvSpPr>
        <p:spPr/>
        <p:txBody>
          <a:bodyPr vert="horz" lIns="91440" tIns="45720" rIns="91440" bIns="45720" rtlCol="0" anchor="t">
            <a:normAutofit/>
          </a:bodyPr>
          <a:lstStyle/>
          <a:p>
            <a:r>
              <a:rPr lang="en-US" dirty="0">
                <a:cs typeface="Calibri"/>
              </a:rPr>
              <a:t>Flexibility</a:t>
            </a:r>
          </a:p>
          <a:p>
            <a:r>
              <a:rPr lang="en-US" dirty="0">
                <a:cs typeface="Calibri"/>
              </a:rPr>
              <a:t>Efficiency</a:t>
            </a:r>
          </a:p>
          <a:p>
            <a:r>
              <a:rPr lang="en-US" dirty="0">
                <a:cs typeface="Calibri"/>
              </a:rPr>
              <a:t>Accessibility</a:t>
            </a:r>
          </a:p>
          <a:p>
            <a:r>
              <a:rPr lang="en-US" dirty="0">
                <a:cs typeface="Calibri"/>
              </a:rPr>
              <a:t>Sense of community/shared learning</a:t>
            </a:r>
          </a:p>
          <a:p>
            <a:r>
              <a:rPr lang="en-US" dirty="0">
                <a:cs typeface="Calibri"/>
              </a:rPr>
              <a:t>Edutainment factor</a:t>
            </a:r>
          </a:p>
          <a:p>
            <a:r>
              <a:rPr lang="en-US" dirty="0">
                <a:cs typeface="Calibri"/>
              </a:rPr>
              <a:t>Adjunct to other learning</a:t>
            </a:r>
          </a:p>
          <a:p>
            <a:r>
              <a:rPr lang="en-US" dirty="0">
                <a:cs typeface="Calibri"/>
              </a:rPr>
              <a:t>Possible CME </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32568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Adelle Condensed"/>
              </a:rPr>
              <a:t>Brainstorming: What are we doing?</a:t>
            </a:r>
          </a:p>
        </p:txBody>
      </p:sp>
      <p:sp>
        <p:nvSpPr>
          <p:cNvPr id="3" name="Content Placeholder 2"/>
          <p:cNvSpPr>
            <a:spLocks noGrp="1"/>
          </p:cNvSpPr>
          <p:nvPr>
            <p:ph idx="1"/>
          </p:nvPr>
        </p:nvSpPr>
        <p:spPr/>
        <p:txBody>
          <a:bodyPr>
            <a:normAutofit lnSpcReduction="10000"/>
          </a:bodyPr>
          <a:lstStyle/>
          <a:p>
            <a:r>
              <a:rPr lang="en-US" dirty="0"/>
              <a:t>Determine who is your audience(s)</a:t>
            </a:r>
          </a:p>
          <a:p>
            <a:r>
              <a:rPr lang="en-US" dirty="0"/>
              <a:t>What is your content per audience?</a:t>
            </a:r>
          </a:p>
          <a:p>
            <a:r>
              <a:rPr lang="en-US" dirty="0"/>
              <a:t>Involve other key stakeholders (IT, Marketing/Communications,…)</a:t>
            </a:r>
          </a:p>
          <a:p>
            <a:r>
              <a:rPr lang="en-US" dirty="0"/>
              <a:t>Learn the basics of podcasting, determine the format that will work for you</a:t>
            </a:r>
          </a:p>
          <a:p>
            <a:pPr lvl="1"/>
            <a:r>
              <a:rPr lang="en-US" dirty="0"/>
              <a:t>Lecture, story telling, interview style,…</a:t>
            </a:r>
          </a:p>
          <a:p>
            <a:r>
              <a:rPr lang="en-US" dirty="0"/>
              <a:t>Standardize things!  Look, style, Icons, drop times…</a:t>
            </a:r>
          </a:p>
          <a:p>
            <a:pPr lvl="1"/>
            <a:endParaRPr lang="en-US" dirty="0"/>
          </a:p>
        </p:txBody>
      </p:sp>
    </p:spTree>
    <p:extLst>
      <p:ext uri="{BB962C8B-B14F-4D97-AF65-F5344CB8AC3E}">
        <p14:creationId xmlns:p14="http://schemas.microsoft.com/office/powerpoint/2010/main" val="1160953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0A22B-E64B-5035-F4CD-0739CA38152D}"/>
              </a:ext>
            </a:extLst>
          </p:cNvPr>
          <p:cNvSpPr>
            <a:spLocks noGrp="1"/>
          </p:cNvSpPr>
          <p:nvPr>
            <p:ph type="title"/>
          </p:nvPr>
        </p:nvSpPr>
        <p:spPr/>
        <p:txBody>
          <a:bodyPr>
            <a:normAutofit fontScale="90000"/>
          </a:bodyPr>
          <a:lstStyle/>
          <a:p>
            <a:r>
              <a:rPr lang="en-US" dirty="0"/>
              <a:t>How Do We Measure?</a:t>
            </a:r>
            <a:br>
              <a:rPr lang="en-US" dirty="0"/>
            </a:br>
            <a:endParaRPr lang="en-US" dirty="0"/>
          </a:p>
        </p:txBody>
      </p:sp>
      <p:sp>
        <p:nvSpPr>
          <p:cNvPr id="3" name="Content Placeholder 2">
            <a:extLst>
              <a:ext uri="{FF2B5EF4-FFF2-40B4-BE49-F238E27FC236}">
                <a16:creationId xmlns:a16="http://schemas.microsoft.com/office/drawing/2014/main" id="{BA1916D6-89BD-FB58-A2C7-0C7D73777E3B}"/>
              </a:ext>
            </a:extLst>
          </p:cNvPr>
          <p:cNvSpPr>
            <a:spLocks noGrp="1"/>
          </p:cNvSpPr>
          <p:nvPr>
            <p:ph idx="1"/>
          </p:nvPr>
        </p:nvSpPr>
        <p:spPr/>
        <p:txBody>
          <a:bodyPr>
            <a:normAutofit fontScale="92500"/>
          </a:bodyPr>
          <a:lstStyle/>
          <a:p>
            <a:r>
              <a:rPr lang="en-US" dirty="0"/>
              <a:t>In order to measure success of retention in learners, an objective method of analysis should be developed</a:t>
            </a:r>
          </a:p>
          <a:p>
            <a:r>
              <a:rPr lang="en-US" dirty="0"/>
              <a:t>Substitute a portion of in-person learning didactics to podcasts episodes instead. </a:t>
            </a:r>
          </a:p>
          <a:p>
            <a:r>
              <a:rPr lang="en-US" dirty="0"/>
              <a:t>Pre &amp; post testing for learners to measure retention of material</a:t>
            </a:r>
          </a:p>
          <a:p>
            <a:r>
              <a:rPr lang="en-US" dirty="0"/>
              <a:t>Comparisons may be drawn between the podcast listeners and traditional didactic listeners.</a:t>
            </a:r>
          </a:p>
        </p:txBody>
      </p:sp>
    </p:spTree>
    <p:extLst>
      <p:ext uri="{BB962C8B-B14F-4D97-AF65-F5344CB8AC3E}">
        <p14:creationId xmlns:p14="http://schemas.microsoft.com/office/powerpoint/2010/main" val="193608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D769DD-7B04-49DE-279A-F554E71869B0}"/>
              </a:ext>
            </a:extLst>
          </p:cNvPr>
          <p:cNvSpPr>
            <a:spLocks noGrp="1"/>
          </p:cNvSpPr>
          <p:nvPr>
            <p:ph type="title"/>
          </p:nvPr>
        </p:nvSpPr>
        <p:spPr/>
        <p:txBody>
          <a:bodyPr>
            <a:normAutofit/>
          </a:bodyPr>
          <a:lstStyle/>
          <a:p>
            <a:r>
              <a:rPr lang="en-US" sz="3600" dirty="0">
                <a:latin typeface="Adelle Condensed"/>
              </a:rPr>
              <a:t>Challenges, The Future &amp; Research</a:t>
            </a:r>
          </a:p>
        </p:txBody>
      </p:sp>
      <p:sp>
        <p:nvSpPr>
          <p:cNvPr id="5" name="Content Placeholder 4">
            <a:extLst>
              <a:ext uri="{FF2B5EF4-FFF2-40B4-BE49-F238E27FC236}">
                <a16:creationId xmlns:a16="http://schemas.microsoft.com/office/drawing/2014/main" id="{0A6662F7-6EE9-C187-0290-0169D056C2AD}"/>
              </a:ext>
            </a:extLst>
          </p:cNvPr>
          <p:cNvSpPr>
            <a:spLocks noGrp="1"/>
          </p:cNvSpPr>
          <p:nvPr>
            <p:ph idx="1"/>
          </p:nvPr>
        </p:nvSpPr>
        <p:spPr>
          <a:xfrm>
            <a:off x="522514" y="1600200"/>
            <a:ext cx="8229600" cy="4525963"/>
          </a:xfrm>
        </p:spPr>
        <p:txBody>
          <a:bodyPr/>
          <a:lstStyle/>
          <a:p>
            <a:r>
              <a:rPr lang="en-US" dirty="0"/>
              <a:t>Funding</a:t>
            </a:r>
          </a:p>
          <a:p>
            <a:r>
              <a:rPr lang="en-US" dirty="0"/>
              <a:t>Time</a:t>
            </a:r>
          </a:p>
          <a:p>
            <a:r>
              <a:rPr lang="en-US" dirty="0"/>
              <a:t>Wi-Fi capabilities</a:t>
            </a:r>
          </a:p>
          <a:p>
            <a:r>
              <a:rPr lang="en-US" dirty="0"/>
              <a:t>Technology</a:t>
            </a:r>
          </a:p>
          <a:p>
            <a:r>
              <a:rPr lang="en-US" dirty="0"/>
              <a:t>Podcast integrated in our student and resident curriculum </a:t>
            </a:r>
          </a:p>
          <a:p>
            <a:r>
              <a:rPr lang="en-US" dirty="0"/>
              <a:t>How can we assess the power of podcasts on learners</a:t>
            </a:r>
          </a:p>
          <a:p>
            <a:endParaRPr lang="en-US" dirty="0"/>
          </a:p>
          <a:p>
            <a:endParaRPr lang="en-US" dirty="0"/>
          </a:p>
          <a:p>
            <a:endParaRPr lang="en-US" dirty="0"/>
          </a:p>
        </p:txBody>
      </p:sp>
    </p:spTree>
    <p:extLst>
      <p:ext uri="{BB962C8B-B14F-4D97-AF65-F5344CB8AC3E}">
        <p14:creationId xmlns:p14="http://schemas.microsoft.com/office/powerpoint/2010/main" val="403243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B9E63-54AA-425B-A005-38066BD9DA75}"/>
              </a:ext>
            </a:extLst>
          </p:cNvPr>
          <p:cNvSpPr>
            <a:spLocks noGrp="1"/>
          </p:cNvSpPr>
          <p:nvPr>
            <p:ph type="title"/>
          </p:nvPr>
        </p:nvSpPr>
        <p:spPr/>
        <p:txBody>
          <a:bodyPr/>
          <a:lstStyle/>
          <a:p>
            <a:r>
              <a:rPr lang="en-US" dirty="0"/>
              <a:t>Favorite Podcasts</a:t>
            </a:r>
          </a:p>
        </p:txBody>
      </p:sp>
      <p:pic>
        <p:nvPicPr>
          <p:cNvPr id="4" name="Content Placeholder 3">
            <a:extLst>
              <a:ext uri="{FF2B5EF4-FFF2-40B4-BE49-F238E27FC236}">
                <a16:creationId xmlns:a16="http://schemas.microsoft.com/office/drawing/2014/main" id="{B0E7A24F-5EED-4528-B80E-5A315E6FACAA}"/>
              </a:ext>
            </a:extLst>
          </p:cNvPr>
          <p:cNvPicPr>
            <a:picLocks noGrp="1" noChangeAspect="1"/>
          </p:cNvPicPr>
          <p:nvPr>
            <p:ph idx="1"/>
          </p:nvPr>
        </p:nvPicPr>
        <p:blipFill>
          <a:blip r:embed="rId2"/>
          <a:stretch>
            <a:fillRect/>
          </a:stretch>
        </p:blipFill>
        <p:spPr>
          <a:xfrm>
            <a:off x="2874764" y="1600200"/>
            <a:ext cx="3394472" cy="4525963"/>
          </a:xfrm>
          <a:prstGeom prst="rect">
            <a:avLst/>
          </a:prstGeom>
        </p:spPr>
      </p:pic>
    </p:spTree>
    <p:extLst>
      <p:ext uri="{BB962C8B-B14F-4D97-AF65-F5344CB8AC3E}">
        <p14:creationId xmlns:p14="http://schemas.microsoft.com/office/powerpoint/2010/main" val="37487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FA9AF-FEF8-4E9B-82E5-DB754D80E6F0}"/>
              </a:ext>
            </a:extLst>
          </p:cNvPr>
          <p:cNvSpPr>
            <a:spLocks noGrp="1"/>
          </p:cNvSpPr>
          <p:nvPr>
            <p:ph type="title"/>
          </p:nvPr>
        </p:nvSpPr>
        <p:spPr/>
        <p:txBody>
          <a:bodyPr/>
          <a:lstStyle/>
          <a:p>
            <a:r>
              <a:rPr lang="en-US" dirty="0"/>
              <a:t>Recommended Podcast</a:t>
            </a:r>
          </a:p>
        </p:txBody>
      </p:sp>
      <p:sp>
        <p:nvSpPr>
          <p:cNvPr id="3" name="Content Placeholder 2">
            <a:extLst>
              <a:ext uri="{FF2B5EF4-FFF2-40B4-BE49-F238E27FC236}">
                <a16:creationId xmlns:a16="http://schemas.microsoft.com/office/drawing/2014/main" id="{22E1D20B-AC9A-4B92-97B4-81EC53A9B8AC}"/>
              </a:ext>
            </a:extLst>
          </p:cNvPr>
          <p:cNvSpPr>
            <a:spLocks noGrp="1"/>
          </p:cNvSpPr>
          <p:nvPr>
            <p:ph idx="1"/>
          </p:nvPr>
        </p:nvSpPr>
        <p:spPr/>
        <p:txBody>
          <a:bodyPr>
            <a:normAutofit fontScale="85000" lnSpcReduction="20000"/>
          </a:bodyPr>
          <a:lstStyle/>
          <a:p>
            <a:r>
              <a:rPr lang="en-US" dirty="0"/>
              <a:t>Frankly Speaking About Family Medicine</a:t>
            </a:r>
          </a:p>
          <a:p>
            <a:r>
              <a:rPr lang="en-US" dirty="0"/>
              <a:t>Black Family Doctor</a:t>
            </a:r>
          </a:p>
          <a:p>
            <a:r>
              <a:rPr lang="en-US" dirty="0"/>
              <a:t>AMA Update</a:t>
            </a:r>
          </a:p>
          <a:p>
            <a:r>
              <a:rPr lang="en-US" dirty="0"/>
              <a:t>Academic Medicine</a:t>
            </a:r>
          </a:p>
          <a:p>
            <a:r>
              <a:rPr lang="en-US" dirty="0"/>
              <a:t>Curb Siders – Internal Medicine</a:t>
            </a:r>
          </a:p>
          <a:p>
            <a:r>
              <a:rPr lang="en-US" dirty="0"/>
              <a:t>JAMA Clinical Reviews</a:t>
            </a:r>
          </a:p>
          <a:p>
            <a:r>
              <a:rPr lang="en-US" dirty="0"/>
              <a:t>Mayo Clinic Talks</a:t>
            </a:r>
          </a:p>
          <a:p>
            <a:r>
              <a:rPr lang="en-US" dirty="0"/>
              <a:t>AFP </a:t>
            </a:r>
          </a:p>
          <a:p>
            <a:r>
              <a:rPr lang="en-US" dirty="0"/>
              <a:t>Hot Topics in </a:t>
            </a:r>
            <a:r>
              <a:rPr lang="en-US" dirty="0" err="1"/>
              <a:t>MedEd</a:t>
            </a:r>
            <a:endParaRPr lang="en-US" dirty="0"/>
          </a:p>
          <a:p>
            <a:r>
              <a:rPr lang="en-US" dirty="0"/>
              <a:t>Key Lime – Canada based</a:t>
            </a:r>
          </a:p>
        </p:txBody>
      </p:sp>
    </p:spTree>
    <p:extLst>
      <p:ext uri="{BB962C8B-B14F-4D97-AF65-F5344CB8AC3E}">
        <p14:creationId xmlns:p14="http://schemas.microsoft.com/office/powerpoint/2010/main" val="1546163573"/>
      </p:ext>
    </p:extLst>
  </p:cSld>
  <p:clrMapOvr>
    <a:masterClrMapping/>
  </p:clrMapOvr>
</p:sld>
</file>

<file path=ppt/theme/theme1.xml><?xml version="1.0" encoding="utf-8"?>
<a:theme xmlns:a="http://schemas.openxmlformats.org/drawingml/2006/main" name="Beebe P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ebe PP Theme" id="{523CEFF0-FBBF-47B6-85B5-8A89E4452941}" vid="{56F86C1D-780C-4EE2-A44F-41E6FC781507}"/>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TotalTime>
  <Words>661</Words>
  <Application>Microsoft Office PowerPoint</Application>
  <PresentationFormat>On-screen Show (4:3)</PresentationFormat>
  <Paragraphs>89</Paragraphs>
  <Slides>11</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Adelle Condensed</vt:lpstr>
      <vt:lpstr>Arial</vt:lpstr>
      <vt:lpstr>Calibri</vt:lpstr>
      <vt:lpstr>Montserrat</vt:lpstr>
      <vt:lpstr>Beebe PP Theme</vt:lpstr>
      <vt:lpstr>Custom Design</vt:lpstr>
      <vt:lpstr>The Power of Podcasts: How Rural Residency Programs Utilize Innovative Technology </vt:lpstr>
      <vt:lpstr>PowerPoint Presentation</vt:lpstr>
      <vt:lpstr>Our Team</vt:lpstr>
      <vt:lpstr>Benefits</vt:lpstr>
      <vt:lpstr>Brainstorming: What are we doing?</vt:lpstr>
      <vt:lpstr>How Do We Measure? </vt:lpstr>
      <vt:lpstr>Challenges, The Future &amp; Research</vt:lpstr>
      <vt:lpstr>Favorite Podcasts</vt:lpstr>
      <vt:lpstr>Recommended Podcast</vt:lpstr>
      <vt:lpstr>Questions? Keep up to date with Beebe on Social!</vt:lpstr>
      <vt:lpstr>Please take a few moments to complete the survey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Power of Podcast: How Rural Residency Programs Utilize Innovative Technology</dc:title>
  <dc:creator>Ray, Tanya</dc:creator>
  <cp:lastModifiedBy>Robert MD, Joyce</cp:lastModifiedBy>
  <cp:revision>9</cp:revision>
  <dcterms:created xsi:type="dcterms:W3CDTF">2023-03-21T19:38:27Z</dcterms:created>
  <dcterms:modified xsi:type="dcterms:W3CDTF">2023-04-02T23:16:47Z</dcterms:modified>
</cp:coreProperties>
</file>