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9" r:id="rId10"/>
    <p:sldId id="270" r:id="rId11"/>
    <p:sldId id="264" r:id="rId12"/>
    <p:sldId id="271" r:id="rId13"/>
    <p:sldId id="272" r:id="rId14"/>
    <p:sldId id="273" r:id="rId15"/>
    <p:sldId id="275" r:id="rId16"/>
    <p:sldId id="277" r:id="rId17"/>
    <p:sldId id="265" r:id="rId18"/>
    <p:sldId id="276" r:id="rId19"/>
    <p:sldId id="278" r:id="rId20"/>
    <p:sldId id="283" r:id="rId21"/>
    <p:sldId id="281" r:id="rId22"/>
    <p:sldId id="266" r:id="rId23"/>
    <p:sldId id="284" r:id="rId24"/>
    <p:sldId id="267" r:id="rId25"/>
    <p:sldId id="286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PD</a:t>
            </a:r>
            <a:r>
              <a:rPr lang="en-US" baseline="0" dirty="0"/>
              <a:t> TENURE</a:t>
            </a:r>
            <a:endParaRPr lang="en-US" dirty="0"/>
          </a:p>
        </c:rich>
      </c:tx>
      <c:layout>
        <c:manualLayout>
          <c:xMode val="edge"/>
          <c:yMode val="edge"/>
          <c:x val="0.45760683760683762"/>
          <c:y val="1.680672268907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9B-A944-920C-2F5D88B51E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89B-A944-920C-2F5D88B51E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89B-A944-920C-2F5D88B51E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89B-A944-920C-2F5D88B51E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3-5 years</c:v>
                </c:pt>
                <c:pt idx="1">
                  <c:v>6-9 years</c:v>
                </c:pt>
                <c:pt idx="2">
                  <c:v>10 years or greater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37.200000000000003</c:v>
                </c:pt>
                <c:pt idx="1">
                  <c:v>29.8</c:v>
                </c:pt>
                <c:pt idx="2">
                  <c:v>33.1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9B-A944-920C-2F5D88B51E9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Residency Existence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0F-0A46-A96F-67749E676B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0F-0A46-A96F-67749E676B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0F-0A46-A96F-67749E676B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60F-0A46-A96F-67749E676B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3-10 years</c:v>
                </c:pt>
                <c:pt idx="1">
                  <c:v>11-20 years</c:v>
                </c:pt>
                <c:pt idx="2">
                  <c:v>21 years or greater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0.14899999999999999</c:v>
                </c:pt>
                <c:pt idx="1">
                  <c:v>4.1000000000000002E-2</c:v>
                </c:pt>
                <c:pt idx="2" formatCode="0%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0F-0A46-A96F-67749E676BA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Program’s Location 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6D-BC44-B13F-3D2963AEB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6D-BC44-B13F-3D2963AEB9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6D-BC44-B13F-3D2963AEB9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B6D-BC44-B13F-3D2963AEB9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B6D-BC44-B13F-3D2963AEB9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3"/>
                <c:pt idx="0">
                  <c:v>100,00 or greater</c:v>
                </c:pt>
                <c:pt idx="1">
                  <c:v>25,000-99,999</c:v>
                </c:pt>
                <c:pt idx="2">
                  <c:v>24,999 or less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0.66700000000000004</c:v>
                </c:pt>
                <c:pt idx="1">
                  <c:v>0.23300000000000001</c:v>
                </c:pt>
                <c:pt idx="2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6D-BC44-B13F-3D2963AEB9C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Resident Class Size per Academic Year</a:t>
            </a:r>
          </a:p>
        </c:rich>
      </c:tx>
      <c:layout>
        <c:manualLayout>
          <c:xMode val="edge"/>
          <c:yMode val="edge"/>
          <c:x val="0.26847926060524485"/>
          <c:y val="3.6974789915966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52-B24A-A5BF-3AFFC906E5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52-B24A-A5BF-3AFFC906E5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52-B24A-A5BF-3AFFC906E5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52-B24A-A5BF-3AFFC906E5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1-4 Residents</c:v>
                </c:pt>
                <c:pt idx="1">
                  <c:v>5-6 Residents</c:v>
                </c:pt>
                <c:pt idx="2">
                  <c:v>7-9 Residents</c:v>
                </c:pt>
                <c:pt idx="3">
                  <c:v>10 Residents or More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0.107</c:v>
                </c:pt>
                <c:pt idx="1">
                  <c:v>0.26400000000000001</c:v>
                </c:pt>
                <c:pt idx="2">
                  <c:v>0.33900000000000002</c:v>
                </c:pt>
                <c:pt idx="3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52-B24A-A5BF-3AFFC906E5F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FM Board % Pass Rate on First Attempt Over The Last 3 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FM Board Pass Rate on First Attempt Over The Last 3 Years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8D-B04A-82A7-593A317236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8D-B04A-82A7-593A317236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F8D-B04A-82A7-593A317236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F8D-B04A-82A7-593A317236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100%</c:v>
                </c:pt>
                <c:pt idx="1">
                  <c:v>90-99%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0.88400000000000001</c:v>
                </c:pt>
                <c:pt idx="1">
                  <c:v>0.11600000000000001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8D-B04A-82A7-593A317236C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Educational Materials/Practices Provided</a:t>
            </a:r>
            <a:r>
              <a:rPr lang="en-US" baseline="0" dirty="0"/>
              <a:t> for Residents</a:t>
            </a:r>
          </a:p>
          <a:p>
            <a:pPr>
              <a:defRPr/>
            </a:pPr>
            <a:r>
              <a:rPr lang="en-US" baseline="0" dirty="0"/>
              <a:t>Table1</a:t>
            </a:r>
            <a:endParaRPr lang="en-US" dirty="0"/>
          </a:p>
        </c:rich>
      </c:tx>
      <c:layout>
        <c:manualLayout>
          <c:xMode val="edge"/>
          <c:yMode val="edge"/>
          <c:x val="0.18401321653363231"/>
          <c:y val="2.19607870261895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Required Board Reviw Course Paid for by the Program</c:v>
                </c:pt>
                <c:pt idx="1">
                  <c:v>Mandatory Ground Rounds Attendance</c:v>
                </c:pt>
                <c:pt idx="2">
                  <c:v>Resident Presented Lectures</c:v>
                </c:pt>
                <c:pt idx="3">
                  <c:v>Emphasis on In Training Exam</c:v>
                </c:pt>
                <c:pt idx="4">
                  <c:v>Required Journal Club</c:v>
                </c:pt>
                <c:pt idx="5">
                  <c:v>Faculty Presented Lectures</c:v>
                </c:pt>
                <c:pt idx="6">
                  <c:v>Required ABFM SAM</c:v>
                </c:pt>
                <c:pt idx="7">
                  <c:v>Student Presented Lectures</c:v>
                </c:pt>
                <c:pt idx="8">
                  <c:v>Faculty Resident Mentoring</c:v>
                </c:pt>
                <c:pt idx="9">
                  <c:v>Required Board Review Questions</c:v>
                </c:pt>
                <c:pt idx="10">
                  <c:v>Required Focus Groups</c:v>
                </c:pt>
                <c:pt idx="11">
                  <c:v>Required Quizzez Program Monitored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22</c:v>
                </c:pt>
                <c:pt idx="1">
                  <c:v>61</c:v>
                </c:pt>
                <c:pt idx="2">
                  <c:v>113</c:v>
                </c:pt>
                <c:pt idx="3">
                  <c:v>102</c:v>
                </c:pt>
                <c:pt idx="4">
                  <c:v>93</c:v>
                </c:pt>
                <c:pt idx="5">
                  <c:v>119</c:v>
                </c:pt>
                <c:pt idx="6">
                  <c:v>100</c:v>
                </c:pt>
                <c:pt idx="7">
                  <c:v>23</c:v>
                </c:pt>
                <c:pt idx="8">
                  <c:v>84</c:v>
                </c:pt>
                <c:pt idx="9">
                  <c:v>60</c:v>
                </c:pt>
                <c:pt idx="10">
                  <c:v>20</c:v>
                </c:pt>
                <c:pt idx="1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94-474F-BBB9-1A6C06202B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Required Board Reviw Course Paid for by the Program</c:v>
                </c:pt>
                <c:pt idx="1">
                  <c:v>Mandatory Ground Rounds Attendance</c:v>
                </c:pt>
                <c:pt idx="2">
                  <c:v>Resident Presented Lectures</c:v>
                </c:pt>
                <c:pt idx="3">
                  <c:v>Emphasis on In Training Exam</c:v>
                </c:pt>
                <c:pt idx="4">
                  <c:v>Required Journal Club</c:v>
                </c:pt>
                <c:pt idx="5">
                  <c:v>Faculty Presented Lectures</c:v>
                </c:pt>
                <c:pt idx="6">
                  <c:v>Required ABFM SAM</c:v>
                </c:pt>
                <c:pt idx="7">
                  <c:v>Student Presented Lectures</c:v>
                </c:pt>
                <c:pt idx="8">
                  <c:v>Faculty Resident Mentoring</c:v>
                </c:pt>
                <c:pt idx="9">
                  <c:v>Required Board Review Questions</c:v>
                </c:pt>
                <c:pt idx="10">
                  <c:v>Required Focus Groups</c:v>
                </c:pt>
                <c:pt idx="11">
                  <c:v>Required Quizzez Program Monitored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7B94-474F-BBB9-1A6C06202BD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Required Board Reviw Course Paid for by the Program</c:v>
                </c:pt>
                <c:pt idx="1">
                  <c:v>Mandatory Ground Rounds Attendance</c:v>
                </c:pt>
                <c:pt idx="2">
                  <c:v>Resident Presented Lectures</c:v>
                </c:pt>
                <c:pt idx="3">
                  <c:v>Emphasis on In Training Exam</c:v>
                </c:pt>
                <c:pt idx="4">
                  <c:v>Required Journal Club</c:v>
                </c:pt>
                <c:pt idx="5">
                  <c:v>Faculty Presented Lectures</c:v>
                </c:pt>
                <c:pt idx="6">
                  <c:v>Required ABFM SAM</c:v>
                </c:pt>
                <c:pt idx="7">
                  <c:v>Student Presented Lectures</c:v>
                </c:pt>
                <c:pt idx="8">
                  <c:v>Faculty Resident Mentoring</c:v>
                </c:pt>
                <c:pt idx="9">
                  <c:v>Required Board Review Questions</c:v>
                </c:pt>
                <c:pt idx="10">
                  <c:v>Required Focus Groups</c:v>
                </c:pt>
                <c:pt idx="11">
                  <c:v>Required Quizzez Program Monitored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7B94-474F-BBB9-1A6C06202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8535768"/>
        <c:axId val="208536160"/>
      </c:barChart>
      <c:catAx>
        <c:axId val="20853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36160"/>
        <c:crosses val="autoZero"/>
        <c:auto val="1"/>
        <c:lblAlgn val="ctr"/>
        <c:lblOffset val="100"/>
        <c:noMultiLvlLbl val="0"/>
      </c:catAx>
      <c:valAx>
        <c:axId val="20853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35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</a:t>
            </a:r>
            <a:r>
              <a:rPr lang="en-US" baseline="0" dirty="0"/>
              <a:t> Board Passage Comparison in Methods Used and Not Used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Required Board Review Course Paid for by the Program</c:v>
                </c:pt>
                <c:pt idx="1">
                  <c:v>Mandatory Grand Round Attendance</c:v>
                </c:pt>
                <c:pt idx="2">
                  <c:v>Resident Presented Lectures</c:v>
                </c:pt>
                <c:pt idx="3">
                  <c:v>Emphasis on In Training Exam</c:v>
                </c:pt>
                <c:pt idx="4">
                  <c:v>Required Journal Club</c:v>
                </c:pt>
                <c:pt idx="5">
                  <c:v>Faculty Presented Lectures</c:v>
                </c:pt>
                <c:pt idx="6">
                  <c:v>Required ABFM SAM</c:v>
                </c:pt>
                <c:pt idx="7">
                  <c:v>Student Presented Lectures</c:v>
                </c:pt>
                <c:pt idx="8">
                  <c:v>Faculty Resident Mentoring</c:v>
                </c:pt>
                <c:pt idx="9">
                  <c:v>Required Board Review Questions</c:v>
                </c:pt>
                <c:pt idx="10">
                  <c:v>Educational Focus Groups</c:v>
                </c:pt>
                <c:pt idx="11">
                  <c:v>Required Quizzes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99.77</c:v>
                </c:pt>
                <c:pt idx="1">
                  <c:v>99.67</c:v>
                </c:pt>
                <c:pt idx="2">
                  <c:v>99.47</c:v>
                </c:pt>
                <c:pt idx="3">
                  <c:v>99.46</c:v>
                </c:pt>
                <c:pt idx="4">
                  <c:v>99.46</c:v>
                </c:pt>
                <c:pt idx="5">
                  <c:v>99.45</c:v>
                </c:pt>
                <c:pt idx="6">
                  <c:v>99.45</c:v>
                </c:pt>
                <c:pt idx="7">
                  <c:v>99.35</c:v>
                </c:pt>
                <c:pt idx="8">
                  <c:v>99.35</c:v>
                </c:pt>
                <c:pt idx="9">
                  <c:v>99.33</c:v>
                </c:pt>
                <c:pt idx="10">
                  <c:v>99.25</c:v>
                </c:pt>
                <c:pt idx="11">
                  <c:v>98.33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55-844D-A31B-AD00FFD69C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Used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Required Board Review Course Paid for by the Program</c:v>
                </c:pt>
                <c:pt idx="1">
                  <c:v>Mandatory Grand Round Attendance</c:v>
                </c:pt>
                <c:pt idx="2">
                  <c:v>Resident Presented Lectures</c:v>
                </c:pt>
                <c:pt idx="3">
                  <c:v>Emphasis on In Training Exam</c:v>
                </c:pt>
                <c:pt idx="4">
                  <c:v>Required Journal Club</c:v>
                </c:pt>
                <c:pt idx="5">
                  <c:v>Faculty Presented Lectures</c:v>
                </c:pt>
                <c:pt idx="6">
                  <c:v>Required ABFM SAM</c:v>
                </c:pt>
                <c:pt idx="7">
                  <c:v>Student Presented Lectures</c:v>
                </c:pt>
                <c:pt idx="8">
                  <c:v>Faculty Resident Mentoring</c:v>
                </c:pt>
                <c:pt idx="9">
                  <c:v>Required Board Review Questions</c:v>
                </c:pt>
                <c:pt idx="10">
                  <c:v>Educational Focus Groups</c:v>
                </c:pt>
                <c:pt idx="11">
                  <c:v>Required Quizzes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99.39</c:v>
                </c:pt>
                <c:pt idx="1">
                  <c:v>99.24</c:v>
                </c:pt>
                <c:pt idx="2">
                  <c:v>99.29</c:v>
                </c:pt>
                <c:pt idx="3">
                  <c:v>99.44</c:v>
                </c:pt>
                <c:pt idx="4">
                  <c:v>99.44</c:v>
                </c:pt>
                <c:pt idx="5">
                  <c:v>100</c:v>
                </c:pt>
                <c:pt idx="6">
                  <c:v>99.5</c:v>
                </c:pt>
                <c:pt idx="7">
                  <c:v>99.48</c:v>
                </c:pt>
                <c:pt idx="8">
                  <c:v>99.72</c:v>
                </c:pt>
                <c:pt idx="9">
                  <c:v>99.58</c:v>
                </c:pt>
                <c:pt idx="10">
                  <c:v>99.5</c:v>
                </c:pt>
                <c:pt idx="11">
                  <c:v>99.7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55-844D-A31B-AD00FFD69C3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Required Board Review Course Paid for by the Program</c:v>
                </c:pt>
                <c:pt idx="1">
                  <c:v>Mandatory Grand Round Attendance</c:v>
                </c:pt>
                <c:pt idx="2">
                  <c:v>Resident Presented Lectures</c:v>
                </c:pt>
                <c:pt idx="3">
                  <c:v>Emphasis on In Training Exam</c:v>
                </c:pt>
                <c:pt idx="4">
                  <c:v>Required Journal Club</c:v>
                </c:pt>
                <c:pt idx="5">
                  <c:v>Faculty Presented Lectures</c:v>
                </c:pt>
                <c:pt idx="6">
                  <c:v>Required ABFM SAM</c:v>
                </c:pt>
                <c:pt idx="7">
                  <c:v>Student Presented Lectures</c:v>
                </c:pt>
                <c:pt idx="8">
                  <c:v>Faculty Resident Mentoring</c:v>
                </c:pt>
                <c:pt idx="9">
                  <c:v>Required Board Review Questions</c:v>
                </c:pt>
                <c:pt idx="10">
                  <c:v>Educational Focus Groups</c:v>
                </c:pt>
                <c:pt idx="11">
                  <c:v>Required Quizzes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2055-844D-A31B-AD00FFD69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536944"/>
        <c:axId val="208537336"/>
      </c:barChart>
      <c:catAx>
        <c:axId val="20853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37336"/>
        <c:crosses val="autoZero"/>
        <c:auto val="1"/>
        <c:lblAlgn val="ctr"/>
        <c:lblOffset val="100"/>
        <c:noMultiLvlLbl val="0"/>
      </c:catAx>
      <c:valAx>
        <c:axId val="208537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3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hyperlink" Target="mailto:Jenkins@lpnt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9742" y="1764956"/>
            <a:ext cx="8915399" cy="2262781"/>
          </a:xfrm>
        </p:spPr>
        <p:txBody>
          <a:bodyPr>
            <a:normAutofit/>
          </a:bodyPr>
          <a:lstStyle/>
          <a:p>
            <a:r>
              <a:rPr lang="en-US" sz="2800" dirty="0"/>
              <a:t>Program Educational Characteristics and First Attempt Board Pass Rates in Family Medicine Residencies</a:t>
            </a:r>
            <a:br>
              <a:rPr lang="en-US" sz="2800" dirty="0"/>
            </a:br>
            <a:r>
              <a:rPr lang="en-US" sz="2800" dirty="0"/>
              <a:t>Author:  Patrick F. Jenkins, Jr. M.D.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9559" y="9464709"/>
            <a:ext cx="8915399" cy="11262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nosorh.org/wp-content/uploads/2017/11/RT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4097724"/>
            <a:ext cx="95345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5"/>
    </mc:Choice>
    <mc:Fallback xmlns="">
      <p:transition spd="slow" advTm="1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Questionnaire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type of educational materials/practices do you provide your residents?</a:t>
            </a:r>
          </a:p>
          <a:p>
            <a:pPr lvl="1"/>
            <a:r>
              <a:rPr lang="en-US" dirty="0"/>
              <a:t>Faculty  presented lectures</a:t>
            </a:r>
          </a:p>
          <a:p>
            <a:pPr lvl="1"/>
            <a:r>
              <a:rPr lang="en-US" dirty="0"/>
              <a:t> Resident presented lectures</a:t>
            </a:r>
          </a:p>
          <a:p>
            <a:pPr lvl="1"/>
            <a:r>
              <a:rPr lang="en-US" dirty="0"/>
              <a:t> Student presented lectures</a:t>
            </a:r>
          </a:p>
          <a:p>
            <a:pPr lvl="1"/>
            <a:r>
              <a:rPr lang="en-US" dirty="0"/>
              <a:t> Required board review questions (NEJM, Scientific American, etc.)</a:t>
            </a:r>
          </a:p>
          <a:p>
            <a:pPr lvl="1"/>
            <a:r>
              <a:rPr lang="en-US" dirty="0"/>
              <a:t> Required quizzes</a:t>
            </a:r>
          </a:p>
          <a:p>
            <a:pPr lvl="1"/>
            <a:r>
              <a:rPr lang="en-US" dirty="0"/>
              <a:t> Require journal club</a:t>
            </a:r>
          </a:p>
          <a:p>
            <a:pPr lvl="1"/>
            <a:r>
              <a:rPr lang="en-US" dirty="0"/>
              <a:t> Faculty/Resident mentoring</a:t>
            </a:r>
          </a:p>
          <a:p>
            <a:pPr lvl="1"/>
            <a:r>
              <a:rPr lang="en-US" dirty="0"/>
              <a:t> Required American Board to Family Medicine Sam(Self Assessment Module)</a:t>
            </a:r>
          </a:p>
          <a:p>
            <a:pPr lvl="1"/>
            <a:r>
              <a:rPr lang="en-US" dirty="0"/>
              <a:t> Required board review course paid for by the program</a:t>
            </a:r>
          </a:p>
          <a:p>
            <a:pPr lvl="1"/>
            <a:r>
              <a:rPr lang="en-US" dirty="0"/>
              <a:t> Educational focus groups (2-4 hour lecture/educations sessions weekly/monthly)</a:t>
            </a:r>
          </a:p>
          <a:p>
            <a:pPr lvl="1"/>
            <a:r>
              <a:rPr lang="en-US" dirty="0"/>
              <a:t> Mandatory grand rounds attendance</a:t>
            </a:r>
          </a:p>
          <a:p>
            <a:pPr lvl="1"/>
            <a:r>
              <a:rPr lang="en-US" dirty="0"/>
              <a:t>Emphasis on Yearly In Service Training Exam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45"/>
    </mc:Choice>
    <mc:Fallback xmlns="">
      <p:transition spd="slow" advTm="84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Demographics of the Participants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690729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5"/>
    </mc:Choice>
    <mc:Fallback xmlns=""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Demographics of the Participants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420878"/>
              </p:ext>
            </p:extLst>
          </p:nvPr>
        </p:nvGraphicFramePr>
        <p:xfrm>
          <a:off x="2589212" y="2105608"/>
          <a:ext cx="89154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"/>
    </mc:Choice>
    <mc:Fallback xmlns="">
      <p:transition spd="slow" advTm="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Demographics of the Participants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767979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"/>
    </mc:Choice>
    <mc:Fallback xmlns="">
      <p:transition spd="slow" advTm="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Demographics of the Participants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587730"/>
              </p:ext>
            </p:extLst>
          </p:nvPr>
        </p:nvGraphicFramePr>
        <p:xfrm>
          <a:off x="2592925" y="2002971"/>
          <a:ext cx="89154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2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4"/>
    </mc:Choice>
    <mc:Fallback xmlns="">
      <p:transition spd="slow" advTm="1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Demographics of the Participants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974065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8"/>
    </mc:Choice>
    <mc:Fallback xmlns="">
      <p:transition spd="slow" advTm="2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89.2% (107) of all PD’s had 100% first try board pass success over the past 3 years.</a:t>
            </a:r>
          </a:p>
          <a:p>
            <a:r>
              <a:rPr lang="en-US" dirty="0"/>
              <a:t>10.8% (13) of all PD’s had between 90-99% first try pass success over the past 3 years.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9"/>
    </mc:Choice>
    <mc:Fallback xmlns="">
      <p:transition spd="slow" advTm="1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0205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Results</a:t>
            </a:r>
            <a:br>
              <a:rPr lang="en-US" dirty="0"/>
            </a:br>
            <a:r>
              <a:rPr lang="en-US" sz="1800" dirty="0"/>
              <a:t>Table 1 summarizes the distributions of the educational programs used by the study participants (120)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317548"/>
              </p:ext>
            </p:extLst>
          </p:nvPr>
        </p:nvGraphicFramePr>
        <p:xfrm>
          <a:off x="2034073" y="1905001"/>
          <a:ext cx="9965094" cy="462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0"/>
    </mc:Choice>
    <mc:Fallback xmlns="">
      <p:transition spd="slow" advTm="4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  <a:br>
              <a:rPr lang="en-US" dirty="0"/>
            </a:br>
            <a:r>
              <a:rPr lang="en-US" sz="1800" dirty="0"/>
              <a:t>Table 2 shows average pass rate by methods used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102915"/>
              </p:ext>
            </p:extLst>
          </p:nvPr>
        </p:nvGraphicFramePr>
        <p:xfrm>
          <a:off x="2098878" y="1532407"/>
          <a:ext cx="9899780" cy="5169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6"/>
    </mc:Choice>
    <mc:Fallback xmlns="">
      <p:transition spd="slow" advTm="2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  <a:br>
              <a:rPr lang="en-US" dirty="0"/>
            </a:br>
            <a:r>
              <a:rPr lang="en-US" sz="1800" dirty="0"/>
              <a:t>Table 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Table 3 shows the % of residents achieving first try board passage based on if the PD used or not used the respective method in their formal educational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column, containing methods used vs. not used , totals 100%.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row shows the breakdown of methods with(107) or without(13) 100% board first attempt pass rate.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1"/>
    </mc:Choice>
    <mc:Fallback xmlns="">
      <p:transition spd="slow" advTm="38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Greetings from Lake Cumberland Regional Hospital Family Medicine Residency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1210469"/>
            <a:ext cx="5181600" cy="38862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Located in Somerset/Pulaski County KY</a:t>
            </a:r>
          </a:p>
          <a:p>
            <a:r>
              <a:rPr lang="en-US" dirty="0"/>
              <a:t>Houseboat Capital of the World</a:t>
            </a:r>
          </a:p>
          <a:p>
            <a:r>
              <a:rPr lang="en-US" dirty="0"/>
              <a:t>Populations 10,000</a:t>
            </a:r>
          </a:p>
          <a:p>
            <a:r>
              <a:rPr lang="en-US" dirty="0"/>
              <a:t>Hospital service area 100,000</a:t>
            </a:r>
          </a:p>
          <a:p>
            <a:r>
              <a:rPr lang="en-US" dirty="0"/>
              <a:t>Lake Cumberland Regional Hospital is a regional medical center for a 7 county area .</a:t>
            </a:r>
          </a:p>
          <a:p>
            <a:r>
              <a:rPr lang="en-US" dirty="0"/>
              <a:t>Largest hospital between Lexington KY and Knoxville TN.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8"/>
    </mc:Choice>
    <mc:Fallback xmlns="">
      <p:transition spd="slow" advTm="3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276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600" b="1" dirty="0"/>
              <a:t>Table 3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41213"/>
              </p:ext>
            </p:extLst>
          </p:nvPr>
        </p:nvGraphicFramePr>
        <p:xfrm>
          <a:off x="2687217" y="951722"/>
          <a:ext cx="8640146" cy="53105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03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00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% First Try Board Pass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Method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Method 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p.value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34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Required Board Review Course Paid for by the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1(4.5%)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12(12.2%)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21(95.5)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86(87.8%)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98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Mandatory Grand Round Attendance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4(6.6%)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9(15.3%)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57(93.4%)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50(84.7%)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33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Resident Presented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12(10.6%)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1(14.3%)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.762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101(89.4%)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6(85.7%)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16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Emphasis on Yearly In Training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11(10.8%)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2(11.1%)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.967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91(89.2%)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16(88.9%)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33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Required Journal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10(10.8%)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3(11.1%)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19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83(89.2%)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16(88.9%)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433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Faculty Presented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13(10.9%)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0(0.0%)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.726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6514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106(89.1%)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1(100%)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5"/>
    </mc:Choice>
    <mc:Fallback xmlns="">
      <p:transition spd="slow" advTm="37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276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600" b="1" dirty="0"/>
              <a:t>Table 3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840593"/>
              </p:ext>
            </p:extLst>
          </p:nvPr>
        </p:nvGraphicFramePr>
        <p:xfrm>
          <a:off x="2687217" y="951722"/>
          <a:ext cx="8640146" cy="5527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03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00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% First Try Board Pass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Method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Method 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p.value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98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Required ABFM SAM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(Self Assessment Module)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11(11.0%)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2(10.0%)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.895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89(89.0%)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18(90.0%)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33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Student Presented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3(13.3)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10(10.3%)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.704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20(86.9%)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87(89.7%)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33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Faculty Resident Mentoring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11(13.1%)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2(5.6%)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73(86.9%)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34(94.4%)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345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Required Board Review Questions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(NEJM, Scientific American, AFP)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8(13.3%)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5(8.3%)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52(86.7%)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55(91.7%)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6127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Educational Focus Groups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(2-4 Hour Educational Sessions held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</a:rPr>
                        <a:t> at Regular Intervals)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3(15.0%)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10(10.0%)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.511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17(85.0%)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90(90%)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651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Required Quizzes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90-99%(13)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7(33.3%)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6(6.1%)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869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100%(107)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14(66.67%)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93(93.9%)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0"/>
    </mc:Choice>
    <mc:Fallback xmlns="">
      <p:transition spd="slow" advTm="1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Programs that paid for mandatory board review courses had 95.5% first try board pass success vs. 87.7% that did not use this option.</a:t>
            </a:r>
          </a:p>
          <a:p>
            <a:r>
              <a:rPr lang="en-US" dirty="0"/>
              <a:t>Mandatory Grand Rounds attendance had 93.3% first pass success vs. 84.7% that did not mandate attendance.</a:t>
            </a:r>
          </a:p>
          <a:p>
            <a:r>
              <a:rPr lang="en-US" dirty="0"/>
              <a:t>Mandatory quizzes monitored by the program had the least successful first try board passage, 66.7% vs. 93.9% that did not require the quizzes.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2"/>
    </mc:Choice>
    <mc:Fallback xmlns="">
      <p:transition spd="slow" advTm="3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Programs that do not have 100% first attempt board passage should consider mandatory board review courses paid for by their programs/institutions.</a:t>
            </a:r>
          </a:p>
          <a:p>
            <a:r>
              <a:rPr lang="en-US" dirty="0"/>
              <a:t>Mandatory Grand Rounds attendance should be consider as an adjunct for assistance in 100% board passage.</a:t>
            </a:r>
          </a:p>
          <a:p>
            <a:r>
              <a:rPr lang="en-US" dirty="0"/>
              <a:t>If mandatory quizzes are part of your educational regimen, consideration of its validity should be re-evaluated.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5"/>
    </mc:Choice>
    <mc:Fallback xmlns="">
      <p:transition spd="slow" advTm="4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Study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Inability to adequately determine response rate due to the method of distribution.</a:t>
            </a:r>
          </a:p>
          <a:p>
            <a:pPr lvl="1"/>
            <a:r>
              <a:rPr lang="en-US" dirty="0"/>
              <a:t>Not all Family Medicine PD’s with a 3 year tenure at their current programs are members of the AFMRD.</a:t>
            </a:r>
          </a:p>
          <a:p>
            <a:r>
              <a:rPr lang="en-US" dirty="0"/>
              <a:t>While some of the data’s statistical significance is marginal (large p. </a:t>
            </a:r>
            <a:r>
              <a:rPr lang="en-US"/>
              <a:t>values), it </a:t>
            </a:r>
            <a:r>
              <a:rPr lang="en-US" dirty="0"/>
              <a:t>still may have practical value and significance in adopting curriculum strategies for board passage success.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96"/>
    </mc:Choice>
    <mc:Fallback xmlns="">
      <p:transition spd="slow" advTm="3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osorh.org/wp-content/uploads/2017/11/RT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06" y="2354992"/>
            <a:ext cx="95345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u="sng" dirty="0"/>
              <a:t>Thank You to The RTT Collaborative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444" y="889687"/>
            <a:ext cx="8915400" cy="37776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6"/>
    </mc:Choice>
    <mc:Fallback xmlns="">
      <p:transition spd="slow" advTm="1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Full bibliography and study available upon request by contacting me at</a:t>
            </a:r>
            <a:r>
              <a:rPr lang="en-US" sz="1200" i="1" u="sng" dirty="0">
                <a:solidFill>
                  <a:srgbClr val="FF0000"/>
                </a:solidFill>
              </a:rPr>
              <a:t> Patrick.</a:t>
            </a:r>
            <a:r>
              <a:rPr lang="en-US" sz="1200" i="1" u="sng" dirty="0">
                <a:solidFill>
                  <a:srgbClr val="FF0000"/>
                </a:solidFill>
                <a:hlinkClick r:id="rId4"/>
              </a:rPr>
              <a:t>Jenkins@lpnt.net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9"/>
    </mc:Choice>
    <mc:Fallback xmlns="">
      <p:transition spd="slow" advTm="1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Cumberland Family Medicine Residency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70" y="2067698"/>
            <a:ext cx="3571999" cy="152744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Established in 2015.</a:t>
            </a:r>
          </a:p>
          <a:p>
            <a:r>
              <a:rPr lang="en-US" dirty="0"/>
              <a:t>Goals:</a:t>
            </a:r>
          </a:p>
          <a:p>
            <a:r>
              <a:rPr lang="en-US" dirty="0"/>
              <a:t>To educate physicians with the interest to practice in rural KY.</a:t>
            </a:r>
          </a:p>
          <a:p>
            <a:r>
              <a:rPr lang="en-US" dirty="0"/>
              <a:t>Repopulate the retiring/aging physicians in our community.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8"/>
    </mc:Choice>
    <mc:Fallback xmlns="">
      <p:transition spd="slow" advTm="3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is Challenging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 have 13 programs within a 150 mile radius of our program.</a:t>
            </a:r>
          </a:p>
          <a:p>
            <a:r>
              <a:rPr lang="en-US" dirty="0"/>
              <a:t>We are a relatively new program</a:t>
            </a:r>
          </a:p>
          <a:p>
            <a:r>
              <a:rPr lang="en-US" dirty="0"/>
              <a:t>	5 years since inception</a:t>
            </a:r>
          </a:p>
          <a:p>
            <a:r>
              <a:rPr lang="en-US" dirty="0"/>
              <a:t>	I am the third PD in 5 years.</a:t>
            </a:r>
          </a:p>
          <a:p>
            <a:r>
              <a:rPr lang="en-US" dirty="0"/>
              <a:t>We are not affiliated with UK or UL medical schools.</a:t>
            </a:r>
          </a:p>
          <a:p>
            <a:r>
              <a:rPr lang="en-US" dirty="0"/>
              <a:t>We have never filled in the conventional match.</a:t>
            </a:r>
          </a:p>
          <a:p>
            <a:r>
              <a:rPr lang="en-US" dirty="0"/>
              <a:t>	Filled the last 3 years with SOAP</a:t>
            </a:r>
          </a:p>
          <a:p>
            <a:r>
              <a:rPr lang="en-US" dirty="0"/>
              <a:t>This will be our first year to have a full compliment of residents.  6/6/6.</a:t>
            </a:r>
          </a:p>
          <a:p>
            <a:r>
              <a:rPr lang="en-US" sz="1600" b="1" u="sng" dirty="0"/>
              <a:t>How can we stand out?</a:t>
            </a:r>
          </a:p>
        </p:txBody>
      </p:sp>
      <p:pic>
        <p:nvPicPr>
          <p:cNvPr id="1026" name="Picture 2" descr="Image result for map of ky/tn/wv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60" y="181231"/>
            <a:ext cx="6161903" cy="58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8320215" y="4143632"/>
            <a:ext cx="288326" cy="23889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761777" y="4022126"/>
            <a:ext cx="153989" cy="1215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148118" y="4211595"/>
            <a:ext cx="152401" cy="1544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9529119" y="4143632"/>
            <a:ext cx="140043" cy="1688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669162" y="3488724"/>
            <a:ext cx="127686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321849" y="3392959"/>
            <a:ext cx="181232" cy="1915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990703" y="3229232"/>
            <a:ext cx="162698" cy="1637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570630" y="3469159"/>
            <a:ext cx="165317" cy="1575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8680201" y="2795714"/>
            <a:ext cx="111491" cy="1565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9154295" y="3449593"/>
            <a:ext cx="94736" cy="1132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8575586" y="4974698"/>
            <a:ext cx="137984" cy="1482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9265504" y="4728519"/>
            <a:ext cx="65900" cy="1153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Isosceles Triangle 28"/>
          <p:cNvSpPr/>
          <p:nvPr/>
        </p:nvSpPr>
        <p:spPr>
          <a:xfrm>
            <a:off x="9372995" y="4772871"/>
            <a:ext cx="135128" cy="11121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9351999" y="4670854"/>
            <a:ext cx="88560" cy="115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35"/>
    </mc:Choice>
    <mc:Fallback xmlns="">
      <p:transition spd="slow" advTm="7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residents select a residency?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  <a:p>
            <a:r>
              <a:rPr lang="en-US" dirty="0"/>
              <a:t>Program Size</a:t>
            </a:r>
          </a:p>
          <a:p>
            <a:r>
              <a:rPr lang="en-US" dirty="0"/>
              <a:t>Program Reputation/Diversity/Opportunities</a:t>
            </a:r>
          </a:p>
          <a:p>
            <a:r>
              <a:rPr lang="en-US" dirty="0"/>
              <a:t>Job Market after residency</a:t>
            </a:r>
          </a:p>
          <a:p>
            <a:r>
              <a:rPr lang="en-US" dirty="0"/>
              <a:t>Salary</a:t>
            </a:r>
          </a:p>
          <a:p>
            <a:r>
              <a:rPr lang="en-US" dirty="0"/>
              <a:t>Formal Education/Didactics</a:t>
            </a:r>
          </a:p>
          <a:p>
            <a:r>
              <a:rPr lang="en-US" dirty="0"/>
              <a:t>Work Environment</a:t>
            </a:r>
          </a:p>
          <a:p>
            <a:r>
              <a:rPr lang="en-US" dirty="0"/>
              <a:t>Board Pass Rates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8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96"/>
    </mc:Choice>
    <mc:Fallback xmlns="">
      <p:transition spd="slow" advTm="72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can I get students to come to south central rural KY for residency?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that I can control……</a:t>
            </a:r>
          </a:p>
          <a:p>
            <a:pPr lvl="1"/>
            <a:r>
              <a:rPr lang="en-US" dirty="0"/>
              <a:t>Didactics/Education</a:t>
            </a:r>
          </a:p>
          <a:p>
            <a:pPr lvl="1"/>
            <a:r>
              <a:rPr lang="en-US" dirty="0"/>
              <a:t>Unique rotations/exposures</a:t>
            </a:r>
          </a:p>
          <a:p>
            <a:pPr lvl="1"/>
            <a:r>
              <a:rPr lang="en-US" dirty="0"/>
              <a:t>Community involvement</a:t>
            </a:r>
          </a:p>
          <a:p>
            <a:pPr lvl="1"/>
            <a:r>
              <a:rPr lang="en-US" dirty="0"/>
              <a:t>Competitive salary/benefit package</a:t>
            </a:r>
          </a:p>
          <a:p>
            <a:pPr lvl="1"/>
            <a:r>
              <a:rPr lang="en-US" dirty="0"/>
              <a:t>High clinic patient volumes</a:t>
            </a:r>
          </a:p>
          <a:p>
            <a:pPr lvl="1"/>
            <a:r>
              <a:rPr lang="en-US" dirty="0"/>
              <a:t>Board Pass Rates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7"/>
    </mc:Choice>
    <mc:Fallback xmlns="">
      <p:transition spd="slow" advTm="7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NIPDD Academic Project:</a:t>
            </a:r>
            <a:br>
              <a:rPr lang="en-US" sz="2800" dirty="0"/>
            </a:br>
            <a:r>
              <a:rPr lang="en-US" sz="2800" dirty="0"/>
              <a:t>Program Educational Characteristics and First Attempt Board Pass Rates in Family Medicine Residencies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4"/>
    </mc:Choice>
    <mc:Fallback xmlns="">
      <p:transition spd="slow" advTm="19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Methods: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document survey of family medicine residency program directors(PD) with at least 3 years tenure as a PD at their current program</a:t>
            </a:r>
          </a:p>
          <a:p>
            <a:r>
              <a:rPr lang="en-US" dirty="0"/>
              <a:t>The AFMRD list serve of PD was used as the source of the survey distribution</a:t>
            </a:r>
          </a:p>
          <a:p>
            <a:r>
              <a:rPr lang="en-US" dirty="0"/>
              <a:t>120 surveys were completed</a:t>
            </a:r>
          </a:p>
          <a:p>
            <a:r>
              <a:rPr lang="en-US" dirty="0"/>
              <a:t>The main question to be answered was: Are there certain types of educational/didactic programs that help ensure 100% pass rate of the FM boards on first attempt?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4"/>
    </mc:Choice>
    <mc:Fallback xmlns="">
      <p:transition spd="slow" advTm="5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Questionnaire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have you been a PD at your current program?</a:t>
            </a:r>
          </a:p>
          <a:p>
            <a:r>
              <a:rPr lang="en-US" dirty="0"/>
              <a:t>How long has your program been in existence?</a:t>
            </a:r>
          </a:p>
          <a:p>
            <a:r>
              <a:rPr lang="en-US" dirty="0"/>
              <a:t>What is the population of the city of your program?</a:t>
            </a:r>
          </a:p>
          <a:p>
            <a:r>
              <a:rPr lang="en-US" dirty="0"/>
              <a:t>How many residents do you have per academic year?</a:t>
            </a:r>
          </a:p>
          <a:p>
            <a:r>
              <a:rPr lang="en-US" dirty="0"/>
              <a:t>Do you put an emphasis on the yearly in training exam and its results?</a:t>
            </a:r>
          </a:p>
          <a:p>
            <a:r>
              <a:rPr lang="en-US" dirty="0"/>
              <a:t>What is your past 3 years first try FM board pass rate?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7"/>
    </mc:Choice>
    <mc:Fallback xmlns="">
      <p:transition spd="slow" advTm="3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729</TotalTime>
  <Words>1301</Words>
  <Application>Microsoft Macintosh PowerPoint</Application>
  <PresentationFormat>Widescreen</PresentationFormat>
  <Paragraphs>215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 3</vt:lpstr>
      <vt:lpstr>Wisp</vt:lpstr>
      <vt:lpstr>Program Educational Characteristics and First Attempt Board Pass Rates in Family Medicine Residencies Author:  Patrick F. Jenkins, Jr. M.D.</vt:lpstr>
      <vt:lpstr>Greetings from Lake Cumberland Regional Hospital Family Medicine Residency</vt:lpstr>
      <vt:lpstr>Lake Cumberland Family Medicine Residency</vt:lpstr>
      <vt:lpstr>Competition is Challenging</vt:lpstr>
      <vt:lpstr>Why do residents select a residency?</vt:lpstr>
      <vt:lpstr>How can I get students to come to south central rural KY for residency?</vt:lpstr>
      <vt:lpstr>NIPDD Academic Project: Program Educational Characteristics and First Attempt Board Pass Rates in Family Medicine Residencies </vt:lpstr>
      <vt:lpstr>Methods:</vt:lpstr>
      <vt:lpstr>Questionnaire</vt:lpstr>
      <vt:lpstr>Questionnaire cont.</vt:lpstr>
      <vt:lpstr>Demographics of the Participants</vt:lpstr>
      <vt:lpstr>Demographics of the Participants</vt:lpstr>
      <vt:lpstr>Demographics of the Participants</vt:lpstr>
      <vt:lpstr>Demographics of the Participants</vt:lpstr>
      <vt:lpstr>Demographics of the Participants</vt:lpstr>
      <vt:lpstr>Results</vt:lpstr>
      <vt:lpstr>Results Table 1 summarizes the distributions of the educational programs used by the study participants (120)</vt:lpstr>
      <vt:lpstr>Results Table 2 shows average pass rate by methods used</vt:lpstr>
      <vt:lpstr>Results Table 3</vt:lpstr>
      <vt:lpstr>Table 3</vt:lpstr>
      <vt:lpstr>Table 3</vt:lpstr>
      <vt:lpstr>Conclusions</vt:lpstr>
      <vt:lpstr>Conclusions</vt:lpstr>
      <vt:lpstr>Study Limitations</vt:lpstr>
      <vt:lpstr>Thank You to The RTT Collaborative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Educational Characteristics and First Attempt Board Pass Rates in Family Medicine Residencies Author:  Patrick F. Jenkins, Jr. M.D.</dc:title>
  <dc:creator>Jenkins Patrick</dc:creator>
  <cp:lastModifiedBy>Longenecker, Randall</cp:lastModifiedBy>
  <cp:revision>65</cp:revision>
  <dcterms:created xsi:type="dcterms:W3CDTF">2020-03-18T14:53:05Z</dcterms:created>
  <dcterms:modified xsi:type="dcterms:W3CDTF">2020-05-02T13:40:04Z</dcterms:modified>
</cp:coreProperties>
</file>