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9" r:id="rId4"/>
    <p:sldId id="267" r:id="rId5"/>
    <p:sldId id="262" r:id="rId6"/>
    <p:sldId id="260" r:id="rId7"/>
    <p:sldId id="274" r:id="rId8"/>
    <p:sldId id="270" r:id="rId9"/>
    <p:sldId id="271" r:id="rId10"/>
    <p:sldId id="268" r:id="rId11"/>
    <p:sldId id="264" r:id="rId12"/>
    <p:sldId id="269" r:id="rId13"/>
    <p:sldId id="263" r:id="rId14"/>
    <p:sldId id="261" r:id="rId15"/>
    <p:sldId id="272" r:id="rId16"/>
    <p:sldId id="275" r:id="rId17"/>
    <p:sldId id="273" r:id="rId18"/>
    <p:sldId id="276" r:id="rId19"/>
    <p:sldId id="266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33"/>
    <a:srgbClr val="733E2D"/>
    <a:srgbClr val="99CC00"/>
    <a:srgbClr val="FFCC66"/>
    <a:srgbClr val="990099"/>
    <a:srgbClr val="CC0099"/>
    <a:srgbClr val="FE9202"/>
    <a:srgbClr val="6C1A00"/>
    <a:srgbClr val="00AACC"/>
    <a:srgbClr val="5EE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37" autoAdjust="0"/>
    <p:restoredTop sz="94663"/>
  </p:normalViewPr>
  <p:slideViewPr>
    <p:cSldViewPr>
      <p:cViewPr varScale="1">
        <p:scale>
          <a:sx n="150" d="100"/>
          <a:sy n="150" d="100"/>
        </p:scale>
        <p:origin x="392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079F5-4A20-44B5-BFAC-0B14E2713F81}" type="datetimeFigureOut">
              <a:rPr lang="en-US" smtClean="0"/>
              <a:t>5/2/20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B4EDE-60F9-4B1B-80BD-B4FF70B8A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28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B4EDE-60F9-4B1B-80BD-B4FF70B8A1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52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B4EDE-60F9-4B1B-80BD-B4FF70B8A1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60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B4EDE-60F9-4B1B-80BD-B4FF70B8A1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94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B4EDE-60F9-4B1B-80BD-B4FF70B8A1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07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B4EDE-60F9-4B1B-80BD-B4FF70B8A1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39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B4EDE-60F9-4B1B-80BD-B4FF70B8A1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49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B4EDE-60F9-4B1B-80BD-B4FF70B8A1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310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B4EDE-60F9-4B1B-80BD-B4FF70B8A1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25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B4EDE-60F9-4B1B-80BD-B4FF70B8A1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22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B4EDE-60F9-4B1B-80BD-B4FF70B8A1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19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B4EDE-60F9-4B1B-80BD-B4FF70B8A1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832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B4EDE-60F9-4B1B-80BD-B4FF70B8A1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5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B4EDE-60F9-4B1B-80BD-B4FF70B8A1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93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31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B4EDE-60F9-4B1B-80BD-B4FF70B8A1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42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B4EDE-60F9-4B1B-80BD-B4FF70B8A1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91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B4EDE-60F9-4B1B-80BD-B4FF70B8A1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68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65195" y="433880"/>
            <a:ext cx="7177135" cy="122164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1655519"/>
            <a:ext cx="7177135" cy="610820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ED38B126-F850-4970-96DD-0124EC76CD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281175"/>
            <a:ext cx="8246070" cy="763525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655519"/>
            <a:ext cx="8246070" cy="3054101"/>
          </a:xfrm>
        </p:spPr>
        <p:txBody>
          <a:bodyPr/>
          <a:lstStyle>
            <a:lvl1pPr algn="l"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6835" y="433880"/>
            <a:ext cx="6260905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6835" y="1197405"/>
            <a:ext cx="6260905" cy="3511061"/>
          </a:xfrm>
        </p:spPr>
        <p:txBody>
          <a:bodyPr/>
          <a:lstStyle>
            <a:lvl1pPr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281175"/>
            <a:ext cx="8246070" cy="763525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786519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266340"/>
            <a:ext cx="4040188" cy="2137871"/>
          </a:xfrm>
        </p:spPr>
        <p:txBody>
          <a:bodyPr/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 algn="ctr"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 algn="ctr"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algn="ctr">
              <a:defRPr sz="16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786519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266340"/>
            <a:ext cx="4041775" cy="2137871"/>
          </a:xfrm>
        </p:spPr>
        <p:txBody>
          <a:bodyPr/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 algn="ctr"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 algn="ctr"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algn="ctr">
              <a:defRPr sz="16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hyperlink" Target="http://www.thinbook.com/the-thin-book-of-soar" TargetMode="Externa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rveymonkey.com/r/XLWPT3N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tkenyon@crhc.org" TargetMode="External"/><Relationship Id="rId2" Type="http://schemas.openxmlformats.org/officeDocument/2006/relationships/hyperlink" Target="mailto:cheatherton@msn.com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ealthaffairs.org/journal/hlthaff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0605" y="433880"/>
            <a:ext cx="7177135" cy="122164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7033"/>
                </a:solidFill>
                <a:latin typeface="Lucida Bright" panose="02040602050505020304" pitchFamily="18" charset="0"/>
              </a:rPr>
              <a:t>Ready For Rural (R4R): An Innovative Approach to the Transition from Medical Student to Competent and Confident Rural Practitioner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0605" y="2113635"/>
            <a:ext cx="7177135" cy="610820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>
                <a:solidFill>
                  <a:srgbClr val="00B050"/>
                </a:solidFill>
                <a:latin typeface="Lucida Bright" panose="02040602050505020304" pitchFamily="18" charset="0"/>
              </a:rPr>
              <a:t>Tina Kenyon, ACSW, </a:t>
            </a:r>
          </a:p>
          <a:p>
            <a:r>
              <a:rPr lang="en-US" b="1" dirty="0">
                <a:solidFill>
                  <a:srgbClr val="00B050"/>
                </a:solidFill>
                <a:latin typeface="Lucida Bright" panose="02040602050505020304" pitchFamily="18" charset="0"/>
              </a:rPr>
              <a:t>Christopher Heatherton, DO</a:t>
            </a: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8965" y="1365916"/>
            <a:ext cx="626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33"/>
                </a:solidFill>
                <a:latin typeface="Lucida Bright" panose="02040602050505020304" pitchFamily="18" charset="0"/>
              </a:rPr>
              <a:t>How can we attract the current/evolving generations of college, advanced practitioner and medical school students into rural practice?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4499" y="4099249"/>
            <a:ext cx="7329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33"/>
                </a:solidFill>
                <a:latin typeface="Lucida Bright" panose="02040602050505020304" pitchFamily="18" charset="0"/>
              </a:rPr>
              <a:t>How can we ensure safe, continuous and sustainable patient care in rural areas with a fluid/rotating work force?</a:t>
            </a:r>
          </a:p>
        </p:txBody>
      </p:sp>
      <p:sp>
        <p:nvSpPr>
          <p:cNvPr id="4" name="Rectangle 3"/>
          <p:cNvSpPr/>
          <p:nvPr/>
        </p:nvSpPr>
        <p:spPr>
          <a:xfrm>
            <a:off x="4953762" y="128470"/>
            <a:ext cx="3849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79646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+mj-cs"/>
              </a:rPr>
              <a:t>Powerful Questions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92245" y="2584804"/>
            <a:ext cx="610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33"/>
                </a:solidFill>
                <a:latin typeface="Lucida Bright" panose="02040602050505020304" pitchFamily="18" charset="0"/>
              </a:rPr>
              <a:t>How can we prepare medical students, advanced practitioner students and residents to provide excellent rural health care?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080" y="2433853"/>
            <a:ext cx="1592435" cy="149634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4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62"/>
    </mc:Choice>
    <mc:Fallback xmlns="">
      <p:transition spd="slow" advTm="33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9683" y="128470"/>
            <a:ext cx="6260905" cy="572644"/>
          </a:xfrm>
        </p:spPr>
        <p:txBody>
          <a:bodyPr>
            <a:normAutofit fontScale="90000"/>
          </a:bodyPr>
          <a:lstStyle/>
          <a:p>
            <a:r>
              <a:rPr lang="en-US" dirty="0"/>
              <a:t>R4R - Something for Everyone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8684" y="913969"/>
            <a:ext cx="24504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Lucida Bright" panose="02040602050505020304" pitchFamily="18" charset="0"/>
              </a:rPr>
              <a:t>Patients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Lucida Bright" panose="02040602050505020304" pitchFamily="18" charset="0"/>
              </a:rPr>
              <a:t>Continuous, safe </a:t>
            </a:r>
            <a:r>
              <a:rPr lang="en-US" sz="1600" u="sng" dirty="0">
                <a:solidFill>
                  <a:schemeClr val="accent4">
                    <a:lumMod val="75000"/>
                  </a:schemeClr>
                </a:solidFill>
                <a:latin typeface="Lucida Bright" panose="02040602050505020304" pitchFamily="18" charset="0"/>
              </a:rPr>
              <a:t>team-based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Lucida Bright" panose="02040602050505020304" pitchFamily="18" charset="0"/>
              </a:rPr>
              <a:t> care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Lucida Bright" panose="02040602050505020304" pitchFamily="18" charset="0"/>
              </a:rPr>
              <a:t>Well trained practitioners and teams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9050" y="775469"/>
            <a:ext cx="30541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Health professions students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Skills and support for rural practice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Mentoring from experienced, supported practitioners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39540" y="3182570"/>
            <a:ext cx="290139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33"/>
                </a:solidFill>
                <a:latin typeface="Lucida Bright" panose="02040602050505020304" pitchFamily="18" charset="0"/>
              </a:rPr>
              <a:t>Clinical teams/practices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7033"/>
                </a:solidFill>
                <a:latin typeface="Lucida Bright" panose="02040602050505020304" pitchFamily="18" charset="0"/>
              </a:rPr>
              <a:t>Patient-Centered Medical Home approach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7033"/>
                </a:solidFill>
                <a:latin typeface="Lucida Bright" panose="02040602050505020304" pitchFamily="18" charset="0"/>
              </a:rPr>
              <a:t>Valued and supported educators for students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51755" y="3182570"/>
            <a:ext cx="2748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Clinician/Preceptors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Resources for support and development as educators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Well prepared and motivated learners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641" y="2213884"/>
            <a:ext cx="1172479" cy="850047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2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490" y="2473675"/>
            <a:ext cx="2025754" cy="2051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75" y="891995"/>
            <a:ext cx="3173095" cy="38782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6835" y="114154"/>
            <a:ext cx="4907384" cy="320680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1976015" y="1736300"/>
            <a:ext cx="9162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786715" y="2439160"/>
            <a:ext cx="498704" cy="4942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832967" y="1899728"/>
            <a:ext cx="2097620" cy="114877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901979" y="2571750"/>
            <a:ext cx="3197071" cy="7635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880142" y="2652981"/>
            <a:ext cx="1580228" cy="53666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32" y="4862325"/>
            <a:ext cx="2150171" cy="21738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793640" y="3384103"/>
            <a:ext cx="3054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Lucida Bright" panose="02040602050505020304" pitchFamily="18" charset="0"/>
              </a:rPr>
              <a:t>Ready for Rural Partnership</a:t>
            </a:r>
          </a:p>
          <a:p>
            <a:r>
              <a:rPr lang="en-US" sz="2800" dirty="0">
                <a:solidFill>
                  <a:srgbClr val="0070C0"/>
                </a:solidFill>
                <a:latin typeface="Lucida Bright" panose="02040602050505020304" pitchFamily="18" charset="0"/>
              </a:rPr>
              <a:t>Graphic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9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86834" y="119681"/>
            <a:ext cx="6260905" cy="458115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7033"/>
                </a:solidFill>
                <a:latin typeface="Lucida Bright" panose="02040602050505020304" pitchFamily="18" charset="0"/>
              </a:rPr>
              <a:t>Ready for Rural (R4R) Aspirations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86834" y="739290"/>
            <a:ext cx="6260905" cy="42757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8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 </a:t>
            </a:r>
          </a:p>
          <a:p>
            <a:pPr marL="0" indent="0">
              <a:buNone/>
            </a:pPr>
            <a:r>
              <a:rPr lang="en-US" sz="38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 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1426" y="586585"/>
            <a:ext cx="6566314" cy="4225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Lucida Bright" panose="02040602050505020304" pitchFamily="18" charset="0"/>
              </a:rPr>
              <a:t>The non-profit Ready for Rural (R4R) Partnership aspires to do the following:</a:t>
            </a:r>
          </a:p>
          <a:p>
            <a:endParaRPr lang="en-US" sz="1200" dirty="0">
              <a:solidFill>
                <a:srgbClr val="002060"/>
              </a:solidFill>
              <a:latin typeface="Lucida Bright" panose="02040602050505020304" pitchFamily="18" charset="0"/>
            </a:endParaRPr>
          </a:p>
          <a:p>
            <a:r>
              <a:rPr lang="en-US" sz="1200" dirty="0">
                <a:solidFill>
                  <a:srgbClr val="002060"/>
                </a:solidFill>
                <a:latin typeface="Lucida Bright" panose="02040602050505020304" pitchFamily="18" charset="0"/>
              </a:rPr>
              <a:t>a)  </a:t>
            </a:r>
            <a:r>
              <a:rPr lang="en-US" sz="1200" b="1" dirty="0">
                <a:solidFill>
                  <a:srgbClr val="002060"/>
                </a:solidFill>
                <a:latin typeface="Lucida Bright" panose="02040602050505020304" pitchFamily="18" charset="0"/>
              </a:rPr>
              <a:t>Establish partnerships </a:t>
            </a:r>
            <a:r>
              <a:rPr lang="en-US" sz="1200" dirty="0">
                <a:solidFill>
                  <a:srgbClr val="002060"/>
                </a:solidFill>
                <a:latin typeface="Lucida Bright" panose="02040602050505020304" pitchFamily="18" charset="0"/>
              </a:rPr>
              <a:t>with key stakeholders - AAFP, SGIM, AAP, RTT    </a:t>
            </a:r>
          </a:p>
          <a:p>
            <a:r>
              <a:rPr lang="en-US" sz="1200" dirty="0">
                <a:solidFill>
                  <a:srgbClr val="002060"/>
                </a:solidFill>
                <a:latin typeface="Lucida Bright" panose="02040602050505020304" pitchFamily="18" charset="0"/>
              </a:rPr>
              <a:t>     Collaborative, etc. to leverage and augment existing resources;</a:t>
            </a:r>
          </a:p>
          <a:p>
            <a:pPr marL="228600" indent="-228600">
              <a:buAutoNum type="alphaLcParenR" startAt="2"/>
            </a:pPr>
            <a:r>
              <a:rPr lang="en-US" sz="1200" dirty="0">
                <a:solidFill>
                  <a:srgbClr val="002060"/>
                </a:solidFill>
                <a:latin typeface="Lucida Bright" panose="02040602050505020304" pitchFamily="18" charset="0"/>
              </a:rPr>
              <a:t>Assist interested health care organizations to </a:t>
            </a:r>
            <a:r>
              <a:rPr lang="en-US" sz="1200" b="1" dirty="0">
                <a:solidFill>
                  <a:srgbClr val="002060"/>
                </a:solidFill>
                <a:latin typeface="Lucida Bright" panose="02040602050505020304" pitchFamily="18" charset="0"/>
              </a:rPr>
              <a:t>implement a Patient-Centered  </a:t>
            </a:r>
          </a:p>
          <a:p>
            <a:r>
              <a:rPr lang="en-US" sz="1200" b="1" dirty="0">
                <a:solidFill>
                  <a:srgbClr val="002060"/>
                </a:solidFill>
                <a:latin typeface="Lucida Bright" panose="02040602050505020304" pitchFamily="18" charset="0"/>
              </a:rPr>
              <a:t>     Medical Home (PCMH) care model</a:t>
            </a:r>
            <a:r>
              <a:rPr lang="en-US" sz="1200" dirty="0">
                <a:solidFill>
                  <a:srgbClr val="002060"/>
                </a:solidFill>
                <a:latin typeface="Lucida Bright" panose="02040602050505020304" pitchFamily="18" charset="0"/>
              </a:rPr>
              <a:t>, where the interdisciplinary team is the  </a:t>
            </a:r>
          </a:p>
          <a:p>
            <a:r>
              <a:rPr lang="en-US" sz="1200" dirty="0">
                <a:solidFill>
                  <a:srgbClr val="002060"/>
                </a:solidFill>
                <a:latin typeface="Lucida Bright" panose="02040602050505020304" pitchFamily="18" charset="0"/>
              </a:rPr>
              <a:t>     continuity for patients, learners and practitioners;</a:t>
            </a:r>
          </a:p>
          <a:p>
            <a:pPr marL="228600" indent="-228600">
              <a:buAutoNum type="alphaLcParenR" startAt="3"/>
            </a:pPr>
            <a:r>
              <a:rPr lang="en-US" sz="1200" b="1" dirty="0">
                <a:solidFill>
                  <a:srgbClr val="002060"/>
                </a:solidFill>
                <a:latin typeface="Lucida Bright" panose="02040602050505020304" pitchFamily="18" charset="0"/>
              </a:rPr>
              <a:t>Assist practitioners/teams </a:t>
            </a:r>
            <a:r>
              <a:rPr lang="en-US" sz="1200" dirty="0">
                <a:solidFill>
                  <a:srgbClr val="002060"/>
                </a:solidFill>
                <a:latin typeface="Lucida Bright" panose="02040602050505020304" pitchFamily="18" charset="0"/>
              </a:rPr>
              <a:t>to develop advanced clinical, mentoring and teaching  skills;            </a:t>
            </a:r>
          </a:p>
          <a:p>
            <a:r>
              <a:rPr lang="en-US" sz="1200" dirty="0">
                <a:solidFill>
                  <a:srgbClr val="002060"/>
                </a:solidFill>
                <a:latin typeface="Lucida Bright" panose="02040602050505020304" pitchFamily="18" charset="0"/>
              </a:rPr>
              <a:t>d)  </a:t>
            </a:r>
            <a:r>
              <a:rPr lang="en-US" sz="1200" b="1" dirty="0">
                <a:solidFill>
                  <a:srgbClr val="002060"/>
                </a:solidFill>
                <a:latin typeface="Lucida Bright" panose="02040602050505020304" pitchFamily="18" charset="0"/>
              </a:rPr>
              <a:t>Structure electives </a:t>
            </a:r>
            <a:r>
              <a:rPr lang="en-US" sz="1200" dirty="0">
                <a:solidFill>
                  <a:srgbClr val="002060"/>
                </a:solidFill>
                <a:latin typeface="Lucida Bright" panose="02040602050505020304" pitchFamily="18" charset="0"/>
              </a:rPr>
              <a:t>for medical students, primary care residents and advanced                             </a:t>
            </a:r>
          </a:p>
          <a:p>
            <a:r>
              <a:rPr lang="en-US" sz="1200" dirty="0">
                <a:solidFill>
                  <a:srgbClr val="002060"/>
                </a:solidFill>
                <a:latin typeface="Lucida Bright" panose="02040602050505020304" pitchFamily="18" charset="0"/>
              </a:rPr>
              <a:t>     practitioner students to match them with those skilled practitioners as </a:t>
            </a:r>
          </a:p>
          <a:p>
            <a:r>
              <a:rPr lang="en-US" sz="1200" dirty="0">
                <a:solidFill>
                  <a:srgbClr val="002060"/>
                </a:solidFill>
                <a:latin typeface="Lucida Bright" panose="02040602050505020304" pitchFamily="18" charset="0"/>
              </a:rPr>
              <a:t>     preceptors and role models;</a:t>
            </a:r>
          </a:p>
          <a:p>
            <a:r>
              <a:rPr lang="en-US" sz="1200" dirty="0">
                <a:solidFill>
                  <a:srgbClr val="002060"/>
                </a:solidFill>
                <a:latin typeface="Lucida Bright" panose="02040602050505020304" pitchFamily="18" charset="0"/>
              </a:rPr>
              <a:t>e)  Reach out to residencies and AP training programs to </a:t>
            </a:r>
            <a:r>
              <a:rPr lang="en-US" sz="1200" b="1" dirty="0">
                <a:solidFill>
                  <a:srgbClr val="002060"/>
                </a:solidFill>
                <a:latin typeface="Lucida Bright" panose="02040602050505020304" pitchFamily="18" charset="0"/>
              </a:rPr>
              <a:t>educate learners about </a:t>
            </a:r>
          </a:p>
          <a:p>
            <a:r>
              <a:rPr lang="en-US" sz="1200" b="1" dirty="0">
                <a:solidFill>
                  <a:srgbClr val="002060"/>
                </a:solidFill>
                <a:latin typeface="Lucida Bright" panose="02040602050505020304" pitchFamily="18" charset="0"/>
              </a:rPr>
              <a:t>     R4R services</a:t>
            </a:r>
            <a:r>
              <a:rPr lang="en-US" sz="1200" dirty="0">
                <a:solidFill>
                  <a:srgbClr val="002060"/>
                </a:solidFill>
                <a:latin typeface="Lucida Bright" panose="02040602050505020304" pitchFamily="18" charset="0"/>
              </a:rPr>
              <a:t>, </a:t>
            </a:r>
            <a:r>
              <a:rPr lang="en-US" sz="1200" b="1" dirty="0">
                <a:solidFill>
                  <a:srgbClr val="002060"/>
                </a:solidFill>
                <a:latin typeface="Lucida Bright" panose="02040602050505020304" pitchFamily="18" charset="0"/>
              </a:rPr>
              <a:t>and help them feel prepared and excited </a:t>
            </a:r>
            <a:r>
              <a:rPr lang="en-US" sz="1200" dirty="0">
                <a:solidFill>
                  <a:srgbClr val="002060"/>
                </a:solidFill>
                <a:latin typeface="Lucida Bright" panose="02040602050505020304" pitchFamily="18" charset="0"/>
              </a:rPr>
              <a:t>about going to a rural   </a:t>
            </a:r>
          </a:p>
          <a:p>
            <a:r>
              <a:rPr lang="en-US" sz="1200" dirty="0">
                <a:solidFill>
                  <a:srgbClr val="002060"/>
                </a:solidFill>
                <a:latin typeface="Lucida Bright" panose="02040602050505020304" pitchFamily="18" charset="0"/>
              </a:rPr>
              <a:t>     practice post-training, whether temporarily or permanently;</a:t>
            </a:r>
          </a:p>
          <a:p>
            <a:r>
              <a:rPr lang="en-US" sz="1200" dirty="0">
                <a:solidFill>
                  <a:srgbClr val="002060"/>
                </a:solidFill>
                <a:latin typeface="Lucida Bright" panose="02040602050505020304" pitchFamily="18" charset="0"/>
              </a:rPr>
              <a:t>f)   </a:t>
            </a:r>
            <a:r>
              <a:rPr lang="en-US" sz="1200" b="1" dirty="0">
                <a:solidFill>
                  <a:srgbClr val="002060"/>
                </a:solidFill>
                <a:latin typeface="Lucida Bright" panose="02040602050505020304" pitchFamily="18" charset="0"/>
              </a:rPr>
              <a:t>Provide support </a:t>
            </a:r>
            <a:r>
              <a:rPr lang="en-US" sz="1200" dirty="0">
                <a:solidFill>
                  <a:srgbClr val="002060"/>
                </a:solidFill>
                <a:latin typeface="Lucida Bright" panose="02040602050505020304" pitchFamily="18" charset="0"/>
              </a:rPr>
              <a:t>for organizations, teams and practitioners through virtual </a:t>
            </a:r>
          </a:p>
          <a:p>
            <a:r>
              <a:rPr lang="en-US" sz="1200" dirty="0">
                <a:solidFill>
                  <a:srgbClr val="002060"/>
                </a:solidFill>
                <a:latin typeface="Lucida Bright" panose="02040602050505020304" pitchFamily="18" charset="0"/>
              </a:rPr>
              <a:t>     connections (e.g. a nurse/medical assistant support group, blogs, etc.)</a:t>
            </a:r>
          </a:p>
          <a:p>
            <a:r>
              <a:rPr lang="en-US" sz="1200" dirty="0">
                <a:solidFill>
                  <a:srgbClr val="002060"/>
                </a:solidFill>
                <a:latin typeface="Lucida Bright" panose="02040602050505020304" pitchFamily="18" charset="0"/>
              </a:rPr>
              <a:t>g)  </a:t>
            </a:r>
            <a:r>
              <a:rPr lang="en-US" sz="1200" b="1" dirty="0">
                <a:solidFill>
                  <a:srgbClr val="002060"/>
                </a:solidFill>
                <a:latin typeface="Lucida Bright" panose="02040602050505020304" pitchFamily="18" charset="0"/>
              </a:rPr>
              <a:t>Form teams of rural health care ambassadors </a:t>
            </a:r>
            <a:r>
              <a:rPr lang="en-US" sz="1200" dirty="0">
                <a:solidFill>
                  <a:srgbClr val="002060"/>
                </a:solidFill>
                <a:latin typeface="Lucida Bright" panose="02040602050505020304" pitchFamily="18" charset="0"/>
              </a:rPr>
              <a:t>(MA, nurse, AP, MD/DO,    </a:t>
            </a:r>
          </a:p>
          <a:p>
            <a:r>
              <a:rPr lang="en-US" sz="1200" dirty="0">
                <a:solidFill>
                  <a:srgbClr val="002060"/>
                </a:solidFill>
                <a:latin typeface="Lucida Bright" panose="02040602050505020304" pitchFamily="18" charset="0"/>
              </a:rPr>
              <a:t>     business staff, manager, residents, medical students) to help develop new sites </a:t>
            </a:r>
          </a:p>
          <a:p>
            <a:endParaRPr 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77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77687" y="204822"/>
            <a:ext cx="6260905" cy="458115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007033"/>
                </a:solidFill>
                <a:latin typeface="Georgia" panose="02040502050405020303" pitchFamily="18" charset="0"/>
              </a:rPr>
              <a:t>SOAR Analysis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77688" y="433880"/>
            <a:ext cx="6260905" cy="470962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sz="38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trengths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Assets, capabilities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pportunities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Unmet need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spirations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Scope of work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Who we want to serve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Where we will focus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R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esults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How to identify and track progress</a:t>
            </a:r>
          </a:p>
          <a:p>
            <a:pPr marL="457200" lvl="1" indent="0">
              <a:buNone/>
            </a:pPr>
            <a:endParaRPr lang="en-US" sz="13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0"/>
            </a:endParaRPr>
          </a:p>
          <a:p>
            <a:pPr marL="0" indent="0">
              <a:buNone/>
            </a:pP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Jacqueline Stavros and Gina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</a:rPr>
              <a:t>Hinrichs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, </a:t>
            </a:r>
            <a:r>
              <a:rPr lang="en-US" sz="1100" i="1" dirty="0">
                <a:solidFill>
                  <a:schemeClr val="accent6">
                    <a:lumMod val="50000"/>
                  </a:schemeClr>
                </a:solidFill>
              </a:rPr>
              <a:t>Thin Book of SOAR: Building Strengths-Based Strategy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. Thin Book Publishing Co, 2009. </a:t>
            </a:r>
            <a:r>
              <a:rPr lang="en-US" sz="1100" u="sng" dirty="0">
                <a:solidFill>
                  <a:schemeClr val="accent6">
                    <a:lumMod val="50000"/>
                  </a:schemeClr>
                </a:solidFill>
                <a:hlinkClick r:id="rId5"/>
              </a:rPr>
              <a:t>http://www.thinbook.com/the-thin-book-of-soar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2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Lucida Bright" panose="02040602050505020304" pitchFamily="18" charset="0"/>
              </a:rPr>
              <a:t>Please Give Us Your Input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33"/>
                </a:solidFill>
                <a:latin typeface="Lucida Bright" panose="02040602050505020304" pitchFamily="18" charset="0"/>
              </a:rPr>
              <a:t>Please paste this link into your browser and add information about R4R from your perspective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33"/>
                </a:solidFill>
                <a:latin typeface="Lucida Bright" panose="02040602050505020304" pitchFamily="18" charset="0"/>
                <a:hlinkClick r:id="rId3"/>
              </a:rPr>
              <a:t>https://www.surveymonkey.com/r/XLWPT3N</a:t>
            </a:r>
            <a:r>
              <a:rPr lang="en-US" b="1" dirty="0">
                <a:solidFill>
                  <a:srgbClr val="007033"/>
                </a:solidFill>
                <a:latin typeface="Lucida Bright" panose="02040602050505020304" pitchFamily="18" charset="0"/>
              </a:rPr>
              <a:t> </a:t>
            </a:r>
          </a:p>
          <a:p>
            <a:r>
              <a:rPr lang="en-US" b="1" dirty="0">
                <a:solidFill>
                  <a:srgbClr val="007033"/>
                </a:solidFill>
                <a:latin typeface="Lucida Bright" panose="02040602050505020304" pitchFamily="18" charset="0"/>
              </a:rPr>
              <a:t>Strengths </a:t>
            </a:r>
          </a:p>
          <a:p>
            <a:r>
              <a:rPr lang="en-US" b="1" dirty="0">
                <a:solidFill>
                  <a:srgbClr val="007033"/>
                </a:solidFill>
                <a:latin typeface="Lucida Bright" panose="02040602050505020304" pitchFamily="18" charset="0"/>
              </a:rPr>
              <a:t>Opportunities </a:t>
            </a:r>
          </a:p>
          <a:p>
            <a:r>
              <a:rPr lang="en-US" b="1" dirty="0">
                <a:solidFill>
                  <a:srgbClr val="007033"/>
                </a:solidFill>
                <a:latin typeface="Lucida Bright" panose="02040602050505020304" pitchFamily="18" charset="0"/>
              </a:rPr>
              <a:t>Aspirations</a:t>
            </a:r>
          </a:p>
          <a:p>
            <a:r>
              <a:rPr lang="en-US" b="1" dirty="0">
                <a:solidFill>
                  <a:srgbClr val="007033"/>
                </a:solidFill>
                <a:latin typeface="Lucida Bright" panose="02040602050505020304" pitchFamily="18" charset="0"/>
              </a:rPr>
              <a:t>Results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720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Lucida Bright" panose="02040602050505020304" pitchFamily="18" charset="0"/>
              </a:rPr>
              <a:t>Next Steps for R4R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4131" y="1197405"/>
            <a:ext cx="6413610" cy="3511061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007033"/>
                </a:solidFill>
                <a:latin typeface="Lucida Bright" panose="02040602050505020304" pitchFamily="18" charset="0"/>
              </a:rPr>
              <a:t>Gather input from experienced practitioners, residents and students</a:t>
            </a:r>
          </a:p>
          <a:p>
            <a:r>
              <a:rPr lang="en-US" dirty="0">
                <a:solidFill>
                  <a:srgbClr val="007033"/>
                </a:solidFill>
                <a:latin typeface="Lucida Bright" panose="02040602050505020304" pitchFamily="18" charset="0"/>
              </a:rPr>
              <a:t>Assemble an interdisciplinary     Advisory Board to guide R4R planning</a:t>
            </a:r>
          </a:p>
          <a:p>
            <a:r>
              <a:rPr lang="en-US" dirty="0">
                <a:solidFill>
                  <a:srgbClr val="007033"/>
                </a:solidFill>
                <a:latin typeface="Lucida Bright" panose="02040602050505020304" pitchFamily="18" charset="0"/>
              </a:rPr>
              <a:t>Establish a timeline and development plan</a:t>
            </a:r>
          </a:p>
          <a:p>
            <a:r>
              <a:rPr lang="en-US" dirty="0">
                <a:solidFill>
                  <a:srgbClr val="007033"/>
                </a:solidFill>
                <a:latin typeface="Lucida Bright" panose="02040602050505020304" pitchFamily="18" charset="0"/>
              </a:rPr>
              <a:t>Explore opportunities for collaboration and partnerships as R4R evolves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9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Bright" panose="02040602050505020304" pitchFamily="18" charset="0"/>
              </a:rPr>
              <a:t>Summary Points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0676" y="1558803"/>
            <a:ext cx="77879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33"/>
                </a:solidFill>
                <a:latin typeface="Lucida Bright" panose="02040602050505020304" pitchFamily="18" charset="0"/>
              </a:rPr>
              <a:t>There are concerning trends in the rural practitioner work force</a:t>
            </a:r>
          </a:p>
          <a:p>
            <a:endParaRPr lang="en-US" dirty="0">
              <a:solidFill>
                <a:srgbClr val="007033"/>
              </a:solidFill>
              <a:latin typeface="Lucida Bright" panose="02040602050505020304" pitchFamily="18" charset="0"/>
            </a:endParaRPr>
          </a:p>
          <a:p>
            <a:r>
              <a:rPr lang="en-US" dirty="0">
                <a:solidFill>
                  <a:srgbClr val="007033"/>
                </a:solidFill>
                <a:latin typeface="Lucida Bright" panose="02040602050505020304" pitchFamily="18" charset="0"/>
              </a:rPr>
              <a:t>Changes in health care provide an exciting opportunity to explore innovative solutions to sustainable high quality rural health care</a:t>
            </a:r>
          </a:p>
          <a:p>
            <a:endParaRPr lang="en-US" dirty="0">
              <a:solidFill>
                <a:srgbClr val="007033"/>
              </a:solidFill>
              <a:latin typeface="Lucida Bright" panose="02040602050505020304" pitchFamily="18" charset="0"/>
            </a:endParaRPr>
          </a:p>
          <a:p>
            <a:r>
              <a:rPr lang="en-US" dirty="0">
                <a:solidFill>
                  <a:srgbClr val="007033"/>
                </a:solidFill>
                <a:latin typeface="Lucida Bright" panose="02040602050505020304" pitchFamily="18" charset="0"/>
              </a:rPr>
              <a:t>Harvesting the wisdom of experienced colleagues in rural health  will enhance the effectiveness of the R4R implementation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590" y="3640685"/>
            <a:ext cx="1475360" cy="1225402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14"/>
    </mc:Choice>
    <mc:Fallback xmlns="">
      <p:transition spd="slow" advTm="27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Dr. Christopher Heatherton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hlinkClick r:id="rId2"/>
              </a:rPr>
              <a:t>cheatherton@msn.com</a:t>
            </a:r>
            <a:r>
              <a:rPr lang="en-US" dirty="0"/>
              <a:t> </a:t>
            </a:r>
          </a:p>
          <a:p>
            <a:r>
              <a:rPr lang="en-US" dirty="0"/>
              <a:t>Tina Kenyon, ACSW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hlinkClick r:id="rId3"/>
              </a:rPr>
              <a:t>tkenyon@crhc.org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6141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6260" y="1655520"/>
            <a:ext cx="855148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33"/>
                </a:solidFill>
                <a:latin typeface="Lucida Bright" panose="02040602050505020304" pitchFamily="18" charset="0"/>
              </a:rPr>
              <a:t>1) Attracting the Next Generation of Physicians to Rural Medicine</a:t>
            </a:r>
          </a:p>
          <a:p>
            <a:r>
              <a:rPr lang="en-US" sz="1200" b="1" dirty="0">
                <a:solidFill>
                  <a:srgbClr val="007033"/>
                </a:solidFill>
                <a:latin typeface="Lucida Bright" panose="02040602050505020304" pitchFamily="18" charset="0"/>
              </a:rPr>
              <a:t>Peter Jaret, Special to AAMC News, February 3, 2020</a:t>
            </a:r>
          </a:p>
          <a:p>
            <a:endParaRPr lang="en-US" sz="1200" b="1" dirty="0">
              <a:solidFill>
                <a:srgbClr val="007033"/>
              </a:solidFill>
              <a:latin typeface="Lucida Bright" panose="02040602050505020304" pitchFamily="18" charset="0"/>
            </a:endParaRPr>
          </a:p>
          <a:p>
            <a:r>
              <a:rPr lang="en-US" sz="1200" b="1" dirty="0">
                <a:solidFill>
                  <a:srgbClr val="007033"/>
                </a:solidFill>
                <a:latin typeface="Lucida Bright" panose="02040602050505020304" pitchFamily="18" charset="0"/>
              </a:rPr>
              <a:t>2) Fordyce MA, Chen FM, </a:t>
            </a:r>
            <a:r>
              <a:rPr lang="en-US" sz="1200" b="1" dirty="0" err="1">
                <a:solidFill>
                  <a:srgbClr val="007033"/>
                </a:solidFill>
                <a:latin typeface="Lucida Bright" panose="02040602050505020304" pitchFamily="18" charset="0"/>
              </a:rPr>
              <a:t>Doescher</a:t>
            </a:r>
            <a:r>
              <a:rPr lang="en-US" sz="1200" b="1" dirty="0">
                <a:solidFill>
                  <a:srgbClr val="007033"/>
                </a:solidFill>
                <a:latin typeface="Lucida Bright" panose="02040602050505020304" pitchFamily="18" charset="0"/>
              </a:rPr>
              <a:t> MP, Hart LG. 2005 physician supply and distribution in rural areas of    the United States [Internet]. Seattle (WA): University of Washington Rural Health Research Center; 2007 Nov [cited 2019 Oct 16]. (Final Report No. 116). Available from: https://depts.washington.edu/uwrhrc/uploads/RHRC%20FR116%20Fordyce.pdf Google Scholar </a:t>
            </a:r>
          </a:p>
          <a:p>
            <a:endParaRPr lang="en-US" sz="1200" b="1" dirty="0">
              <a:solidFill>
                <a:srgbClr val="007033"/>
              </a:solidFill>
              <a:latin typeface="Lucida Bright" panose="02040602050505020304" pitchFamily="18" charset="0"/>
            </a:endParaRPr>
          </a:p>
          <a:p>
            <a:r>
              <a:rPr lang="en-US" sz="1200" b="1" dirty="0">
                <a:solidFill>
                  <a:srgbClr val="007033"/>
                </a:solidFill>
                <a:latin typeface="Lucida Bright" panose="02040602050505020304" pitchFamily="18" charset="0"/>
              </a:rPr>
              <a:t>3) Implications of an Aging Rural Physician Workforce</a:t>
            </a:r>
          </a:p>
          <a:p>
            <a:r>
              <a:rPr lang="en-US" sz="1200" b="1" dirty="0">
                <a:solidFill>
                  <a:srgbClr val="007033"/>
                </a:solidFill>
                <a:latin typeface="Lucida Bright" panose="02040602050505020304" pitchFamily="18" charset="0"/>
              </a:rPr>
              <a:t>Lucy Skinner, B.A., Douglas O. </a:t>
            </a:r>
            <a:r>
              <a:rPr lang="en-US" sz="1200" b="1" dirty="0" err="1">
                <a:solidFill>
                  <a:srgbClr val="007033"/>
                </a:solidFill>
                <a:latin typeface="Lucida Bright" panose="02040602050505020304" pitchFamily="18" charset="0"/>
              </a:rPr>
              <a:t>Staiger</a:t>
            </a:r>
            <a:r>
              <a:rPr lang="en-US" sz="1200" b="1" dirty="0">
                <a:solidFill>
                  <a:srgbClr val="007033"/>
                </a:solidFill>
                <a:latin typeface="Lucida Bright" panose="02040602050505020304" pitchFamily="18" charset="0"/>
              </a:rPr>
              <a:t>, Ph.D., David I. </a:t>
            </a:r>
            <a:r>
              <a:rPr lang="en-US" sz="1200" b="1" dirty="0" err="1">
                <a:solidFill>
                  <a:srgbClr val="007033"/>
                </a:solidFill>
                <a:latin typeface="Lucida Bright" panose="02040602050505020304" pitchFamily="18" charset="0"/>
              </a:rPr>
              <a:t>Auerbach</a:t>
            </a:r>
            <a:r>
              <a:rPr lang="en-US" sz="1200" b="1" dirty="0">
                <a:solidFill>
                  <a:srgbClr val="007033"/>
                </a:solidFill>
                <a:latin typeface="Lucida Bright" panose="02040602050505020304" pitchFamily="18" charset="0"/>
              </a:rPr>
              <a:t>, Ph.D., and Peter I. </a:t>
            </a:r>
            <a:r>
              <a:rPr lang="en-US" sz="1200" b="1" dirty="0" err="1">
                <a:solidFill>
                  <a:srgbClr val="007033"/>
                </a:solidFill>
                <a:latin typeface="Lucida Bright" panose="02040602050505020304" pitchFamily="18" charset="0"/>
              </a:rPr>
              <a:t>Buerhaus</a:t>
            </a:r>
            <a:r>
              <a:rPr lang="en-US" sz="1200" b="1" dirty="0">
                <a:solidFill>
                  <a:srgbClr val="007033"/>
                </a:solidFill>
                <a:latin typeface="Lucida Bright" panose="02040602050505020304" pitchFamily="18" charset="0"/>
              </a:rPr>
              <a:t>, Ph.D., R.N.        N </a:t>
            </a:r>
            <a:r>
              <a:rPr lang="en-US" sz="1200" b="1" dirty="0" err="1">
                <a:solidFill>
                  <a:srgbClr val="007033"/>
                </a:solidFill>
                <a:latin typeface="Lucida Bright" panose="02040602050505020304" pitchFamily="18" charset="0"/>
              </a:rPr>
              <a:t>Engl</a:t>
            </a:r>
            <a:r>
              <a:rPr lang="en-US" sz="1200" b="1" dirty="0">
                <a:solidFill>
                  <a:srgbClr val="007033"/>
                </a:solidFill>
                <a:latin typeface="Lucida Bright" panose="02040602050505020304" pitchFamily="18" charset="0"/>
              </a:rPr>
              <a:t> J Med 2019; 381:299-301 DOI: 10.1056/NEJMp1900808</a:t>
            </a:r>
          </a:p>
          <a:p>
            <a:endParaRPr lang="en-US" sz="1200" b="1" dirty="0">
              <a:solidFill>
                <a:srgbClr val="007033"/>
              </a:solidFill>
              <a:latin typeface="Lucida Bright" panose="02040602050505020304" pitchFamily="18" charset="0"/>
            </a:endParaRPr>
          </a:p>
          <a:p>
            <a:r>
              <a:rPr lang="en-US" sz="1200" b="1" dirty="0">
                <a:solidFill>
                  <a:srgbClr val="007033"/>
                </a:solidFill>
                <a:latin typeface="Lucida Bright" panose="02040602050505020304" pitchFamily="18" charset="0"/>
              </a:rPr>
              <a:t>4) The Decline In Rural Medical Students: A Growing Gap In Geographic Diversity Threatens The Rural Physician Workforce</a:t>
            </a:r>
          </a:p>
          <a:p>
            <a:r>
              <a:rPr lang="en-US" sz="1200" b="1" dirty="0">
                <a:solidFill>
                  <a:srgbClr val="007033"/>
                </a:solidFill>
                <a:latin typeface="Lucida Bright" panose="02040602050505020304" pitchFamily="18" charset="0"/>
              </a:rPr>
              <a:t>Scott A. Shipman, Andrea </a:t>
            </a:r>
            <a:r>
              <a:rPr lang="en-US" sz="1200" b="1" dirty="0" err="1">
                <a:solidFill>
                  <a:srgbClr val="007033"/>
                </a:solidFill>
                <a:latin typeface="Lucida Bright" panose="02040602050505020304" pitchFamily="18" charset="0"/>
              </a:rPr>
              <a:t>Wendling</a:t>
            </a:r>
            <a:r>
              <a:rPr lang="en-US" sz="1200" b="1" dirty="0">
                <a:solidFill>
                  <a:srgbClr val="007033"/>
                </a:solidFill>
                <a:latin typeface="Lucida Bright" panose="02040602050505020304" pitchFamily="18" charset="0"/>
              </a:rPr>
              <a:t>, Karen C. Jones, Iris </a:t>
            </a:r>
            <a:r>
              <a:rPr lang="en-US" sz="1200" b="1" dirty="0" err="1">
                <a:solidFill>
                  <a:srgbClr val="007033"/>
                </a:solidFill>
                <a:latin typeface="Lucida Bright" panose="02040602050505020304" pitchFamily="18" charset="0"/>
              </a:rPr>
              <a:t>Kovar</a:t>
            </a:r>
            <a:r>
              <a:rPr lang="en-US" sz="1200" b="1" dirty="0">
                <a:solidFill>
                  <a:srgbClr val="007033"/>
                </a:solidFill>
                <a:latin typeface="Lucida Bright" panose="02040602050505020304" pitchFamily="18" charset="0"/>
              </a:rPr>
              <a:t>-Gough, Janis M. </a:t>
            </a:r>
            <a:r>
              <a:rPr lang="en-US" sz="1200" b="1" dirty="0" err="1">
                <a:solidFill>
                  <a:srgbClr val="007033"/>
                </a:solidFill>
                <a:latin typeface="Lucida Bright" panose="02040602050505020304" pitchFamily="18" charset="0"/>
              </a:rPr>
              <a:t>Orlowski</a:t>
            </a:r>
            <a:r>
              <a:rPr lang="en-US" sz="1200" b="1" dirty="0">
                <a:solidFill>
                  <a:srgbClr val="007033"/>
                </a:solidFill>
                <a:latin typeface="Lucida Bright" panose="02040602050505020304" pitchFamily="18" charset="0"/>
              </a:rPr>
              <a:t>, and Julie Phillips - </a:t>
            </a:r>
            <a:r>
              <a:rPr lang="en-US" sz="1200" b="1" dirty="0">
                <a:solidFill>
                  <a:srgbClr val="007033"/>
                </a:solidFill>
                <a:latin typeface="Lucida Bright" panose="02040602050505020304" pitchFamily="18" charset="0"/>
                <a:hlinkClick r:id="rId2"/>
              </a:rPr>
              <a:t>https://www.healthaffairs.org/journal/hlthaff</a:t>
            </a:r>
            <a:endParaRPr lang="en-US" sz="1200" b="1" dirty="0">
              <a:solidFill>
                <a:srgbClr val="007033"/>
              </a:solidFill>
              <a:latin typeface="Lucida Bright" panose="02040602050505020304" pitchFamily="18" charset="0"/>
            </a:endParaRPr>
          </a:p>
          <a:p>
            <a:endParaRPr lang="en-US" sz="1100" dirty="0"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118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28470"/>
            <a:ext cx="8246070" cy="763525"/>
          </a:xfrm>
        </p:spPr>
        <p:txBody>
          <a:bodyPr/>
          <a:lstStyle/>
          <a:p>
            <a:r>
              <a:rPr lang="en-US" dirty="0">
                <a:solidFill>
                  <a:srgbClr val="007033"/>
                </a:solidFill>
              </a:rPr>
              <a:t>Presentation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808225"/>
            <a:ext cx="8246070" cy="3054101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Lucida Bright" panose="02040602050505020304" pitchFamily="18" charset="0"/>
              </a:rPr>
              <a:t>Describe the draft plan for an innovative non-profit partnership supporting rural preceptors, teams and health systems </a:t>
            </a:r>
          </a:p>
          <a:p>
            <a:pPr lvl="0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Lucida Bright" panose="02040602050505020304" pitchFamily="18" charset="0"/>
              </a:rPr>
              <a:t>Gather strengths, opportunities, aspirations and results related to the implementation of the R4R non-profit partnership</a:t>
            </a:r>
          </a:p>
          <a:p>
            <a:pPr lvl="0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Lucida Bright" panose="02040602050505020304" pitchFamily="18" charset="0"/>
              </a:rPr>
              <a:t>Explore innovative strategies to optimize the strengths and opportunities of developing the R4R   non-profit partnership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86835" y="281175"/>
            <a:ext cx="6260905" cy="45811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33"/>
                </a:solidFill>
                <a:latin typeface="Georgia" panose="02040502050405020303" pitchFamily="18" charset="0"/>
              </a:rPr>
              <a:t>Session Structure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34130" y="1197405"/>
            <a:ext cx="6260905" cy="4275739"/>
          </a:xfrm>
        </p:spPr>
        <p:txBody>
          <a:bodyPr>
            <a:normAutofit fontScale="47500" lnSpcReduction="20000"/>
          </a:bodyPr>
          <a:lstStyle/>
          <a:p>
            <a:r>
              <a:rPr lang="en-US" sz="3800" dirty="0">
                <a:solidFill>
                  <a:schemeClr val="accent6">
                    <a:lumMod val="50000"/>
                  </a:schemeClr>
                </a:solidFill>
                <a:latin typeface="Lucida Bright" panose="02040602050505020304" pitchFamily="18" charset="0"/>
              </a:rPr>
              <a:t>Introduction of presenters </a:t>
            </a:r>
          </a:p>
          <a:p>
            <a:pPr marL="0" indent="0">
              <a:buNone/>
            </a:pPr>
            <a:r>
              <a:rPr lang="en-US" sz="3800" dirty="0">
                <a:solidFill>
                  <a:schemeClr val="accent6">
                    <a:lumMod val="50000"/>
                  </a:schemeClr>
                </a:solidFill>
                <a:latin typeface="Lucida Bright" panose="02040602050505020304" pitchFamily="18" charset="0"/>
              </a:rPr>
              <a:t>			 </a:t>
            </a:r>
          </a:p>
          <a:p>
            <a:r>
              <a:rPr lang="en-US" sz="3800" dirty="0">
                <a:solidFill>
                  <a:schemeClr val="accent6">
                    <a:lumMod val="50000"/>
                  </a:schemeClr>
                </a:solidFill>
                <a:latin typeface="Lucida Bright" panose="02040602050505020304" pitchFamily="18" charset="0"/>
              </a:rPr>
              <a:t>Review the literature and background that led to the Ready for Rural (R4R) concept</a:t>
            </a:r>
          </a:p>
          <a:p>
            <a:pPr marL="0" indent="0">
              <a:buNone/>
            </a:pPr>
            <a:endParaRPr lang="en-US" sz="3800" dirty="0">
              <a:solidFill>
                <a:schemeClr val="accent6">
                  <a:lumMod val="50000"/>
                </a:schemeClr>
              </a:solidFill>
              <a:latin typeface="Lucida Bright" panose="02040602050505020304" pitchFamily="18" charset="0"/>
            </a:endParaRPr>
          </a:p>
          <a:p>
            <a:r>
              <a:rPr lang="en-US" sz="3800" dirty="0">
                <a:solidFill>
                  <a:schemeClr val="accent6">
                    <a:lumMod val="50000"/>
                  </a:schemeClr>
                </a:solidFill>
                <a:latin typeface="Lucida Bright" panose="02040602050505020304" pitchFamily="18" charset="0"/>
              </a:rPr>
              <a:t>Describe the scope of the R4R non-profit proposal</a:t>
            </a:r>
          </a:p>
          <a:p>
            <a:pPr marL="0" indent="0">
              <a:buNone/>
            </a:pPr>
            <a:endParaRPr lang="en-US" sz="3800" dirty="0">
              <a:solidFill>
                <a:schemeClr val="accent6">
                  <a:lumMod val="50000"/>
                </a:schemeClr>
              </a:solidFill>
              <a:latin typeface="Lucida Bright" panose="02040602050505020304" pitchFamily="18" charset="0"/>
            </a:endParaRPr>
          </a:p>
          <a:p>
            <a:r>
              <a:rPr lang="en-US" sz="3800" dirty="0">
                <a:solidFill>
                  <a:schemeClr val="accent6">
                    <a:lumMod val="50000"/>
                  </a:schemeClr>
                </a:solidFill>
                <a:latin typeface="Lucida Bright" panose="02040602050505020304" pitchFamily="18" charset="0"/>
              </a:rPr>
              <a:t>Invite participants to share their input about strengths, opportunities, aspirations and how to measure results via Survey Monkey</a:t>
            </a:r>
          </a:p>
          <a:p>
            <a:pPr marL="0" indent="0">
              <a:buNone/>
            </a:pPr>
            <a:r>
              <a:rPr lang="en-US" sz="3800" dirty="0">
                <a:solidFill>
                  <a:schemeClr val="accent6">
                    <a:lumMod val="50000"/>
                  </a:schemeClr>
                </a:solidFill>
                <a:latin typeface="Lucida Bright" panose="02040602050505020304" pitchFamily="18" charset="0"/>
              </a:rPr>
              <a:t>	</a:t>
            </a:r>
          </a:p>
          <a:p>
            <a:r>
              <a:rPr lang="en-US" sz="3800" dirty="0">
                <a:solidFill>
                  <a:schemeClr val="accent6">
                    <a:lumMod val="50000"/>
                  </a:schemeClr>
                </a:solidFill>
                <a:latin typeface="Lucida Bright" panose="02040602050505020304" pitchFamily="18" charset="0"/>
              </a:rPr>
              <a:t>Summarize proposed next steps in the R4R development</a:t>
            </a:r>
            <a:r>
              <a:rPr lang="en-US" sz="38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	              					</a:t>
            </a:r>
          </a:p>
          <a:p>
            <a:pPr marL="0" indent="0">
              <a:buNone/>
            </a:pPr>
            <a:r>
              <a:rPr lang="en-US" sz="38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 </a:t>
            </a:r>
          </a:p>
          <a:p>
            <a:pPr marL="0" indent="0">
              <a:buNone/>
            </a:pPr>
            <a:r>
              <a:rPr lang="en-US" sz="38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 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Tina Kenyon, ACSW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solidFill>
                  <a:srgbClr val="007033"/>
                </a:solidFill>
                <a:latin typeface="Lucida Bright" panose="02040602050505020304" pitchFamily="18" charset="0"/>
              </a:rPr>
              <a:t>Background and experience in nursing, social work and education</a:t>
            </a:r>
          </a:p>
          <a:p>
            <a:r>
              <a:rPr lang="en-US" sz="2000" dirty="0">
                <a:solidFill>
                  <a:srgbClr val="007033"/>
                </a:solidFill>
                <a:latin typeface="Lucida Bright" panose="02040602050505020304" pitchFamily="18" charset="0"/>
              </a:rPr>
              <a:t>Educator for interdisciplinary health professionals including Family Medicine residents for 33 years</a:t>
            </a:r>
          </a:p>
          <a:p>
            <a:r>
              <a:rPr lang="en-US" sz="2000" dirty="0">
                <a:solidFill>
                  <a:srgbClr val="007033"/>
                </a:solidFill>
                <a:latin typeface="Lucida Bright" panose="02040602050505020304" pitchFamily="18" charset="0"/>
              </a:rPr>
              <a:t>Raised in and currently living in a rural area</a:t>
            </a:r>
          </a:p>
          <a:p>
            <a:r>
              <a:rPr lang="en-US" sz="2000" dirty="0">
                <a:solidFill>
                  <a:srgbClr val="007033"/>
                </a:solidFill>
                <a:latin typeface="Lucida Bright" panose="02040602050505020304" pitchFamily="18" charset="0"/>
              </a:rPr>
              <a:t>Desire to support learners interested in rural practice after residency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33012" y="433880"/>
            <a:ext cx="6260905" cy="45811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eorgia" panose="02040502050405020303" pitchFamily="18" charset="0"/>
              </a:rPr>
              <a:t>Christopher Heatherton, D.O.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33012" y="719630"/>
            <a:ext cx="6473959" cy="42757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8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 </a:t>
            </a:r>
          </a:p>
          <a:p>
            <a:pPr marL="0" indent="0">
              <a:buNone/>
            </a:pPr>
            <a:r>
              <a:rPr lang="en-US" sz="38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 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1425" y="1197405"/>
            <a:ext cx="632125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ucida Bright" panose="02040602050505020304" pitchFamily="18" charset="0"/>
              </a:rPr>
              <a:t>	</a:t>
            </a:r>
            <a:r>
              <a:rPr lang="en-US" sz="2000" dirty="0">
                <a:latin typeface="Lucida Bright" panose="02040602050505020304" pitchFamily="18" charset="0"/>
              </a:rPr>
              <a:t>     </a:t>
            </a:r>
            <a:r>
              <a:rPr lang="en-US" sz="2000" b="1" dirty="0">
                <a:solidFill>
                  <a:srgbClr val="007033"/>
                </a:solidFill>
                <a:latin typeface="Lucida Bright" panose="02040602050505020304" pitchFamily="18" charset="0"/>
              </a:rPr>
              <a:t>The Road to Rural Practice ~</a:t>
            </a:r>
          </a:p>
          <a:p>
            <a:r>
              <a:rPr lang="en-US" sz="1600" i="1" dirty="0">
                <a:solidFill>
                  <a:srgbClr val="007033"/>
                </a:solidFill>
                <a:latin typeface="Lucida Bright" panose="02040602050505020304" pitchFamily="18" charset="0"/>
              </a:rPr>
              <a:t>Training: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07033"/>
                </a:solidFill>
                <a:latin typeface="Lucida Bright" panose="02040602050505020304" pitchFamily="18" charset="0"/>
              </a:rPr>
              <a:t>University of New England College of Osteopathic Medicine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07033"/>
                </a:solidFill>
                <a:latin typeface="Lucida Bright" panose="02040602050505020304" pitchFamily="18" charset="0"/>
              </a:rPr>
              <a:t>NH Dartmouth Family Medicine Residency</a:t>
            </a:r>
          </a:p>
          <a:p>
            <a:endParaRPr lang="en-US" sz="1600" dirty="0">
              <a:solidFill>
                <a:srgbClr val="007033"/>
              </a:solidFill>
              <a:latin typeface="Lucida Bright" panose="02040602050505020304" pitchFamily="18" charset="0"/>
            </a:endParaRPr>
          </a:p>
          <a:p>
            <a:r>
              <a:rPr lang="en-US" sz="1600" i="1" dirty="0">
                <a:solidFill>
                  <a:srgbClr val="007033"/>
                </a:solidFill>
                <a:latin typeface="Lucida Bright" panose="02040602050505020304" pitchFamily="18" charset="0"/>
              </a:rPr>
              <a:t>Practice: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07033"/>
                </a:solidFill>
                <a:latin typeface="Lucida Bright" panose="02040602050505020304" pitchFamily="18" charset="0"/>
              </a:rPr>
              <a:t>Family Medicine Residency Faculty/Clinical Leader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07033"/>
                </a:solidFill>
                <a:latin typeface="Lucida Bright" panose="02040602050505020304" pitchFamily="18" charset="0"/>
              </a:rPr>
              <a:t>Locum Tenens practice in rural New Zealand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err="1">
                <a:solidFill>
                  <a:srgbClr val="007033"/>
                </a:solidFill>
                <a:latin typeface="Lucida Bright" panose="02040602050505020304" pitchFamily="18" charset="0"/>
              </a:rPr>
              <a:t>Inpt</a:t>
            </a:r>
            <a:r>
              <a:rPr lang="en-US" sz="1600" dirty="0">
                <a:solidFill>
                  <a:srgbClr val="007033"/>
                </a:solidFill>
                <a:latin typeface="Lucida Bright" panose="02040602050505020304" pitchFamily="18" charset="0"/>
              </a:rPr>
              <a:t>/</a:t>
            </a:r>
            <a:r>
              <a:rPr lang="en-US" sz="1600" dirty="0" err="1">
                <a:solidFill>
                  <a:srgbClr val="007033"/>
                </a:solidFill>
                <a:latin typeface="Lucida Bright" panose="02040602050505020304" pitchFamily="18" charset="0"/>
              </a:rPr>
              <a:t>Outpt</a:t>
            </a:r>
            <a:r>
              <a:rPr lang="en-US" sz="1600" dirty="0">
                <a:solidFill>
                  <a:srgbClr val="007033"/>
                </a:solidFill>
                <a:latin typeface="Lucida Bright" panose="02040602050505020304" pitchFamily="18" charset="0"/>
              </a:rPr>
              <a:t> practice in rural FQHC in New Hampshire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err="1">
                <a:solidFill>
                  <a:srgbClr val="007033"/>
                </a:solidFill>
                <a:latin typeface="Lucida Bright" panose="02040602050505020304" pitchFamily="18" charset="0"/>
              </a:rPr>
              <a:t>Inpt</a:t>
            </a:r>
            <a:r>
              <a:rPr lang="en-US" sz="1600" dirty="0">
                <a:solidFill>
                  <a:srgbClr val="007033"/>
                </a:solidFill>
                <a:latin typeface="Lucida Bright" panose="02040602050505020304" pitchFamily="18" charset="0"/>
              </a:rPr>
              <a:t>/</a:t>
            </a:r>
            <a:r>
              <a:rPr lang="en-US" sz="1600" dirty="0" err="1">
                <a:solidFill>
                  <a:srgbClr val="007033"/>
                </a:solidFill>
                <a:latin typeface="Lucida Bright" panose="02040602050505020304" pitchFamily="18" charset="0"/>
              </a:rPr>
              <a:t>Outpt</a:t>
            </a:r>
            <a:r>
              <a:rPr lang="en-US" sz="1600" dirty="0">
                <a:solidFill>
                  <a:srgbClr val="007033"/>
                </a:solidFill>
                <a:latin typeface="Lucida Bright" panose="02040602050505020304" pitchFamily="18" charset="0"/>
              </a:rPr>
              <a:t>/ER in Critical Access system in rural Idaho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8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93"/>
    </mc:Choice>
    <mc:Fallback xmlns="">
      <p:transition spd="slow" advTm="36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1180" y="128470"/>
            <a:ext cx="5497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0"/>
              </a:rPr>
              <a:t>Lessons from the Literature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6260" y="1502815"/>
            <a:ext cx="794066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500" dirty="0">
                <a:solidFill>
                  <a:srgbClr val="007033"/>
                </a:solidFill>
                <a:latin typeface="Lucida Bright" panose="02040602050505020304" pitchFamily="18" charset="0"/>
              </a:rPr>
              <a:t>The patient-to-primary care physician ratio in rural areas is only 39.8 physicians per 100,000 people. (Jaret, AAMC News)</a:t>
            </a:r>
            <a:r>
              <a:rPr lang="en-US" sz="1500" baseline="30000" dirty="0">
                <a:solidFill>
                  <a:srgbClr val="007033"/>
                </a:solidFill>
                <a:latin typeface="Lucida Bright" panose="02040602050505020304" pitchFamily="18" charset="0"/>
              </a:rPr>
              <a:t>1</a:t>
            </a:r>
          </a:p>
          <a:p>
            <a:endParaRPr lang="en-US" sz="1500" dirty="0">
              <a:solidFill>
                <a:srgbClr val="007033"/>
              </a:solidFill>
              <a:latin typeface="Lucida Bright" panose="02040602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500" dirty="0">
                <a:solidFill>
                  <a:srgbClr val="007033"/>
                </a:solidFill>
                <a:latin typeface="Lucida Bright" panose="02040602050505020304" pitchFamily="18" charset="0"/>
              </a:rPr>
              <a:t>Only 11 percent of the physician workforce practices in rural communities.</a:t>
            </a:r>
            <a:r>
              <a:rPr lang="en-US" sz="1500" baseline="30000" dirty="0">
                <a:solidFill>
                  <a:srgbClr val="007033"/>
                </a:solidFill>
                <a:latin typeface="Lucida Bright" panose="02040602050505020304" pitchFamily="18" charset="0"/>
              </a:rPr>
              <a:t>2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500" dirty="0">
              <a:solidFill>
                <a:srgbClr val="007033"/>
              </a:solidFill>
              <a:latin typeface="Lucida Bright" panose="02040602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500" dirty="0">
                <a:solidFill>
                  <a:srgbClr val="007033"/>
                </a:solidFill>
                <a:latin typeface="Lucida Bright" panose="02040602050505020304" pitchFamily="18" charset="0"/>
              </a:rPr>
              <a:t>By 2017, more than half of rural physicians were at least 50 years old, and  more than a quarter were at least 60.</a:t>
            </a:r>
            <a:r>
              <a:rPr lang="en-US" sz="1500" baseline="30000" dirty="0">
                <a:solidFill>
                  <a:srgbClr val="007033"/>
                </a:solidFill>
                <a:latin typeface="Lucida Bright" panose="02040602050505020304" pitchFamily="18" charset="0"/>
              </a:rPr>
              <a:t>3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500" baseline="30000" dirty="0">
              <a:solidFill>
                <a:srgbClr val="007033"/>
              </a:solidFill>
              <a:latin typeface="Lucida Bright" panose="02040602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500" dirty="0">
                <a:solidFill>
                  <a:srgbClr val="007033"/>
                </a:solidFill>
                <a:latin typeface="Lucida Bright" panose="02040602050505020304" pitchFamily="18" charset="0"/>
              </a:rPr>
              <a:t>Growing up in a rural setting is a strong predictor of future rural practice for physicians. There has been a </a:t>
            </a:r>
            <a:r>
              <a:rPr lang="en-US" sz="1500" b="1" dirty="0">
                <a:solidFill>
                  <a:srgbClr val="007033"/>
                </a:solidFill>
                <a:latin typeface="Lucida Bright" panose="02040602050505020304" pitchFamily="18" charset="0"/>
              </a:rPr>
              <a:t>28% decrease </a:t>
            </a:r>
            <a:r>
              <a:rPr lang="en-US" sz="1500" dirty="0">
                <a:solidFill>
                  <a:srgbClr val="007033"/>
                </a:solidFill>
                <a:latin typeface="Lucida Bright" panose="02040602050505020304" pitchFamily="18" charset="0"/>
              </a:rPr>
              <a:t>in the number of allopathic medical school </a:t>
            </a:r>
            <a:r>
              <a:rPr lang="en-US" sz="1500" dirty="0" err="1">
                <a:solidFill>
                  <a:srgbClr val="007033"/>
                </a:solidFill>
                <a:latin typeface="Lucida Bright" panose="02040602050505020304" pitchFamily="18" charset="0"/>
              </a:rPr>
              <a:t>matriculants</a:t>
            </a:r>
            <a:r>
              <a:rPr lang="en-US" sz="1500" dirty="0">
                <a:solidFill>
                  <a:srgbClr val="007033"/>
                </a:solidFill>
                <a:latin typeface="Lucida Bright" panose="02040602050505020304" pitchFamily="18" charset="0"/>
              </a:rPr>
              <a:t> from rural backgrounds over the past 15 years.</a:t>
            </a:r>
            <a:r>
              <a:rPr lang="en-US" sz="1500" baseline="30000" dirty="0">
                <a:solidFill>
                  <a:srgbClr val="007033"/>
                </a:solidFill>
                <a:latin typeface="Lucida Bright" panose="02040602050505020304" pitchFamily="18" charset="0"/>
              </a:rPr>
              <a:t> </a:t>
            </a:r>
            <a:r>
              <a:rPr lang="en-US" sz="1500" dirty="0">
                <a:solidFill>
                  <a:srgbClr val="007033"/>
                </a:solidFill>
                <a:latin typeface="Lucida Bright" panose="02040602050505020304" pitchFamily="18" charset="0"/>
              </a:rPr>
              <a:t>Rural students represented less than 5 percent of all incoming medical students in 2017. </a:t>
            </a:r>
            <a:r>
              <a:rPr lang="en-US" sz="1500" baseline="30000" dirty="0">
                <a:solidFill>
                  <a:srgbClr val="007033"/>
                </a:solidFill>
                <a:latin typeface="Lucida Bright" panose="02040602050505020304" pitchFamily="18" charset="0"/>
              </a:rPr>
              <a:t>4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54"/>
    </mc:Choice>
    <mc:Fallback xmlns="">
      <p:transition spd="slow" advTm="43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02F17-D4DF-4249-94CB-0EAB443BC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540" y="433880"/>
            <a:ext cx="6260905" cy="572644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Calibri"/>
              </a:rPr>
              <a:t>Why Change the Model?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BF1D1-84D8-4E26-87E7-BAAB37F70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777" y="1197405"/>
            <a:ext cx="6719020" cy="35110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rgbClr val="007033"/>
                </a:solidFill>
                <a:latin typeface="Lucida Bright" panose="02040602050505020304" pitchFamily="18" charset="0"/>
                <a:ea typeface="+mn-lt"/>
                <a:cs typeface="+mn-lt"/>
              </a:rPr>
              <a:t>Who is joining the ranks of rural health? </a:t>
            </a:r>
          </a:p>
          <a:p>
            <a:pPr marL="0" indent="0">
              <a:buNone/>
            </a:pPr>
            <a:endParaRPr lang="en-US" sz="2000" dirty="0">
              <a:solidFill>
                <a:srgbClr val="007033"/>
              </a:solidFill>
              <a:latin typeface="Lucida Bright" panose="02040602050505020304" pitchFamily="18" charset="0"/>
              <a:ea typeface="+mn-lt"/>
              <a:cs typeface="+mn-lt"/>
            </a:endParaRPr>
          </a:p>
          <a:p>
            <a:r>
              <a:rPr lang="en-US" sz="2000" dirty="0">
                <a:solidFill>
                  <a:srgbClr val="007033"/>
                </a:solidFill>
                <a:latin typeface="Lucida Bright" panose="02040602050505020304" pitchFamily="18" charset="0"/>
                <a:ea typeface="+mn-lt"/>
                <a:cs typeface="+mn-lt"/>
              </a:rPr>
              <a:t>Where is the disconnect?</a:t>
            </a:r>
          </a:p>
          <a:p>
            <a:pPr marL="0" indent="0">
              <a:buNone/>
            </a:pPr>
            <a:endParaRPr lang="en-US" sz="2000" dirty="0">
              <a:solidFill>
                <a:srgbClr val="007033"/>
              </a:solidFill>
              <a:latin typeface="Lucida Bright" panose="02040602050505020304" pitchFamily="18" charset="0"/>
              <a:cs typeface="Calibri"/>
            </a:endParaRPr>
          </a:p>
          <a:p>
            <a:r>
              <a:rPr lang="en-US" sz="2000" dirty="0">
                <a:solidFill>
                  <a:srgbClr val="007033"/>
                </a:solidFill>
                <a:latin typeface="Lucida Bright" panose="02040602050505020304" pitchFamily="18" charset="0"/>
                <a:ea typeface="+mn-lt"/>
                <a:cs typeface="+mn-lt"/>
              </a:rPr>
              <a:t>Theory - Providers want to </a:t>
            </a:r>
            <a:r>
              <a:rPr lang="en-US" sz="2000" i="1" dirty="0">
                <a:solidFill>
                  <a:srgbClr val="007033"/>
                </a:solidFill>
                <a:latin typeface="Lucida Bright" panose="02040602050505020304" pitchFamily="18" charset="0"/>
                <a:ea typeface="+mn-lt"/>
                <a:cs typeface="+mn-lt"/>
              </a:rPr>
              <a:t>work</a:t>
            </a:r>
            <a:r>
              <a:rPr lang="en-US" sz="2000" dirty="0">
                <a:solidFill>
                  <a:srgbClr val="007033"/>
                </a:solidFill>
                <a:latin typeface="Lucida Bright" panose="02040602050505020304" pitchFamily="18" charset="0"/>
                <a:ea typeface="+mn-lt"/>
                <a:cs typeface="+mn-lt"/>
              </a:rPr>
              <a:t> in rural communities but it may be challenging to </a:t>
            </a:r>
            <a:r>
              <a:rPr lang="en-US" sz="2000" i="1" dirty="0">
                <a:solidFill>
                  <a:srgbClr val="007033"/>
                </a:solidFill>
                <a:latin typeface="Lucida Bright" panose="02040602050505020304" pitchFamily="18" charset="0"/>
                <a:ea typeface="+mn-lt"/>
                <a:cs typeface="+mn-lt"/>
              </a:rPr>
              <a:t>live</a:t>
            </a:r>
            <a:r>
              <a:rPr lang="en-US" sz="2000" dirty="0">
                <a:solidFill>
                  <a:srgbClr val="007033"/>
                </a:solidFill>
                <a:latin typeface="Lucida Bright" panose="02040602050505020304" pitchFamily="18" charset="0"/>
                <a:ea typeface="+mn-lt"/>
                <a:cs typeface="+mn-lt"/>
              </a:rPr>
              <a:t> there full time for various reasons (spouse employment, school system, etc.)</a:t>
            </a:r>
          </a:p>
          <a:p>
            <a:pPr marL="0" indent="0">
              <a:buNone/>
            </a:pPr>
            <a:endParaRPr lang="en-US" sz="2000" dirty="0">
              <a:solidFill>
                <a:srgbClr val="007033"/>
              </a:solidFill>
              <a:latin typeface="Lucida Bright" panose="02040602050505020304" pitchFamily="18" charset="0"/>
              <a:ea typeface="+mn-lt"/>
              <a:cs typeface="+mn-lt"/>
            </a:endParaRPr>
          </a:p>
          <a:p>
            <a:r>
              <a:rPr lang="en-US" sz="2000" i="1" dirty="0">
                <a:solidFill>
                  <a:srgbClr val="007033"/>
                </a:solidFill>
                <a:latin typeface="Lucida Bright" panose="02040602050505020304" pitchFamily="18" charset="0"/>
                <a:ea typeface="+mn-lt"/>
                <a:cs typeface="+mn-lt"/>
              </a:rPr>
              <a:t>Longitudinal practitioners</a:t>
            </a:r>
            <a:r>
              <a:rPr lang="en-US" sz="2000" dirty="0">
                <a:solidFill>
                  <a:srgbClr val="007033"/>
                </a:solidFill>
                <a:latin typeface="Lucida Bright" panose="02040602050505020304" pitchFamily="18" charset="0"/>
                <a:ea typeface="+mn-lt"/>
                <a:cs typeface="+mn-lt"/>
              </a:rPr>
              <a:t>, NOT Locums Tenens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3395" y="281772"/>
            <a:ext cx="1374345" cy="72475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10"/>
    </mc:Choice>
    <mc:Fallback xmlns="">
      <p:transition spd="slow" advTm="32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483" y="281175"/>
            <a:ext cx="6260905" cy="572644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Calibri"/>
              </a:rPr>
              <a:t>Locums with a Twist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4131" y="853819"/>
            <a:ext cx="6413610" cy="42896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rgbClr val="007033"/>
                </a:solidFill>
                <a:latin typeface="Lucida Bright" panose="02040602050505020304" pitchFamily="18" charset="0"/>
                <a:cs typeface="Calibri"/>
              </a:rPr>
              <a:t>New Zealand Locums model</a:t>
            </a:r>
          </a:p>
          <a:p>
            <a:pPr lvl="1"/>
            <a:r>
              <a:rPr lang="en-US" sz="2000" dirty="0">
                <a:solidFill>
                  <a:srgbClr val="007033"/>
                </a:solidFill>
                <a:latin typeface="Lucida Bright" panose="02040602050505020304" pitchFamily="18" charset="0"/>
                <a:cs typeface="Calibri"/>
              </a:rPr>
              <a:t>Collaboration between network of Rural General Practitioners and non-profit Locums provider</a:t>
            </a:r>
          </a:p>
          <a:p>
            <a:endParaRPr lang="en-US" sz="2000" dirty="0">
              <a:solidFill>
                <a:srgbClr val="007033"/>
              </a:solidFill>
              <a:latin typeface="Lucida Bright" panose="02040602050505020304" pitchFamily="18" charset="0"/>
              <a:cs typeface="Calibri"/>
            </a:endParaRPr>
          </a:p>
          <a:p>
            <a:r>
              <a:rPr lang="en-US" sz="2000" dirty="0">
                <a:solidFill>
                  <a:srgbClr val="007033"/>
                </a:solidFill>
                <a:latin typeface="Lucida Bright" panose="02040602050505020304" pitchFamily="18" charset="0"/>
                <a:cs typeface="Calibri"/>
              </a:rPr>
              <a:t>Lost River Medical Center</a:t>
            </a:r>
          </a:p>
          <a:p>
            <a:pPr lvl="1"/>
            <a:r>
              <a:rPr lang="en-US" sz="2000" dirty="0">
                <a:solidFill>
                  <a:srgbClr val="007033"/>
                </a:solidFill>
                <a:latin typeface="Lucida Bright" panose="02040602050505020304" pitchFamily="18" charset="0"/>
                <a:cs typeface="Calibri"/>
              </a:rPr>
              <a:t>Rotating Physicians with Patient-Centered Medical Home (PCMH) and nurse-run clinic with local APRN</a:t>
            </a:r>
          </a:p>
          <a:p>
            <a:pPr marL="457200" lvl="1" indent="0">
              <a:buNone/>
            </a:pPr>
            <a:endParaRPr lang="en-US" sz="2000" dirty="0">
              <a:solidFill>
                <a:srgbClr val="007033"/>
              </a:solidFill>
              <a:latin typeface="Lucida Bright" panose="02040602050505020304" pitchFamily="18" charset="0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33"/>
                </a:solidFill>
                <a:latin typeface="Lucida Bright" panose="02040602050505020304" pitchFamily="18" charset="0"/>
                <a:cs typeface="Calibri"/>
              </a:rPr>
              <a:t>3RNet</a:t>
            </a:r>
          </a:p>
          <a:p>
            <a:pPr lvl="1"/>
            <a:endParaRPr lang="en-US" sz="2000" dirty="0">
              <a:solidFill>
                <a:srgbClr val="007033"/>
              </a:solidFill>
              <a:latin typeface="Lucida Bright" panose="02040602050505020304" pitchFamily="18" charset="0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510" y="1655520"/>
            <a:ext cx="672613" cy="100690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6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05"/>
    </mc:Choice>
    <mc:Fallback xmlns="">
      <p:transition spd="slow" advTm="94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cs typeface="Calibri"/>
              </a:rPr>
              <a:t>Lifelong Learners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rgbClr val="007033"/>
                </a:solidFill>
                <a:latin typeface="Lucida Bright" panose="02040602050505020304" pitchFamily="18" charset="0"/>
                <a:ea typeface="+mn-lt"/>
                <a:cs typeface="+mn-lt"/>
              </a:rPr>
              <a:t>Training for our learners</a:t>
            </a:r>
          </a:p>
          <a:p>
            <a:r>
              <a:rPr lang="en-US" sz="2400" dirty="0">
                <a:solidFill>
                  <a:srgbClr val="007033"/>
                </a:solidFill>
                <a:latin typeface="Lucida Bright" panose="02040602050505020304" pitchFamily="18" charset="0"/>
                <a:ea typeface="+mn-lt"/>
                <a:cs typeface="+mn-lt"/>
              </a:rPr>
              <a:t>Creating opportunities to encourage all providers to be lifelong learners </a:t>
            </a:r>
            <a:endParaRPr lang="en-US" sz="2400" dirty="0">
              <a:solidFill>
                <a:srgbClr val="007033"/>
              </a:solidFill>
              <a:latin typeface="Lucida Bright" panose="02040602050505020304" pitchFamily="18" charset="0"/>
            </a:endParaRPr>
          </a:p>
          <a:p>
            <a:r>
              <a:rPr lang="en-US" sz="2400" dirty="0">
                <a:solidFill>
                  <a:srgbClr val="007033"/>
                </a:solidFill>
                <a:latin typeface="Lucida Bright" panose="02040602050505020304" pitchFamily="18" charset="0"/>
                <a:ea typeface="+mn-lt"/>
                <a:cs typeface="+mn-lt"/>
              </a:rPr>
              <a:t>Opportunities for providers who want to expand their practice - ATLS, CALS  </a:t>
            </a:r>
          </a:p>
          <a:p>
            <a:r>
              <a:rPr lang="en-US" sz="2400" dirty="0">
                <a:solidFill>
                  <a:srgbClr val="007033"/>
                </a:solidFill>
                <a:latin typeface="Lucida Bright" panose="02040602050505020304" pitchFamily="18" charset="0"/>
                <a:ea typeface="+mn-lt"/>
                <a:cs typeface="+mn-lt"/>
              </a:rPr>
              <a:t>Expand opportunities for professional growth</a:t>
            </a:r>
            <a:endParaRPr lang="en-US" dirty="0">
              <a:cs typeface="Calibri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8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13"/>
    </mc:Choice>
    <mc:Fallback xmlns="">
      <p:transition spd="slow" advTm="94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2273</TotalTime>
  <Words>1320</Words>
  <Application>Microsoft Macintosh PowerPoint</Application>
  <PresentationFormat>On-screen Show (16:9)</PresentationFormat>
  <Paragraphs>173</Paragraphs>
  <Slides>19</Slides>
  <Notes>17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Georgia</vt:lpstr>
      <vt:lpstr>Lucida Bright</vt:lpstr>
      <vt:lpstr>Wingdings</vt:lpstr>
      <vt:lpstr>Office Theme</vt:lpstr>
      <vt:lpstr>Ready For Rural (R4R): An Innovative Approach to the Transition from Medical Student to Competent and Confident Rural Practitioner</vt:lpstr>
      <vt:lpstr>Presentation Objectives</vt:lpstr>
      <vt:lpstr>Session Structure</vt:lpstr>
      <vt:lpstr>Tina Kenyon, ACSW</vt:lpstr>
      <vt:lpstr>Christopher Heatherton, D.O.</vt:lpstr>
      <vt:lpstr>PowerPoint Presentation</vt:lpstr>
      <vt:lpstr>Why Change the Model?</vt:lpstr>
      <vt:lpstr>Locums with a Twist</vt:lpstr>
      <vt:lpstr>Lifelong Learners</vt:lpstr>
      <vt:lpstr>PowerPoint Presentation</vt:lpstr>
      <vt:lpstr>R4R - Something for Everyone</vt:lpstr>
      <vt:lpstr>PowerPoint Presentation</vt:lpstr>
      <vt:lpstr>Ready for Rural (R4R) Aspirations</vt:lpstr>
      <vt:lpstr>SOAR Analysis</vt:lpstr>
      <vt:lpstr>Please Give Us Your Input</vt:lpstr>
      <vt:lpstr>Next Steps for R4R</vt:lpstr>
      <vt:lpstr>Summary Points</vt:lpstr>
      <vt:lpstr>Contact information</vt:lpstr>
      <vt:lpstr>References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Tina Kenyon</dc:creator>
  <cp:lastModifiedBy>Longenecker, Randall</cp:lastModifiedBy>
  <cp:revision>243</cp:revision>
  <dcterms:created xsi:type="dcterms:W3CDTF">2013-08-21T19:17:07Z</dcterms:created>
  <dcterms:modified xsi:type="dcterms:W3CDTF">2020-05-02T13:55:35Z</dcterms:modified>
</cp:coreProperties>
</file>