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52" r:id="rId1"/>
    <p:sldMasterId id="2147483761" r:id="rId2"/>
    <p:sldMasterId id="2147483856" r:id="rId3"/>
    <p:sldMasterId id="2147483769" r:id="rId4"/>
    <p:sldMasterId id="2147483777" r:id="rId5"/>
    <p:sldMasterId id="2147483785" r:id="rId6"/>
    <p:sldMasterId id="2147483793" r:id="rId7"/>
  </p:sldMasterIdLst>
  <p:notesMasterIdLst>
    <p:notesMasterId r:id="rId28"/>
  </p:notesMasterIdLst>
  <p:handoutMasterIdLst>
    <p:handoutMasterId r:id="rId29"/>
  </p:handoutMasterIdLst>
  <p:sldIdLst>
    <p:sldId id="514" r:id="rId8"/>
    <p:sldId id="620" r:id="rId9"/>
    <p:sldId id="592" r:id="rId10"/>
    <p:sldId id="618" r:id="rId11"/>
    <p:sldId id="617" r:id="rId12"/>
    <p:sldId id="593" r:id="rId13"/>
    <p:sldId id="601" r:id="rId14"/>
    <p:sldId id="626" r:id="rId15"/>
    <p:sldId id="630" r:id="rId16"/>
    <p:sldId id="624" r:id="rId17"/>
    <p:sldId id="631" r:id="rId18"/>
    <p:sldId id="632" r:id="rId19"/>
    <p:sldId id="607" r:id="rId20"/>
    <p:sldId id="623" r:id="rId21"/>
    <p:sldId id="619" r:id="rId22"/>
    <p:sldId id="627" r:id="rId23"/>
    <p:sldId id="621" r:id="rId24"/>
    <p:sldId id="622" r:id="rId25"/>
    <p:sldId id="633" r:id="rId26"/>
    <p:sldId id="629" r:id="rId27"/>
  </p:sldIdLst>
  <p:sldSz cx="9601200" cy="6858000"/>
  <p:notesSz cx="7102475" cy="9388475"/>
  <p:custDataLst>
    <p:tags r:id="rId3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63C5B76-E131-473F-98F1-2C95BD5FD7CC}">
          <p14:sldIdLst>
            <p14:sldId id="514"/>
            <p14:sldId id="620"/>
            <p14:sldId id="592"/>
            <p14:sldId id="618"/>
            <p14:sldId id="617"/>
            <p14:sldId id="593"/>
            <p14:sldId id="601"/>
            <p14:sldId id="626"/>
            <p14:sldId id="630"/>
            <p14:sldId id="624"/>
            <p14:sldId id="631"/>
            <p14:sldId id="632"/>
            <p14:sldId id="607"/>
            <p14:sldId id="623"/>
            <p14:sldId id="619"/>
            <p14:sldId id="627"/>
            <p14:sldId id="621"/>
            <p14:sldId id="622"/>
            <p14:sldId id="633"/>
            <p14:sldId id="6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71">
          <p15:clr>
            <a:srgbClr val="A4A3A4"/>
          </p15:clr>
        </p15:guide>
        <p15:guide id="2" pos="44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FF00"/>
    <a:srgbClr val="FF66CC"/>
    <a:srgbClr val="99CCFF"/>
    <a:srgbClr val="C0C0C0"/>
    <a:srgbClr val="FFFF66"/>
    <a:srgbClr val="DFE5EF"/>
    <a:srgbClr val="C3CFE1"/>
    <a:srgbClr val="9DB1CF"/>
    <a:srgbClr val="6F8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7" autoAdjust="0"/>
    <p:restoredTop sz="45646" autoAdjust="0"/>
  </p:normalViewPr>
  <p:slideViewPr>
    <p:cSldViewPr showGuides="1">
      <p:cViewPr varScale="1">
        <p:scale>
          <a:sx n="48" d="100"/>
          <a:sy n="48" d="100"/>
        </p:scale>
        <p:origin x="3480" y="184"/>
      </p:cViewPr>
      <p:guideLst>
        <p:guide orient="horz" pos="2571"/>
        <p:guide pos="44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46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3078381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9" tIns="46369" rIns="92739" bIns="46369" numCol="1" anchor="t" anchorCtr="0" compatLnSpc="1">
            <a:prstTxWarp prst="textNoShape">
              <a:avLst/>
            </a:prstTxWarp>
          </a:bodyPr>
          <a:lstStyle>
            <a:lvl1pPr algn="l" defTabSz="928204"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094" y="2"/>
            <a:ext cx="3078381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9" tIns="46369" rIns="92739" bIns="46369" numCol="1" anchor="t" anchorCtr="0" compatLnSpc="1">
            <a:prstTxWarp prst="textNoShape">
              <a:avLst/>
            </a:prstTxWarp>
          </a:bodyPr>
          <a:lstStyle>
            <a:lvl1pPr algn="r" defTabSz="928204"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918736"/>
            <a:ext cx="3078381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9" tIns="46369" rIns="92739" bIns="46369" numCol="1" anchor="b" anchorCtr="0" compatLnSpc="1">
            <a:prstTxWarp prst="textNoShape">
              <a:avLst/>
            </a:prstTxWarp>
          </a:bodyPr>
          <a:lstStyle>
            <a:lvl1pPr algn="l" defTabSz="928204"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094" y="8918736"/>
            <a:ext cx="3078381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9" tIns="46369" rIns="92739" bIns="46369" numCol="1" anchor="b" anchorCtr="0" compatLnSpc="1">
            <a:prstTxWarp prst="textNoShape">
              <a:avLst/>
            </a:prstTxWarp>
          </a:bodyPr>
          <a:lstStyle>
            <a:lvl1pPr algn="r" defTabSz="928204">
              <a:defRPr sz="1200" b="1" smtClean="0"/>
            </a:lvl1pPr>
          </a:lstStyle>
          <a:p>
            <a:pPr>
              <a:defRPr/>
            </a:pPr>
            <a:fld id="{D98C261A-6945-4393-9E44-A48AD1D9B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22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99291" cy="4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4" tIns="45613" rIns="91224" bIns="45613" numCol="1" anchor="t" anchorCtr="0" compatLnSpc="1">
            <a:prstTxWarp prst="textNoShape">
              <a:avLst/>
            </a:prstTxWarp>
          </a:bodyPr>
          <a:lstStyle>
            <a:lvl1pPr algn="l" defTabSz="912033"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8922" y="1"/>
            <a:ext cx="3099290" cy="4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4" tIns="45613" rIns="91224" bIns="45613" numCol="1" anchor="t" anchorCtr="0" compatLnSpc="1">
            <a:prstTxWarp prst="textNoShape">
              <a:avLst/>
            </a:prstTxWarp>
          </a:bodyPr>
          <a:lstStyle>
            <a:lvl1pPr algn="r" defTabSz="912033"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6163" y="693738"/>
            <a:ext cx="4965700" cy="3546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237" y="4469788"/>
            <a:ext cx="5190146" cy="423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4" tIns="45613" rIns="91224" bIns="456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37972"/>
            <a:ext cx="3099291" cy="46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4" tIns="45613" rIns="91224" bIns="45613" numCol="1" anchor="b" anchorCtr="0" compatLnSpc="1">
            <a:prstTxWarp prst="textNoShape">
              <a:avLst/>
            </a:prstTxWarp>
          </a:bodyPr>
          <a:lstStyle>
            <a:lvl1pPr algn="l" defTabSz="912033"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8922" y="8937972"/>
            <a:ext cx="3099290" cy="46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4" tIns="45613" rIns="91224" bIns="45613" numCol="1" anchor="b" anchorCtr="0" compatLnSpc="1">
            <a:prstTxWarp prst="textNoShape">
              <a:avLst/>
            </a:prstTxWarp>
          </a:bodyPr>
          <a:lstStyle>
            <a:lvl1pPr algn="r" defTabSz="912033">
              <a:defRPr sz="1200" b="1" smtClean="0"/>
            </a:lvl1pPr>
          </a:lstStyle>
          <a:p>
            <a:pPr>
              <a:defRPr/>
            </a:pPr>
            <a:fld id="{390024AA-86A5-48F1-BF1F-928E78E27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24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4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2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70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8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92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68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3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74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3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8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46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7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62" indent="-29444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88" indent="-23555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903" indent="-23555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0017" indent="-23555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134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249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364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478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F4CB6A-89CA-4518-BA43-5B62BEAD2B29}" type="slidenum">
              <a:rPr lang="en-US" smtClean="0"/>
              <a:pPr eaLnBrk="1" hangingPunct="1"/>
              <a:t>2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62" indent="-29444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88" indent="-23555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903" indent="-23555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0017" indent="-23555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134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249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364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478" indent="-235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F4CB6A-89CA-4518-BA43-5B62BEAD2B29}" type="slidenum">
              <a:rPr lang="en-US" smtClean="0"/>
              <a:pPr eaLnBrk="1" hangingPunct="1"/>
              <a:t>3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7439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31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683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2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/>
              <a:t>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6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11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024AA-86A5-48F1-BF1F-928E78E2725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4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tags" Target="../tags/tag18.xml"/><Relationship Id="rId11" Type="http://schemas.openxmlformats.org/officeDocument/2006/relationships/oleObject" Target="../embeddings/oleObject2.bin"/><Relationship Id="rId5" Type="http://schemas.openxmlformats.org/officeDocument/2006/relationships/tags" Target="../tags/tag1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5.jpe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oleObject" Target="../embeddings/oleObject4.bin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tags" Target="../tags/tag37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36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2090641" y="2284511"/>
            <a:ext cx="4470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E</a:t>
            </a:r>
            <a:r>
              <a:rPr lang="en-US" baseline="0" dirty="0">
                <a:solidFill>
                  <a:srgbClr val="FFFFFF"/>
                </a:solidFill>
                <a:latin typeface="Calibri" pitchFamily="34" charset="0"/>
              </a:rPr>
              <a:t> S H E L M A N    S C H O O L    O F    P H A R M A C Y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90870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4" name="think-cell Slide" r:id="rId11" imgW="0" imgH="0" progId="TCLayout.ActiveDocument.1">
                  <p:embed/>
                </p:oleObj>
              </mc:Choice>
              <mc:Fallback>
                <p:oleObj name="think-cell Slide" r:id="rId11" imgW="0" imgH="0" progId="TCLayout.ActiveDocument.1">
                  <p:embed/>
                  <p:pic>
                    <p:nvPicPr>
                      <p:cNvPr id="0" name="AutoShape 20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84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>
            <p:custDataLst>
              <p:tags r:id="rId5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  <p:custDataLst>
              <p:tags r:id="rId8"/>
            </p:custDataLst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  <p:custDataLst>
              <p:tags r:id="rId9"/>
            </p:custDataLst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8" name="Picture 17" descr="UNC P&amp;A logo 2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992625" y="2430470"/>
            <a:ext cx="4197096" cy="2160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2785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2506663"/>
            <a:ext cx="4176191" cy="12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12" name="think-cell Slide" r:id="rId12" imgW="0" imgH="0" progId="TCLayout.ActiveDocument.1">
                  <p:embed/>
                </p:oleObj>
              </mc:Choice>
              <mc:Fallback>
                <p:oleObj name="think-cell Slide" r:id="rId12" imgW="0" imgH="0" progId="TCLayout.ActiveDocument.1">
                  <p:embed/>
                  <p:pic>
                    <p:nvPicPr>
                      <p:cNvPr id="0" name="AutoShape 20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2" descr="C:\Documents and Settings\wmcswain\Desktop\Walker McSwain\UNCH Logo.JP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3" cstate="print"/>
          <a:srcRect l="5990" t="11111" r="5830" b="14286"/>
          <a:stretch>
            <a:fillRect/>
          </a:stretch>
        </p:blipFill>
        <p:spPr bwMode="auto">
          <a:xfrm>
            <a:off x="4762195" y="2238445"/>
            <a:ext cx="4378145" cy="1700602"/>
          </a:xfrm>
          <a:prstGeom prst="rect">
            <a:avLst/>
          </a:prstGeom>
          <a:noFill/>
        </p:spPr>
      </p:pic>
      <p:sp>
        <p:nvSpPr>
          <p:cNvPr id="7" name="Text Box 184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  <p:custDataLst>
              <p:tags r:id="rId5"/>
            </p:custDataLst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3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>
            <p:custDataLst>
              <p:tags r:id="rId7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90870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0" name="Picture 9" descr="Rex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46269" y="2706707"/>
            <a:ext cx="3248451" cy="1375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2785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1" name="Picture 4" descr="C:\Documents and Settings\wmcswain\Desktop\Walker McSwain\Chatham logo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/>
          <a:srcRect l="7178" r="10271"/>
          <a:stretch>
            <a:fillRect/>
          </a:stretch>
        </p:blipFill>
        <p:spPr bwMode="auto">
          <a:xfrm>
            <a:off x="4964146" y="2276850"/>
            <a:ext cx="4483459" cy="14209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2785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2785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2706" y="2506663"/>
            <a:ext cx="3559989" cy="21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2785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5181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609600" y="2053557"/>
            <a:ext cx="39624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81600" y="2077619"/>
            <a:ext cx="3962400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1371600"/>
            <a:ext cx="3962400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90870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Text Box 306"/>
          <p:cNvSpPr txBox="1">
            <a:spLocks noChangeArrowheads="1"/>
          </p:cNvSpPr>
          <p:nvPr userDrawn="1"/>
        </p:nvSpPr>
        <p:spPr bwMode="auto">
          <a:xfrm rot="5400000">
            <a:off x="-2090641" y="2284511"/>
            <a:ext cx="4470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E</a:t>
            </a:r>
            <a:r>
              <a:rPr lang="en-US" baseline="0" dirty="0">
                <a:solidFill>
                  <a:srgbClr val="FFFFFF"/>
                </a:solidFill>
                <a:latin typeface="Calibri" pitchFamily="34" charset="0"/>
              </a:rPr>
              <a:t> S H E L M A N    S C H O O L    O F    P H A R M A C Y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96864" y="3079750"/>
            <a:ext cx="9304336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90870" y="3079750"/>
            <a:ext cx="7335630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Text Box 306"/>
          <p:cNvSpPr txBox="1">
            <a:spLocks noChangeArrowheads="1"/>
          </p:cNvSpPr>
          <p:nvPr userDrawn="1"/>
        </p:nvSpPr>
        <p:spPr bwMode="auto">
          <a:xfrm rot="5400000">
            <a:off x="-2090641" y="2284511"/>
            <a:ext cx="4470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E</a:t>
            </a:r>
            <a:r>
              <a:rPr lang="en-US" baseline="0" dirty="0">
                <a:solidFill>
                  <a:srgbClr val="FFFFFF"/>
                </a:solidFill>
                <a:latin typeface="Calibri" pitchFamily="34" charset="0"/>
              </a:rPr>
              <a:t> S H E L M A N    S C H O O L    O F    P H A R M A C Y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70075" y="2395537"/>
            <a:ext cx="402907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0725" y="2229815"/>
            <a:ext cx="3917536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1030" y="2507281"/>
            <a:ext cx="4197096" cy="128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4876800"/>
            <a:ext cx="4170363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199784"/>
            <a:ext cx="3917950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5.xml"/><Relationship Id="rId12" Type="http://schemas.openxmlformats.org/officeDocument/2006/relationships/tags" Target="../tags/tag4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10.xml"/><Relationship Id="rId16" Type="http://schemas.openxmlformats.org/officeDocument/2006/relationships/tags" Target="../tags/tag8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13.xml"/><Relationship Id="rId15" Type="http://schemas.openxmlformats.org/officeDocument/2006/relationships/tags" Target="../tags/tag7.xml"/><Relationship Id="rId10" Type="http://schemas.openxmlformats.org/officeDocument/2006/relationships/theme" Target="../theme/theme2.xml"/><Relationship Id="rId19" Type="http://schemas.openxmlformats.org/officeDocument/2006/relationships/tags" Target="../tags/tag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13" Type="http://schemas.openxmlformats.org/officeDocument/2006/relationships/tags" Target="../tags/tag28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31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50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45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49.xml"/><Relationship Id="rId10" Type="http://schemas.openxmlformats.org/officeDocument/2006/relationships/tags" Target="../tags/tag44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34.xml"/><Relationship Id="rId9" Type="http://schemas.openxmlformats.org/officeDocument/2006/relationships/vmlDrawing" Target="../drawings/vmlDrawing5.vml"/><Relationship Id="rId14" Type="http://schemas.openxmlformats.org/officeDocument/2006/relationships/tags" Target="../tags/tag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13" Type="http://schemas.openxmlformats.org/officeDocument/2006/relationships/tags" Target="../tags/tag59.xml"/><Relationship Id="rId18" Type="http://schemas.openxmlformats.org/officeDocument/2006/relationships/oleObject" Target="../embeddings/oleObject6.bin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6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ags" Target="../tags/tag57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61.xml"/><Relationship Id="rId10" Type="http://schemas.openxmlformats.org/officeDocument/2006/relationships/tags" Target="../tags/tag56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55.xml"/><Relationship Id="rId14" Type="http://schemas.openxmlformats.org/officeDocument/2006/relationships/tags" Target="../tags/tag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13" Type="http://schemas.openxmlformats.org/officeDocument/2006/relationships/tags" Target="../tags/tag71.xml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7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7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ags" Target="../tags/tag69.xml"/><Relationship Id="rId5" Type="http://schemas.openxmlformats.org/officeDocument/2006/relationships/slideLayout" Target="../slideLayouts/slideLayout48.xml"/><Relationship Id="rId15" Type="http://schemas.openxmlformats.org/officeDocument/2006/relationships/tags" Target="../tags/tag73.xml"/><Relationship Id="rId10" Type="http://schemas.openxmlformats.org/officeDocument/2006/relationships/tags" Target="../tags/tag68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7.xml"/><Relationship Id="rId9" Type="http://schemas.openxmlformats.org/officeDocument/2006/relationships/tags" Target="../tags/tag67.xml"/><Relationship Id="rId14" Type="http://schemas.openxmlformats.org/officeDocument/2006/relationships/tags" Target="../tags/tag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/>
        </p:nvSpPr>
        <p:spPr bwMode="auto">
          <a:xfrm>
            <a:off x="9375775" y="6647187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9" name="Text Box 306"/>
          <p:cNvSpPr txBox="1">
            <a:spLocks noChangeArrowheads="1"/>
          </p:cNvSpPr>
          <p:nvPr userDrawn="1"/>
        </p:nvSpPr>
        <p:spPr bwMode="auto">
          <a:xfrm rot="5400000">
            <a:off x="-2090641" y="2284511"/>
            <a:ext cx="4470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E</a:t>
            </a:r>
            <a:r>
              <a:rPr lang="en-US" baseline="0" dirty="0">
                <a:solidFill>
                  <a:srgbClr val="FFFFFF"/>
                </a:solidFill>
                <a:latin typeface="Calibri" pitchFamily="34" charset="0"/>
              </a:rPr>
              <a:t> S H E L M A N    S C H O O L    O F    P H A R M A C Y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9" r:id="rId3"/>
    <p:sldLayoutId id="2147483756" r:id="rId4"/>
    <p:sldLayoutId id="2147483757" r:id="rId5"/>
    <p:sldLayoutId id="2147483758" r:id="rId6"/>
    <p:sldLayoutId id="2147483760" r:id="rId7"/>
    <p:sldLayoutId id="2147483854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1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0" name="think-cell Slide" r:id="rId20" imgW="0" imgH="0" progId="TCLayout.ActiveDocument.1">
                  <p:embed/>
                </p:oleObj>
              </mc:Choice>
              <mc:Fallback>
                <p:oleObj name="think-cell Slide" r:id="rId20" imgW="0" imgH="0" progId="TCLayout.ActiveDocument.1">
                  <p:embed/>
                  <p:pic>
                    <p:nvPicPr>
                      <p:cNvPr id="0" name="AutoShape 2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7" name="Rectangle 12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363075" y="6647187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pic>
        <p:nvPicPr>
          <p:cNvPr id="11" name="Picture 5" descr="C:\Documents and Settings\wmcswain\Desktop\Walker McSwain\hcs logo.jpg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849341" y="6206485"/>
            <a:ext cx="1525171" cy="449328"/>
          </a:xfrm>
          <a:prstGeom prst="rect">
            <a:avLst/>
          </a:prstGeom>
          <a:noFill/>
        </p:spPr>
      </p:pic>
      <p:sp>
        <p:nvSpPr>
          <p:cNvPr id="12" name="Text Box 306"/>
          <p:cNvSpPr txBox="1">
            <a:spLocks noChangeArrowheads="1"/>
          </p:cNvSpPr>
          <p:nvPr userDrawn="1"/>
        </p:nvSpPr>
        <p:spPr bwMode="auto">
          <a:xfrm rot="5400000">
            <a:off x="-2090641" y="2284511"/>
            <a:ext cx="4470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E</a:t>
            </a:r>
            <a:r>
              <a:rPr lang="en-US" baseline="0" dirty="0">
                <a:solidFill>
                  <a:srgbClr val="FFFFFF"/>
                </a:solidFill>
                <a:latin typeface="Calibri" pitchFamily="34" charset="0"/>
              </a:rPr>
              <a:t> S H E L M A N    S C H O O L    O F    P H A R M A C Y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6" r:id="rId4"/>
    <p:sldLayoutId id="2147483767" r:id="rId5"/>
    <p:sldLayoutId id="2147483768" r:id="rId6"/>
    <p:sldLayoutId id="2147483864" r:id="rId7"/>
    <p:sldLayoutId id="2147483873" r:id="rId8"/>
    <p:sldLayoutId id="2147483874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/>
        </p:nvSpPr>
        <p:spPr bwMode="auto">
          <a:xfrm>
            <a:off x="9375775" y="6647187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30" name="Text Box 306"/>
          <p:cNvSpPr txBox="1">
            <a:spLocks noChangeArrowheads="1"/>
          </p:cNvSpPr>
          <p:nvPr userDrawn="1"/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pic>
        <p:nvPicPr>
          <p:cNvPr id="9" name="Picture 11" descr="C:\Documents and Settings\wmcswain\Desktop\Walker McSwain\UNC P&amp;A logo.jpg"/>
          <p:cNvPicPr>
            <a:picLocks noChangeAspect="1" noChangeArrowheads="1"/>
          </p:cNvPicPr>
          <p:nvPr userDrawn="1"/>
        </p:nvPicPr>
        <p:blipFill>
          <a:blip r:embed="rId9" cstate="print"/>
          <a:srcRect l="8333" t="15374" r="8333" b="15445"/>
          <a:stretch>
            <a:fillRect/>
          </a:stretch>
        </p:blipFill>
        <p:spPr bwMode="auto">
          <a:xfrm>
            <a:off x="7846795" y="6161245"/>
            <a:ext cx="1524000" cy="6858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70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21" name="think-cell Slide" r:id="rId18" imgW="0" imgH="0" progId="TCLayout.ActiveDocument.1">
                  <p:embed/>
                </p:oleObj>
              </mc:Choice>
              <mc:Fallback>
                <p:oleObj name="think-cell Slide" r:id="rId18" imgW="0" imgH="0" progId="TCLayout.ActiveDocument.1">
                  <p:embed/>
                  <p:pic>
                    <p:nvPicPr>
                      <p:cNvPr id="0" name="AutoShape 2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" descr="C:\Documents and Settings\wmcswain\Desktop\Walker McSwain\UNCH Logo.JPG"/>
          <p:cNvPicPr>
            <a:picLocks noChangeAspect="1" noChangeArrowheads="1"/>
          </p:cNvPicPr>
          <p:nvPr userDrawn="1">
            <p:custDataLst>
              <p:tags r:id="rId10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42791" y="6005142"/>
            <a:ext cx="1822216" cy="836615"/>
          </a:xfrm>
          <a:prstGeom prst="rect">
            <a:avLst/>
          </a:prstGeom>
          <a:noFill/>
        </p:spPr>
      </p:pic>
      <p:sp>
        <p:nvSpPr>
          <p:cNvPr id="1147" name="Rectangle 12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72932" y="6661150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30" name="Text Box 306"/>
          <p:cNvSpPr txBox="1">
            <a:spLocks noChangeArrowheads="1"/>
          </p:cNvSpPr>
          <p:nvPr userDrawn="1">
            <p:custDataLst>
              <p:tags r:id="rId17"/>
            </p:custDataLst>
          </p:nvPr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6" r:id="rId4"/>
    <p:sldLayoutId id="2147483774" r:id="rId5"/>
    <p:sldLayoutId id="2147483775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10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5" name="think-cell Slide" r:id="rId19" imgW="0" imgH="0" progId="TCLayout.ActiveDocument.1">
                  <p:embed/>
                </p:oleObj>
              </mc:Choice>
              <mc:Fallback>
                <p:oleObj name="think-cell Slide" r:id="rId19" imgW="0" imgH="0" progId="TCLayout.ActiveDocument.1">
                  <p:embed/>
                  <p:pic>
                    <p:nvPicPr>
                      <p:cNvPr id="0" name="AutoShape 2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C:\Documents and Settings\wmcswain\Desktop\Walker McSwain\Rex logo.jpg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07249" y="6208564"/>
            <a:ext cx="992019" cy="434008"/>
          </a:xfrm>
          <a:prstGeom prst="rect">
            <a:avLst/>
          </a:prstGeom>
          <a:noFill/>
        </p:spPr>
      </p:pic>
      <p:sp>
        <p:nvSpPr>
          <p:cNvPr id="1147" name="Rectangle 12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363075" y="6661150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30" name="Text Box 306"/>
          <p:cNvSpPr txBox="1">
            <a:spLocks noChangeArrowheads="1"/>
          </p:cNvSpPr>
          <p:nvPr userDrawn="1">
            <p:custDataLst>
              <p:tags r:id="rId18"/>
            </p:custDataLst>
          </p:nvPr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866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69" name="think-cell Slide" r:id="rId18" imgW="0" imgH="0" progId="TCLayout.ActiveDocument.1">
                  <p:embed/>
                </p:oleObj>
              </mc:Choice>
              <mc:Fallback>
                <p:oleObj name="think-cell Slide" r:id="rId18" imgW="0" imgH="0" progId="TCLayout.ActiveDocument.1">
                  <p:embed/>
                  <p:pic>
                    <p:nvPicPr>
                      <p:cNvPr id="0" name="AutoShape 2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7" name="Rectangle 12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375775" y="6647187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30" name="Text Box 306"/>
          <p:cNvSpPr txBox="1">
            <a:spLocks noChangeArrowheads="1"/>
          </p:cNvSpPr>
          <p:nvPr userDrawn="1">
            <p:custDataLst>
              <p:tags r:id="rId16"/>
            </p:custDataLst>
          </p:nvPr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pic>
        <p:nvPicPr>
          <p:cNvPr id="12" name="Picture 4" descr="C:\Documents and Settings\wmcswain\Desktop\Walker McSwain\Chatham logo.JPG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19" cstate="print"/>
          <a:srcRect l="7178" r="10271"/>
          <a:stretch>
            <a:fillRect/>
          </a:stretch>
        </p:blipFill>
        <p:spPr bwMode="auto">
          <a:xfrm>
            <a:off x="7797436" y="6117597"/>
            <a:ext cx="1752600" cy="55546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93" name="think-cell Slide" r:id="rId18" imgW="0" imgH="0" progId="TCLayout.ActiveDocument.1">
                  <p:embed/>
                </p:oleObj>
              </mc:Choice>
              <mc:Fallback>
                <p:oleObj name="think-cell Slide" r:id="rId18" imgW="0" imgH="0" progId="TCLayout.ActiveDocument.1">
                  <p:embed/>
                  <p:pic>
                    <p:nvPicPr>
                      <p:cNvPr id="0" name="AutoShape 2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/>
          <p:cNvPicPr>
            <a:picLocks noChangeAspect="1" noChangeArrowheads="1"/>
          </p:cNvPicPr>
          <p:nvPr userDrawn="1">
            <p:custDataLst>
              <p:tags r:id="rId10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187589" y="6130925"/>
            <a:ext cx="1066159" cy="62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" name="Rectangle 12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0" y="0"/>
            <a:ext cx="304800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0" y="4876800"/>
            <a:ext cx="304800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70" name="Line 14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84175" y="1006475"/>
            <a:ext cx="883285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686800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63075" y="6647187"/>
            <a:ext cx="1841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57200" y="163513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30" name="Text Box 306"/>
          <p:cNvSpPr txBox="1">
            <a:spLocks noChangeArrowheads="1"/>
          </p:cNvSpPr>
          <p:nvPr userDrawn="1">
            <p:custDataLst>
              <p:tags r:id="rId17"/>
            </p:custDataLst>
          </p:nvPr>
        </p:nvSpPr>
        <p:spPr bwMode="auto">
          <a:xfrm rot="5400000">
            <a:off x="-1874837" y="2400299"/>
            <a:ext cx="403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3.m4a"/><Relationship Id="rId7" Type="http://schemas.openxmlformats.org/officeDocument/2006/relationships/image" Target="../media/image24.png"/><Relationship Id="rId2" Type="http://schemas.microsoft.com/office/2007/relationships/media" Target="../media/media13.m4a"/><Relationship Id="rId1" Type="http://schemas.openxmlformats.org/officeDocument/2006/relationships/tags" Target="../tags/tag80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.unc.edu/fammed/fammedcenter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jpeg"/><Relationship Id="rId5" Type="http://schemas.openxmlformats.org/officeDocument/2006/relationships/hyperlink" Target="http://greenwayma.com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689794" y="702245"/>
            <a:ext cx="6422580" cy="1459390"/>
          </a:xfrm>
        </p:spPr>
        <p:txBody>
          <a:bodyPr/>
          <a:lstStyle/>
          <a:p>
            <a:pPr algn="ctr"/>
            <a:r>
              <a:rPr lang="en-US" sz="2800" dirty="0"/>
              <a:t>Developing, Sustaining, and Replicating a Role for Pharmacists in Rural Primary Care Practice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47715" y="2155803"/>
            <a:ext cx="4170363" cy="728663"/>
          </a:xfrm>
        </p:spPr>
        <p:txBody>
          <a:bodyPr/>
          <a:lstStyle/>
          <a:p>
            <a:r>
              <a:rPr lang="en-US" dirty="0"/>
              <a:t>April 2020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98505" y="2745658"/>
            <a:ext cx="7450570" cy="2603591"/>
          </a:xfrm>
        </p:spPr>
        <p:txBody>
          <a:bodyPr/>
          <a:lstStyle/>
          <a:p>
            <a:r>
              <a:rPr lang="en-US" b="1" dirty="0"/>
              <a:t>Emily Hawes, PharmD, BCPS, CPP</a:t>
            </a:r>
          </a:p>
          <a:p>
            <a:r>
              <a:rPr lang="en-US" sz="1600" dirty="0"/>
              <a:t>Clinical Pharmacist Practitioner, Greenway Medical Associates</a:t>
            </a:r>
          </a:p>
          <a:p>
            <a:r>
              <a:rPr lang="en-US" sz="1600" dirty="0"/>
              <a:t>Associate Professor, UNC Department of Family Medicine</a:t>
            </a:r>
          </a:p>
          <a:p>
            <a:r>
              <a:rPr lang="en-US" sz="1600" dirty="0"/>
              <a:t>Associate Professor of Clinical Education, UNC Eshelman School of Pharmacy </a:t>
            </a:r>
          </a:p>
          <a:p>
            <a:r>
              <a:rPr lang="en-US" b="1" dirty="0"/>
              <a:t>Bill Hitch, PharmD, BCPS CPP</a:t>
            </a:r>
          </a:p>
          <a:p>
            <a:r>
              <a:rPr lang="en-US" sz="1600" dirty="0"/>
              <a:t>Director of Pharmacotherapy, Mountain Area Health Education Center</a:t>
            </a:r>
          </a:p>
          <a:p>
            <a:r>
              <a:rPr lang="en-US" sz="1600" dirty="0"/>
              <a:t>Assistant Professor of Clinical Education, UNC Eshelman School of Pharmacy</a:t>
            </a:r>
          </a:p>
          <a:p>
            <a:r>
              <a:rPr lang="en-US" sz="1600" dirty="0"/>
              <a:t>Associate Professor, UNC Department of Family Medicine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660" y="5530857"/>
            <a:ext cx="1487427" cy="1002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94" y="4772933"/>
            <a:ext cx="3260403" cy="2518639"/>
          </a:xfrm>
          <a:prstGeom prst="rect">
            <a:avLst/>
          </a:prstGeom>
        </p:spPr>
      </p:pic>
      <p:pic>
        <p:nvPicPr>
          <p:cNvPr id="9" name="Picture 2" descr="cid:image005.png@01D3D326.71C1CA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5" y="5736978"/>
            <a:ext cx="2476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0" y="5530857"/>
            <a:ext cx="1956304" cy="86403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7"/>
    </mc:Choice>
    <mc:Fallback xmlns="">
      <p:transition spd="slow" advTm="2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Co-Visits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Model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2000" b="0" dirty="0"/>
              <a:t>Model of care where pharmacist and physician patient panels are merged and patients are seen by both providers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2000" b="0" dirty="0"/>
              <a:t>14 patient visits are available on co-visit half days (usual MD panel 10, usual </a:t>
            </a:r>
            <a:r>
              <a:rPr lang="en-US" sz="2000" dirty="0"/>
              <a:t>P</a:t>
            </a:r>
            <a:r>
              <a:rPr lang="en-US" sz="2000" b="0" dirty="0"/>
              <a:t>harmD 7)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Prior to clinic, pharmacist and physician which patients need co-visits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Pharmacists usually sees patient while they are waiting to see physician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Pharmacist and physician share the documentation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Physician bills for services provided by the pharmacist and physician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endParaRPr lang="en-US" sz="1700" b="0" dirty="0"/>
          </a:p>
        </p:txBody>
      </p:sp>
      <p:sp>
        <p:nvSpPr>
          <p:cNvPr id="3" name="Rectangle 2"/>
          <p:cNvSpPr/>
          <p:nvPr/>
        </p:nvSpPr>
        <p:spPr>
          <a:xfrm>
            <a:off x="1420960" y="6291943"/>
            <a:ext cx="704730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Ulrich IP, Patel S, Gilmer B.  Evaluation of a pharmacist-physician co-visit model in a family medicine practice.  J Am Pharm Assoc 2019 Jan-Feb; 59(1):129-135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Co-Visit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Revenue increased with this model by $800 in charges, $400 in reimbursement per half day of clinic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Works well in rural space in a smaller clinic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Convenience for patients receiving all care in one visit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Team based care collaboration and education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Clinicians reported increased satisfaction with clinic workday and less documentation to complete after clinic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720" y="6130925"/>
            <a:ext cx="7412165" cy="54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Ulrich IP, Patel S, Gilmer B.  Evaluation of a pharmacist-physician co-visit model in a family medicine practice.  J Am Pharm Assoc 2019 Jan-Feb; 59(1):129-135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PGY2 Residents to Build Pharmacy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MAHEC PGY2 Ambulatory Care Residency Program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MAHEC partners with one Primary Care office (per resident) annually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Pharmacy resident’s role is to build and implement pharmacy services at this new site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Position is funded 50% by UNC, 25% by MAHEC, and 25% by the practice site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Resident starts with 2 half days per week at practice site which increases to 7 over the year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Goal is for the resident to build sustainable services which could create their job post residency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Benefits of this model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In the last 4 years, our 8 pharmacy residents have sustained 5.7 positions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Year one is often the hardest year financially as a pharmacist builds their patient panel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Practice site pays 25% of a resident’s salary in year one while building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Relationship building between resident and practice site during the building year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b="0" dirty="0"/>
              <a:t>Practice site has a low cost trial period of pharmacy services before committing more significant funds to a position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505" y="6347780"/>
            <a:ext cx="7450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Wilson C, Ulrich IP, Scott MA. Factors demonstrating readiness for clinical pharmacy services. </a:t>
            </a:r>
            <a:r>
              <a:rPr lang="en-US" i="1" dirty="0"/>
              <a:t>Am J Health Syst Pharm Nov </a:t>
            </a:r>
            <a:r>
              <a:rPr lang="en-US" dirty="0"/>
              <a:t>2019; 76(21):1717–1718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Transitions of Care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15190" y="6147730"/>
            <a:ext cx="4633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Hawes EM, et al. Accountable Care in Transitions (ACTion): A Team-Based Approach to Reducing Hospital Utilization in a Patient-Centered Medical Home. J Pharm Pract. 2018 Apr;31(2):175-182.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350163"/>
            <a:ext cx="4594594" cy="5443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33" y="1835589"/>
            <a:ext cx="4049790" cy="121629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3694" y="835173"/>
            <a:ext cx="3613705" cy="4530725"/>
          </a:xfrm>
        </p:spPr>
        <p:txBody>
          <a:bodyPr/>
          <a:lstStyle/>
          <a:p>
            <a:pPr marL="358775" lvl="1" indent="0">
              <a:spcBef>
                <a:spcPts val="600"/>
              </a:spcBef>
              <a:buNone/>
            </a:pPr>
            <a:endParaRPr lang="en-US" sz="2000" dirty="0"/>
          </a:p>
          <a:p>
            <a:pPr indent="0">
              <a:spcBef>
                <a:spcPts val="0"/>
              </a:spcBef>
            </a:pPr>
            <a:r>
              <a:rPr lang="en-US" dirty="0"/>
              <a:t>Moderate-to High- Risk patients seen by Multidisciplinary team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168509" y="5828646"/>
            <a:ext cx="615142" cy="26883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94" y="3228226"/>
            <a:ext cx="3807200" cy="254542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4185458" y="5365898"/>
            <a:ext cx="615142" cy="26883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40"/>
    </mc:Choice>
    <mc:Fallback xmlns="">
      <p:transition spd="slow" advTm="12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E-Visits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46" y="1316725"/>
            <a:ext cx="8699554" cy="4530725"/>
          </a:xfrm>
        </p:spPr>
        <p:txBody>
          <a:bodyPr/>
          <a:lstStyle/>
          <a:p>
            <a:pPr indent="0"/>
            <a:r>
              <a:rPr lang="en-US" u="sng" dirty="0"/>
              <a:t>Diabetes Follow Up</a:t>
            </a:r>
          </a:p>
          <a:p>
            <a:pPr marL="465138" indent="-285750">
              <a:buFont typeface="Arial" panose="020B0604020202020204" pitchFamily="34" charset="0"/>
              <a:buChar char="•"/>
            </a:pPr>
            <a:r>
              <a:rPr lang="en-US" b="0" dirty="0"/>
              <a:t>Decrease in A1C by 3.4% observed at 5.7 months after enrollment (p &lt; 0.001)</a:t>
            </a:r>
          </a:p>
          <a:p>
            <a:pPr marL="465138" indent="-285750">
              <a:buFont typeface="Arial" panose="020B0604020202020204" pitchFamily="34" charset="0"/>
              <a:buChar char="•"/>
            </a:pPr>
            <a:r>
              <a:rPr lang="en-US" b="0" dirty="0"/>
              <a:t>Significant improvements in statin use, aspirin use, and BP control</a:t>
            </a:r>
          </a:p>
          <a:p>
            <a:pPr marL="465138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indent="0"/>
            <a:r>
              <a:rPr lang="en-US" u="sng" dirty="0"/>
              <a:t>Warfarin Patient Self Testing</a:t>
            </a:r>
          </a:p>
          <a:p>
            <a:pPr indent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795" y="2843528"/>
            <a:ext cx="6581775" cy="3543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434" y="6372740"/>
            <a:ext cx="841433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Hawes EM, Lambert E, Reid A, Tong G, Gwynne M. </a:t>
            </a:r>
            <a:r>
              <a:rPr lang="en-US" sz="1200" kern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Implementation and evaluation of a pharmacist-led electronic visit program for diabetes and anticoagulation care in a patient-centered medical home.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 J Health Syst Pharm. 2018 Jun 15;75(12):901-910.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14"/>
    </mc:Choice>
    <mc:Fallback xmlns="">
      <p:transition spd="slow" advTm="6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Practice readiness for team-based care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Presence of a physician champion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Full EHR Access for pharmacists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Private space to see patients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Buy in from administrative staff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Funding and sustainability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endParaRPr lang="en-US" sz="2000" b="0" dirty="0"/>
          </a:p>
          <a:p>
            <a:pPr marL="358775" lvl="1" indent="0">
              <a:spcBef>
                <a:spcPts val="600"/>
              </a:spcBef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76050" y="163498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/>
              <a:t>Considerations for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50" y="6393168"/>
            <a:ext cx="8641100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Carrington A, Pokallus A, Ulrich IP, Scott MA, Fay AE, Drake ES, Wilson CG.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Essential factors demonstrating readiness of primary care practices for clinical pharmacy services. 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 J Health Syst Pharm. 2018 Nov 1; 75(21):1708-1713.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Priority alignment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Community engagement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Strong pharmacist-physician relationships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Interprofessional collegiality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Teamwork for Population Based Efforts </a:t>
            </a:r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Outcome tracking (clinical, educational, financial)</a:t>
            </a:r>
          </a:p>
          <a:p>
            <a:pPr marL="0" indent="0">
              <a:spcBef>
                <a:spcPts val="600"/>
              </a:spcBef>
            </a:pPr>
            <a:endParaRPr lang="en-US" sz="2000" b="0" dirty="0"/>
          </a:p>
          <a:p>
            <a:pPr marL="358775" lvl="1" indent="0">
              <a:spcBef>
                <a:spcPts val="600"/>
              </a:spcBef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76050" y="163498"/>
            <a:ext cx="86868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/>
              <a:t>Strategies for Sustainability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035" y="6356281"/>
            <a:ext cx="86411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Hawes EM, Misita C, Burkhart JI, McKnight L, Deyo ZM, Lee RA, Howard C, Eckel SF. </a:t>
            </a:r>
            <a:r>
              <a:rPr lang="en-US" sz="1200" kern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Prescribing pharmacists in the ambulatory care setting: Experience at the University of North Carolina Medical Center.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 J Health Syst Pharm. 2016 Sep 15;73(18):1425-33.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24"/>
    </mc:Choice>
    <mc:Fallback xmlns="">
      <p:transition spd="slow" advTm="18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Tracking – Financial/Productivity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26" y="1600200"/>
            <a:ext cx="8759348" cy="4482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035" y="6356281"/>
            <a:ext cx="86411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Hawes EM, Misita C, Burkhart JI, McKnight L, Deyo ZM, Lee RA, Howard C, Eckel SF. </a:t>
            </a:r>
            <a:r>
              <a:rPr lang="en-US" sz="1200" kern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Prescribing pharmacists in the ambulatory care setting: Experience at the University of North Carolina Medical Center.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 J Health Syst Pharm. 2016 Sep 15;73(18):1425-33.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7"/>
    </mc:Choice>
    <mc:Fallback xmlns="">
      <p:transition spd="slow" advTm="2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Tracking - Clinical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73" y="1663081"/>
            <a:ext cx="8125454" cy="4476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035" y="6356281"/>
            <a:ext cx="86411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Hawes EM, Misita C, Burkhart JI, McKnight L, Deyo ZM, Lee RA, Howard C, Eckel SF. </a:t>
            </a:r>
            <a:r>
              <a:rPr lang="en-US" sz="1200" kern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Prescribing pharmacists in the ambulatory care setting: Experience at the University of North Carolina Medical Center.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 J Health Syst Pharm. 2016 Sep 15;73(18):1425-33.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3"/>
    </mc:Choice>
    <mc:Fallback xmlns="">
      <p:transition spd="slow" advTm="4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Pharmacists can provide a variety of services to rural primary care offices including patient education, anticoagulation services, chronic disease management, polypharmacy assessment, transitions of care, annual wellness, and medication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Collaborative practice agreements between pharmacists and physicians allow pharmacists to work at the top of their license and can save physicians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Pharmacists can enhance patient care, improve practice quality measures, and decrease 30 day hospital readmission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Interprofessional teams provide rich opportunities for pharmacy and medical 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Several financial models exist that can sustain pharmacy services in rural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/>
              <a:t>Describe the key strategies for successfully developing and maintaining primary care-based pharmacotherapy clinics in rural North Carolina.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Discuss billing methods, revenue options, and sustainability considerations for pharmacy practice models.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Describe the benefits and challenges of interprofessional health education in rural settings. </a:t>
            </a:r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9"/>
    </mc:Choice>
    <mc:Fallback xmlns="">
      <p:transition spd="slow" advTm="3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689794" y="702245"/>
            <a:ext cx="6422580" cy="1459390"/>
          </a:xfrm>
        </p:spPr>
        <p:txBody>
          <a:bodyPr/>
          <a:lstStyle/>
          <a:p>
            <a:pPr algn="ctr"/>
            <a:r>
              <a:rPr lang="en-US" sz="4400" dirty="0"/>
              <a:t>QUESTIONS?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75799" y="2545685"/>
            <a:ext cx="7450570" cy="215068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Emily Hawes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emily_hawes@med.unc.edu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Bill Hitch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Bill.Hitch@mahec.net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660" y="5530857"/>
            <a:ext cx="1487427" cy="1002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94" y="4772933"/>
            <a:ext cx="3260403" cy="2518639"/>
          </a:xfrm>
          <a:prstGeom prst="rect">
            <a:avLst/>
          </a:prstGeom>
        </p:spPr>
      </p:pic>
      <p:pic>
        <p:nvPicPr>
          <p:cNvPr id="9" name="Picture 2" descr="cid:image005.png@01D3D326.71C1CA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5" y="5736978"/>
            <a:ext cx="2476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0" y="5600235"/>
            <a:ext cx="1956304" cy="8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4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40980" y="6384926"/>
            <a:ext cx="1360170" cy="396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9DE05E2-8E0B-4095-9C7F-608BDD30E3AA}" type="slidenum">
              <a:rPr lang="en-US" smtClean="0">
                <a:solidFill>
                  <a:schemeClr val="bg2"/>
                </a:solidFill>
              </a:rPr>
              <a:pPr eaLnBrk="1" hangingPunct="1"/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430" y="471815"/>
            <a:ext cx="7120890" cy="437070"/>
          </a:xfrm>
        </p:spPr>
        <p:txBody>
          <a:bodyPr/>
          <a:lstStyle/>
          <a:p>
            <a:pPr eaLnBrk="1" hangingPunct="1">
              <a:defRPr/>
            </a:pPr>
            <a:br>
              <a:rPr lang="en-US" dirty="0"/>
            </a:br>
            <a:r>
              <a:rPr lang="en-US" dirty="0"/>
              <a:t>Emily’s Background </a:t>
            </a:r>
          </a:p>
        </p:txBody>
      </p:sp>
      <p:sp>
        <p:nvSpPr>
          <p:cNvPr id="8" name="Shape 206"/>
          <p:cNvSpPr txBox="1">
            <a:spLocks/>
          </p:cNvSpPr>
          <p:nvPr/>
        </p:nvSpPr>
        <p:spPr bwMode="auto">
          <a:xfrm>
            <a:off x="576050" y="1676232"/>
            <a:ext cx="4176525" cy="18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200">
                <a:solidFill>
                  <a:srgbClr val="41414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>
                <a:solidFill>
                  <a:srgbClr val="41414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x-none" sz="2000" kern="0" dirty="0">
                <a:solidFill>
                  <a:schemeClr val="tx1"/>
                </a:solidFill>
                <a:ea typeface="Arial"/>
                <a:sym typeface="Arial"/>
              </a:rPr>
              <a:t> </a:t>
            </a:r>
            <a:r>
              <a:rPr lang="en-US" sz="2000" kern="0" dirty="0">
                <a:solidFill>
                  <a:schemeClr val="tx1"/>
                </a:solidFill>
                <a:ea typeface="Arial"/>
                <a:sym typeface="Arial"/>
                <a:hlinkClick r:id="rId5"/>
              </a:rPr>
              <a:t>Greenway Medical Associates</a:t>
            </a:r>
            <a:endParaRPr lang="en-US" sz="2000" kern="0" dirty="0">
              <a:solidFill>
                <a:schemeClr val="tx1"/>
              </a:solidFill>
              <a:ea typeface="Arial"/>
              <a:sym typeface="Arial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Located</a:t>
            </a:r>
            <a:r>
              <a:rPr lang="x-none" sz="1800" kern="0" dirty="0">
                <a:solidFill>
                  <a:schemeClr val="tx1"/>
                </a:solidFill>
                <a:ea typeface="Arial"/>
                <a:sym typeface="Arial"/>
              </a:rPr>
              <a:t> </a:t>
            </a: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in Boone, NC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3 PCPs (2 NPs and 1 MD)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PCMH Level 3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1 LPA and 1 CPP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4" y="3728684"/>
            <a:ext cx="3539100" cy="265432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82" y="3730601"/>
            <a:ext cx="3716055" cy="26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206"/>
          <p:cNvSpPr txBox="1">
            <a:spLocks/>
          </p:cNvSpPr>
          <p:nvPr/>
        </p:nvSpPr>
        <p:spPr bwMode="auto">
          <a:xfrm>
            <a:off x="5024625" y="1676232"/>
            <a:ext cx="4176525" cy="18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200">
                <a:solidFill>
                  <a:srgbClr val="41414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>
                <a:solidFill>
                  <a:srgbClr val="41414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>
                <a:solidFill>
                  <a:srgbClr val="41414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ea typeface="Arial"/>
                <a:sym typeface="Arial"/>
                <a:hlinkClick r:id="rId8"/>
              </a:rPr>
              <a:t>UNC Family Medicine Center</a:t>
            </a:r>
            <a:endParaRPr lang="en-US" sz="2000" kern="0" dirty="0">
              <a:solidFill>
                <a:schemeClr val="tx1"/>
              </a:solidFill>
              <a:ea typeface="Arial"/>
              <a:sym typeface="Arial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Located</a:t>
            </a:r>
            <a:r>
              <a:rPr lang="x-none" sz="1800" kern="0" dirty="0">
                <a:solidFill>
                  <a:schemeClr val="tx1"/>
                </a:solidFill>
                <a:ea typeface="Arial"/>
                <a:sym typeface="Arial"/>
              </a:rPr>
              <a:t> </a:t>
            </a: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in Chapel Hill, NC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64 PCPs (~ 10 FTE)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PCMH Level 3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99999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ea typeface="Arial"/>
                <a:sym typeface="Arial"/>
              </a:rPr>
              <a:t>4 LCSW and 2 CPP 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5"/>
    </mc:Choice>
    <mc:Fallback xmlns="">
      <p:transition spd="slow" advTm="5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dirty="0"/>
            </a:br>
            <a:r>
              <a:rPr lang="en-US" dirty="0"/>
              <a:t>Bill’s Background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2077619"/>
            <a:ext cx="3691735" cy="4492724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1600" b="0" dirty="0"/>
              <a:t>Locations in Asheville, Cane Creek, and Candler, North Carolina</a:t>
            </a:r>
          </a:p>
          <a:p>
            <a:endParaRPr lang="en-US" sz="1600" b="0" dirty="0"/>
          </a:p>
          <a:p>
            <a:r>
              <a:rPr lang="en-US" sz="1600" b="0" dirty="0"/>
              <a:t>	Multisite Family Medicine organization containing 4 Family Health Centers, one OB/GYN office, and 2 Continuing Care Retirement Community (CCRC) clinics</a:t>
            </a:r>
          </a:p>
          <a:p>
            <a:r>
              <a:rPr lang="en-US" sz="1600" b="0" dirty="0"/>
              <a:t>	</a:t>
            </a:r>
          </a:p>
          <a:p>
            <a:r>
              <a:rPr lang="en-US" sz="1600" b="0" dirty="0"/>
              <a:t>	30 PCPs (26 MDs, 3 PAs + 1 FNP)</a:t>
            </a:r>
          </a:p>
          <a:p>
            <a:endParaRPr lang="en-US" sz="1600" b="0" dirty="0"/>
          </a:p>
          <a:p>
            <a:r>
              <a:rPr lang="en-US" sz="1600" b="0" dirty="0"/>
              <a:t>	Level 3 PCMH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sz="1600" b="0" dirty="0"/>
              <a:t>7 CPPs, 4 BH, 1 Dietician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082" y="1186113"/>
            <a:ext cx="4164918" cy="1783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216" y="3211981"/>
            <a:ext cx="2700649" cy="16075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600" y="1371600"/>
            <a:ext cx="4071934" cy="70643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Mountain Area Health Education Center</a:t>
            </a:r>
          </a:p>
        </p:txBody>
      </p:sp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40713" y="6384925"/>
            <a:ext cx="1360487" cy="396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9DE05E2-8E0B-4095-9C7F-608BDD30E3AA}" type="slidenum">
              <a:rPr lang="en-US" smtClean="0">
                <a:solidFill>
                  <a:schemeClr val="bg2"/>
                </a:solidFill>
              </a:rPr>
              <a:pPr eaLnBrk="1" hangingPunct="1"/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280" y="5046198"/>
            <a:ext cx="2192720" cy="1499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534" y="5137026"/>
            <a:ext cx="2059363" cy="143331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Pharmacy Scope of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75" y="1585560"/>
            <a:ext cx="8686800" cy="4530725"/>
          </a:xfrm>
        </p:spPr>
        <p:txBody>
          <a:bodyPr>
            <a:normAutofit/>
          </a:bodyPr>
          <a:lstStyle/>
          <a:p>
            <a:r>
              <a:rPr lang="en-US" sz="2000" dirty="0"/>
              <a:t>Direct Patient Care</a:t>
            </a:r>
          </a:p>
          <a:p>
            <a:pPr marL="7016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Pharmacotherapy Visits</a:t>
            </a:r>
          </a:p>
          <a:p>
            <a:pPr marL="0" indent="0"/>
            <a:r>
              <a:rPr lang="en-US" sz="2000" dirty="0"/>
              <a:t>	- Collaborative Practice Agreements </a:t>
            </a:r>
          </a:p>
          <a:p>
            <a:pPr marL="7016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Multidisciplinary Visits</a:t>
            </a:r>
          </a:p>
          <a:p>
            <a:r>
              <a:rPr lang="en-US" sz="2000" dirty="0"/>
              <a:t>Drug Information Services/Consultation</a:t>
            </a:r>
          </a:p>
          <a:p>
            <a:r>
              <a:rPr lang="en-US" sz="2000" dirty="0"/>
              <a:t>Evidence-based care algorithms</a:t>
            </a:r>
          </a:p>
          <a:p>
            <a:r>
              <a:rPr lang="en-US" sz="2000" dirty="0"/>
              <a:t>Population-based efforts</a:t>
            </a:r>
          </a:p>
          <a:p>
            <a:r>
              <a:rPr lang="en-US" sz="2000" dirty="0"/>
              <a:t>Continuous quality improvement</a:t>
            </a:r>
          </a:p>
          <a:p>
            <a:r>
              <a:rPr lang="en-US" sz="2000" dirty="0"/>
              <a:t>Education</a:t>
            </a:r>
          </a:p>
          <a:p>
            <a:r>
              <a:rPr lang="en-US" sz="2000" dirty="0"/>
              <a:t>Accreditation/Certifications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97"/>
    </mc:Choice>
    <mc:Fallback xmlns="">
      <p:transition spd="slow" advTm="14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Pharmacist Practitioner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35" y="1534316"/>
            <a:ext cx="8686800" cy="4530725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Atrial Fibrillation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DVT/PE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Chronic Pain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Diabetes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Hyperlipidemia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Hypertension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Osteoporosis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Depression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Asthma/COPD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Hypothyroidism/Hyperthyroidism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Gout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Hepatitis C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280620" y="1265262"/>
            <a:ext cx="1024128" cy="5068835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04748" y="2284567"/>
            <a:ext cx="4493385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255713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6160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073275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30475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987675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444875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000" b="0" kern="0" dirty="0"/>
              <a:t>Prescribe pharmacotherapy</a:t>
            </a:r>
          </a:p>
          <a:p>
            <a:pPr marL="0" indent="0">
              <a:spcBef>
                <a:spcPts val="600"/>
              </a:spcBef>
            </a:pPr>
            <a:endParaRPr lang="en-US" sz="2000" b="0" kern="0" dirty="0"/>
          </a:p>
          <a:p>
            <a:pPr marL="0" indent="0">
              <a:spcBef>
                <a:spcPts val="600"/>
              </a:spcBef>
            </a:pPr>
            <a:r>
              <a:rPr lang="en-US" sz="2000" b="0" kern="0" dirty="0"/>
              <a:t>Order &amp; interpret labs</a:t>
            </a:r>
          </a:p>
          <a:p>
            <a:pPr marL="0" indent="0">
              <a:spcBef>
                <a:spcPts val="600"/>
              </a:spcBef>
            </a:pPr>
            <a:endParaRPr lang="en-US" sz="2000" b="0" kern="0" dirty="0"/>
          </a:p>
          <a:p>
            <a:pPr marL="0" indent="0">
              <a:spcBef>
                <a:spcPts val="600"/>
              </a:spcBef>
            </a:pPr>
            <a:r>
              <a:rPr lang="en-US" sz="2000" b="0" kern="0" dirty="0"/>
              <a:t>Monitor for efficacy and side effects</a:t>
            </a:r>
          </a:p>
          <a:p>
            <a:pPr marL="0" indent="0">
              <a:spcBef>
                <a:spcPts val="600"/>
              </a:spcBef>
            </a:pPr>
            <a:endParaRPr lang="en-US" sz="2000" b="0" kern="0" dirty="0"/>
          </a:p>
          <a:p>
            <a:pPr marL="0" indent="0">
              <a:spcBef>
                <a:spcPts val="600"/>
              </a:spcBef>
            </a:pPr>
            <a:r>
              <a:rPr lang="en-US" sz="2000" b="0" kern="0" dirty="0"/>
              <a:t>Bill for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9490" y="6415088"/>
            <a:ext cx="8641100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Hawes EM, Misita C, Burkhart JI, McKnight L, Deyo ZM, Lee RA, Howard C, Eckel SF. </a:t>
            </a:r>
            <a:r>
              <a:rPr lang="en-US" sz="1200" kern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Prescribing pharmacists in the ambulatory care setting: Experience at the University of North Carolina Medical Center.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 J Health Syst Pharm. 2016 Sep 15;73(18):1425-33.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6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54"/>
    </mc:Choice>
    <mc:Fallback xmlns="">
      <p:transition spd="slow" advTm="7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“Incident to” Billing by Pharmacist</a:t>
            </a:r>
          </a:p>
          <a:p>
            <a:pPr marL="1003300" lvl="2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99211-99214</a:t>
            </a:r>
          </a:p>
          <a:p>
            <a:pPr marL="1003300" lvl="2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Medicare Wellness Visit codes G0438, G0439</a:t>
            </a:r>
          </a:p>
          <a:p>
            <a:pPr marL="1003300" lvl="2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E-visits 99444</a:t>
            </a:r>
          </a:p>
          <a:p>
            <a:pPr marL="1003300" lvl="2" indent="-28575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/>
          </a:p>
          <a:p>
            <a:pPr marL="644525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Indirect Billing</a:t>
            </a:r>
          </a:p>
          <a:p>
            <a:pPr marL="1003300" lvl="2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Transitional Care Management codes 99495- 99496</a:t>
            </a:r>
          </a:p>
          <a:p>
            <a:pPr marL="1003300" lvl="2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Co-visit model supporting physician billing level 99211-99215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en-US" sz="2000" b="0" dirty="0"/>
          </a:p>
          <a:p>
            <a:pPr marL="358775" lvl="1" indent="0">
              <a:spcBef>
                <a:spcPts val="600"/>
              </a:spcBef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28200" y="6370431"/>
            <a:ext cx="67437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Scott MA, Hitch WJ, Wilson CG, Lugo AM. </a:t>
            </a:r>
            <a:r>
              <a:rPr lang="en-US" sz="1200" kern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Billing for pharmacists' cognitive services in physicians' offices: multiple methods of reimbursement. 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 Am Pharm Assoc (2003). 2012 Mar-Apr;52(2):175-80.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6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71"/>
    </mc:Choice>
    <mc:Fallback xmlns="">
      <p:transition spd="slow" advTm="7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Medicare Annual Wellness Visits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Annual visit focused around preventative health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Health risk assessment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Updating family, medical, social histories and providers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Assessment of memory, depression, falls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Schedule for routine screenings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Benefits of pharmacists conducting annual wellness visits: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Annual review and assessment of the medication regimen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Increased % of completed annual wellness visit in the practice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Challenging for physician to complete if acute health concerns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Frees physicians up to see other patients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Revenue generated from 1070 AWVs supports 1 clinic pharmacist</a:t>
            </a:r>
            <a:endParaRPr lang="en-US" sz="2000" dirty="0"/>
          </a:p>
          <a:p>
            <a:pPr marL="644525" lvl="1" indent="-28575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035440" y="6002135"/>
            <a:ext cx="5875965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I, Sutherland S, Ray L, Wilson CG.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Financial implications of pharmacist-led Medicare annual wellness visits. JAPhA 2014 Aug-Sept; 54(4): 435-40</a:t>
            </a:r>
          </a:p>
          <a:p>
            <a:pPr marR="0"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7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Wellness Billing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5620" y="1124700"/>
            <a:ext cx="8862923" cy="5299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580" y="6331266"/>
            <a:ext cx="7066520" cy="54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I, Sutherland S, Ray L, Wilson CG.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Financial implications of pharmacist-led Medicare annual wellness visits. JAPhA 2014 Aug-Sept; 54(4): 435-40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0813" y="629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6160&quot;&gt;&lt;version val=&quot;17971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4&quot;&gt;&lt;elem m_fUsage=&quot;1.53899999999999990000E+000&quot;&gt;&lt;m_ppcolschidx val=&quot;0&quot;/&gt;&lt;m_rgb r=&quot;f9&quot; g=&quot;fe&quot; b=&quot;92&quot;/&gt;&lt;/elem&gt;&lt;elem m_fUsage=&quot;1.53144100000000010000E+000&quot;&gt;&lt;m_ppcolschidx val=&quot;0&quot;/&gt;&lt;m_rgb r=&quot;ff&quot; g=&quot;0&quot; b=&quot;0&quot;/&gt;&lt;/elem&gt;&lt;elem m_fUsage=&quot;1.24659000000000010000E+000&quot;&gt;&lt;m_ppcolschidx val=&quot;0&quot;/&gt;&lt;m_rgb r=&quot;ff&quot; g=&quot;fa&quot; b=&quot;20&quot;/&gt;&lt;/elem&gt;&lt;elem m_fUsage=&quot;9.00000000000000020000E-001&quot;&gt;&lt;m_ppcolschidx val=&quot;0&quot;/&gt;&lt;m_rgb r=&quot;58&quot; g=&quot;ed&quot; b=&quot;10&quot;/&gt;&lt;/elem&gt;&lt;/m_vecMRU&gt;&lt;/m_mruColor&gt;&lt;m_agendatheme&gt;&lt;m_aagendaitemprops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/m_aagendaitemprops&gt;&lt;m_linestyleTopBottomLine&gt;&lt;m_bVisible val=&quot;0&quot;/&gt;&lt;/m_linestyleTopBottomLine&gt;&lt;/m_agendatheme&gt;&lt;m_mapectfillschemeMRU&gt;&lt;key val=&quot;0&quot;/&gt;&lt;elem&gt;&lt;m_nPartnerID val=&quot;530&quot;/&gt;&lt;m_nIndex val=&quot;4&quot;/&gt;&lt;/elem&gt;&lt;key val=&quot;3&quot;/&gt;&lt;elem&gt;&lt;m_nPartnerID val=&quot;530&quot;/&gt;&lt;m_nIndex val=&quot;4&quot;/&gt;&lt;/elem&gt;&lt;/m_mapectfillschemeMRU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MinusSymbol&gt;-&lt;/m_chMinus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16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G1cKnChU6.fq2_0j6rS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xngWO4bUiLgSViAyCb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YYszX.NrEyfHRAxLQ6lm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0R_LwLzwE2.0BkvV.kic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gZGVQFukiqNC0nNZ05m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wJhqmSS0S40ejZdma3N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sN6EZ7H0mzAx9JTMP.5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W8shORMEOJdAfWaKPNb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9af0_4Zlk6Lw4S1vlB1r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sT8bTDGEGAytItI0xeh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_lkZKQxUuaE42sfFzBg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B3AYjDoEW5q2EAzU2Rk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Momh9ELpEC8vh7FWJhtH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rd0VE0I0eujUNNBbm_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_GDlTFTESA.LjbCsjPA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8kmBdAwUmAvTqqBidzi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_Q2KTaj30a1CRmIyCJnn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P1ZtP7.Uu8tqAjLVTrZ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QATHpdjEGDHDxTvTjNY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M2scVetv0SQ0grNNPMN_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6RHVlne0CM5Uw.44sJF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.sOhH7ahU2o7tiIJWwCo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sZ3ReSSwE6jRCASq9.UY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mLfDf0X0O5oEopDqzUS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SdZ56VLkmYM1Yra5DZd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IQjpKw6Ea1E3NQ23Wsg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2reyOzEI0SFt7K89FKxU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6crqkS_vkyEoxzFcL3gv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7mZxD85g0aPZrGXTunKW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_NYIGoAUqY5aqWIj3zL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26Q7ZzVMkWs_EgmIYQRK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DFyCrJUWturwW5VacT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RmHt5JE3kiF9iQFbUMfF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0AExatkD06PqN8nWVSRK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jLomAElxUSxDYOUT7fI5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X6QnoAhkqmSYVEvnpw.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KUnk7pYzUafhGKwpLXiC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ZGF_feuUSj3ZYdpBiK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KZtGRRH0iTFTjR5rcuv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oQ794_mEWbCnfwWHxI4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SAHPMGSkyoWgqO8MXU2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guYe2qEUe6mZuu6wRUi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u1QTO_TUe_3Ux6jsAD3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u1QTO_TUe_3Ux6jsAD3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ziXDZv5kq7bEnEVXt2w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ivLuSf7kydo7oStDFM9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nggre3EkeD93k9dBmXV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R2UEL9IEeCJAH1yfHW2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0Nk0LCY02rel8xlLhEl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oEbs3DiEWK1oa1kHfe.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zcKQ2DgO0CFpibhJND9X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HRa54VoUKyr3YQmclvi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XuYpS.ekaYod9BuyOzR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ziXDZv5kq7bEnEVXt2w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5k9zkRSUCKCVf.rq0Or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WvUtgMpkaEzXpxHVnUZw"/>
</p:tagLst>
</file>

<file path=ppt/theme/theme1.xml><?xml version="1.0" encoding="utf-8"?>
<a:theme xmlns:a="http://schemas.openxmlformats.org/drawingml/2006/main" name="UNC-template_Blank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C-template_HCS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UNC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C-template_P&amp;A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C-template_UNCH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UNC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UNC-template_Rex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UNC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UNC-template_Chatham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UNC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UNC-template_Blank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UNC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UNC-template</Template>
  <TotalTime>0</TotalTime>
  <Words>1559</Words>
  <Application>Microsoft Macintosh PowerPoint</Application>
  <PresentationFormat>Custom</PresentationFormat>
  <Paragraphs>197</Paragraphs>
  <Slides>20</Slides>
  <Notes>20</Notes>
  <HiddenSlides>0</HiddenSlides>
  <MMClips>19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Times New Roman</vt:lpstr>
      <vt:lpstr>UNC-template_Blank</vt:lpstr>
      <vt:lpstr>UNC-template_HCS</vt:lpstr>
      <vt:lpstr>UNC-template_P&amp;A</vt:lpstr>
      <vt:lpstr>UNC-template_UNCH</vt:lpstr>
      <vt:lpstr>UNC-template_Rex</vt:lpstr>
      <vt:lpstr>UNC-template_Chatham</vt:lpstr>
      <vt:lpstr>1_UNC-template_Blank</vt:lpstr>
      <vt:lpstr>think-cell Slide</vt:lpstr>
      <vt:lpstr>Developing, Sustaining, and Replicating a Role for Pharmacists in Rural Primary Care Practice</vt:lpstr>
      <vt:lpstr>Objectives</vt:lpstr>
      <vt:lpstr> Emily’s Background </vt:lpstr>
      <vt:lpstr> Bill’s Background </vt:lpstr>
      <vt:lpstr>Pharmacy Scope of Practice</vt:lpstr>
      <vt:lpstr>Clinical Pharmacist Practitioner</vt:lpstr>
      <vt:lpstr>Billing </vt:lpstr>
      <vt:lpstr>Medicare Annual Wellness Visits</vt:lpstr>
      <vt:lpstr>Annual Wellness Billing</vt:lpstr>
      <vt:lpstr>Co-Visits </vt:lpstr>
      <vt:lpstr>Co-Visit Benefits</vt:lpstr>
      <vt:lpstr>Utilizing PGY2 Residents to Build Pharmacy Services</vt:lpstr>
      <vt:lpstr>Transitions of Care</vt:lpstr>
      <vt:lpstr>E-Visits</vt:lpstr>
      <vt:lpstr> </vt:lpstr>
      <vt:lpstr> </vt:lpstr>
      <vt:lpstr>Outcome Tracking – Financial/Productivity</vt:lpstr>
      <vt:lpstr>Outcome Tracking - Clinical</vt:lpstr>
      <vt:lpstr>Take Home Points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Title, 24 pt, bold, Sentence Case Sub-Title, 18pt, bold, Sentence Case</dc:title>
  <dc:creator/>
  <dc:description>Letter Blank templ v3.pot</dc:description>
  <cp:lastModifiedBy/>
  <cp:revision>26</cp:revision>
  <dcterms:created xsi:type="dcterms:W3CDTF">2007-11-07T15:12:03Z</dcterms:created>
  <dcterms:modified xsi:type="dcterms:W3CDTF">2020-05-02T13:51:36Z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20041127</vt:lpwstr>
  </property>
  <property fmtid="{D5CDD505-2E9C-101B-9397-08002B2CF9AE}" pid="3" name="Reference">
    <vt:lpwstr>BCGTemplateNew</vt:lpwstr>
  </property>
  <property fmtid="{D5CDD505-2E9C-101B-9397-08002B2CF9AE}" pid="4" name="BCG 2007 Template">
    <vt:bool>true</vt:bool>
  </property>
  <property fmtid="{D5CDD505-2E9C-101B-9397-08002B2CF9AE}" pid="5" name="BCG Format Name">
    <vt:lpwstr>BCG Format</vt:lpwstr>
  </property>
</Properties>
</file>