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61" r:id="rId3"/>
    <p:sldId id="262" r:id="rId4"/>
    <p:sldId id="263" r:id="rId5"/>
    <p:sldId id="282" r:id="rId6"/>
    <p:sldId id="264" r:id="rId7"/>
    <p:sldId id="266" r:id="rId8"/>
    <p:sldId id="268" r:id="rId9"/>
    <p:sldId id="280" r:id="rId10"/>
    <p:sldId id="269" r:id="rId11"/>
    <p:sldId id="270" r:id="rId12"/>
    <p:sldId id="281" r:id="rId13"/>
    <p:sldId id="271" r:id="rId14"/>
    <p:sldId id="272" r:id="rId15"/>
    <p:sldId id="285" r:id="rId16"/>
    <p:sldId id="273" r:id="rId17"/>
    <p:sldId id="274" r:id="rId18"/>
    <p:sldId id="275" r:id="rId19"/>
    <p:sldId id="276" r:id="rId20"/>
    <p:sldId id="277" r:id="rId21"/>
    <p:sldId id="278" r:id="rId22"/>
    <p:sldId id="259" r:id="rId23"/>
    <p:sldId id="283" r:id="rId24"/>
    <p:sldId id="258" r:id="rId25"/>
    <p:sldId id="279" r:id="rId26"/>
    <p:sldId id="284" r:id="rId27"/>
    <p:sldId id="286"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20" d="100"/>
          <a:sy n="120" d="100"/>
        </p:scale>
        <p:origin x="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04C7C95-5BD9-4075-8DA1-EB31935BE319}"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937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8000CB-FC68-47EB-8892-ABB45502AB01}"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384309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31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973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1902722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599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717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307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89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63383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8000CB-FC68-47EB-8892-ABB45502AB01}"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C7C95-5BD9-4075-8DA1-EB31935BE31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93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8000CB-FC68-47EB-8892-ABB45502AB01}"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321769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8000CB-FC68-47EB-8892-ABB45502AB01}" type="datetimeFigureOut">
              <a:rPr lang="en-US" smtClean="0"/>
              <a:t>4/10/20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C7C95-5BD9-4075-8DA1-EB31935BE31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478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8000CB-FC68-47EB-8892-ABB45502AB01}" type="datetimeFigureOut">
              <a:rPr lang="en-US" smtClean="0"/>
              <a:t>4/10/20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C7C95-5BD9-4075-8DA1-EB31935BE31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10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000CB-FC68-47EB-8892-ABB45502AB01}" type="datetimeFigureOut">
              <a:rPr lang="en-US" smtClean="0"/>
              <a:t>4/10/20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80039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8000CB-FC68-47EB-8892-ABB45502AB01}"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C7C95-5BD9-4075-8DA1-EB31935BE31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319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8000CB-FC68-47EB-8892-ABB45502AB01}"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C7C95-5BD9-4075-8DA1-EB31935BE319}" type="slidenum">
              <a:rPr lang="en-US" smtClean="0"/>
              <a:t>‹#›</a:t>
            </a:fld>
            <a:endParaRPr lang="en-US"/>
          </a:p>
        </p:txBody>
      </p:sp>
    </p:spTree>
    <p:extLst>
      <p:ext uri="{BB962C8B-B14F-4D97-AF65-F5344CB8AC3E}">
        <p14:creationId xmlns:p14="http://schemas.microsoft.com/office/powerpoint/2010/main" val="333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98000CB-FC68-47EB-8892-ABB45502AB01}" type="datetimeFigureOut">
              <a:rPr lang="en-US" smtClean="0"/>
              <a:t>4/10/20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4C7C95-5BD9-4075-8DA1-EB31935BE319}" type="slidenum">
              <a:rPr lang="en-US" smtClean="0"/>
              <a:t>‹#›</a:t>
            </a:fld>
            <a:endParaRPr lang="en-US"/>
          </a:p>
        </p:txBody>
      </p:sp>
    </p:spTree>
    <p:extLst>
      <p:ext uri="{BB962C8B-B14F-4D97-AF65-F5344CB8AC3E}">
        <p14:creationId xmlns:p14="http://schemas.microsoft.com/office/powerpoint/2010/main" val="30473082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hyperlink" Target="http://www.drugabuse.gov/drugs-abuse/opioids-summaries-by-state/kentucky"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NIPDD Fellowship Project</a:t>
            </a:r>
          </a:p>
        </p:txBody>
      </p:sp>
      <p:sp>
        <p:nvSpPr>
          <p:cNvPr id="3" name="Content Placeholder 2"/>
          <p:cNvSpPr>
            <a:spLocks noGrp="1"/>
          </p:cNvSpPr>
          <p:nvPr>
            <p:ph idx="1"/>
          </p:nvPr>
        </p:nvSpPr>
        <p:spPr/>
        <p:txBody>
          <a:bodyPr>
            <a:normAutofit lnSpcReduction="10000"/>
          </a:bodyPr>
          <a:lstStyle/>
          <a:p>
            <a:r>
              <a:rPr lang="en-US" b="1" dirty="0"/>
              <a:t>Opioid Use Disorder Education and Medication Assisted Treatment (MAT) Training and the Likelihood of Family Medicine Residents Incorporating MAT into Their Future Practice</a:t>
            </a:r>
          </a:p>
          <a:p>
            <a:endParaRPr lang="en-US" b="1" dirty="0"/>
          </a:p>
          <a:p>
            <a:r>
              <a:rPr lang="en-US" b="1" dirty="0"/>
              <a:t>Craig Burrows, MD</a:t>
            </a:r>
          </a:p>
          <a:p>
            <a:r>
              <a:rPr lang="en-US" b="1" dirty="0"/>
              <a:t>Program Director</a:t>
            </a:r>
          </a:p>
          <a:p>
            <a:r>
              <a:rPr lang="en-US" b="1" dirty="0"/>
              <a:t>University of Kentucky Rural Morehead Family Medicine Residency</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1464033"/>
      </p:ext>
    </p:extLst>
  </p:cSld>
  <p:clrMapOvr>
    <a:masterClrMapping/>
  </p:clrMapOvr>
  <mc:AlternateContent xmlns:mc="http://schemas.openxmlformats.org/markup-compatibility/2006" xmlns:p14="http://schemas.microsoft.com/office/powerpoint/2010/main">
    <mc:Choice Requires="p14">
      <p:transition spd="slow" p14:dur="2000" advTm="20127"/>
    </mc:Choice>
    <mc:Fallback xmlns="">
      <p:transition spd="slow" advTm="2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 of OUD</a:t>
            </a:r>
          </a:p>
        </p:txBody>
      </p:sp>
      <p:sp>
        <p:nvSpPr>
          <p:cNvPr id="3" name="Content Placeholder 2"/>
          <p:cNvSpPr>
            <a:spLocks noGrp="1"/>
          </p:cNvSpPr>
          <p:nvPr>
            <p:ph idx="1"/>
          </p:nvPr>
        </p:nvSpPr>
        <p:spPr/>
        <p:txBody>
          <a:bodyPr/>
          <a:lstStyle/>
          <a:p>
            <a:pPr marL="0" indent="0">
              <a:buNone/>
            </a:pPr>
            <a:r>
              <a:rPr lang="en-US" dirty="0"/>
              <a:t>Safe</a:t>
            </a:r>
          </a:p>
          <a:p>
            <a:pPr marL="0" indent="0">
              <a:buNone/>
            </a:pPr>
            <a:r>
              <a:rPr lang="en-US" dirty="0"/>
              <a:t>Effective – reduces OUD and mortality from overdose</a:t>
            </a:r>
          </a:p>
          <a:p>
            <a:pPr marL="0" indent="0">
              <a:buNone/>
            </a:pPr>
            <a:r>
              <a:rPr lang="en-US" dirty="0"/>
              <a:t>Can be implemented in Primary Care</a:t>
            </a:r>
          </a:p>
          <a:p>
            <a:pPr marL="0" indent="0">
              <a:buNone/>
            </a:pPr>
            <a:r>
              <a:rPr lang="en-US" dirty="0"/>
              <a:t>Yet, in a study from 2018, only 10% of 2016 Family Medicine graduates reported preparedness to provide MAT</a:t>
            </a:r>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4959527"/>
      </p:ext>
    </p:extLst>
  </p:cSld>
  <p:clrMapOvr>
    <a:masterClrMapping/>
  </p:clrMapOvr>
  <mc:AlternateContent xmlns:mc="http://schemas.openxmlformats.org/markup-compatibility/2006" xmlns:p14="http://schemas.microsoft.com/office/powerpoint/2010/main">
    <mc:Choice Requires="p14">
      <p:transition spd="slow" p14:dur="2000" advTm="39583"/>
    </mc:Choice>
    <mc:Fallback xmlns="">
      <p:transition spd="slow" advTm="3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The hypothesis is that OUD education and MAT training will have a positive impact on their decision to incorporate MAT into their future practice</a:t>
            </a:r>
            <a:r>
              <a:rPr lang="en-US" sz="1100" dirty="0"/>
              <a:t>.</a:t>
            </a:r>
            <a:br>
              <a:rPr lang="en-US" sz="1100" dirty="0"/>
            </a:br>
            <a:endParaRPr lang="en-US" sz="1100" dirty="0"/>
          </a:p>
        </p:txBody>
      </p:sp>
      <p:sp>
        <p:nvSpPr>
          <p:cNvPr id="3" name="Content Placeholder 2"/>
          <p:cNvSpPr>
            <a:spLocks noGrp="1"/>
          </p:cNvSpPr>
          <p:nvPr>
            <p:ph idx="1"/>
          </p:nvPr>
        </p:nvSpPr>
        <p:spPr/>
        <p:txBody>
          <a:bodyPr>
            <a:normAutofit lnSpcReduction="10000"/>
          </a:bodyPr>
          <a:lstStyle/>
          <a:p>
            <a:r>
              <a:rPr lang="en-US" dirty="0"/>
              <a:t>Family Practice residents were surveyed on their confidence level in knowledge of substance use disorder and medication assisted treatment and their likelihood to consider incorporating MAT into their future practice. </a:t>
            </a:r>
          </a:p>
          <a:p>
            <a:r>
              <a:rPr lang="en-US" dirty="0"/>
              <a:t>They were then exposed them to the curriculum elements outlined by the Betty Ford consensus and they received the MAT Training to obtain a waiver. </a:t>
            </a:r>
          </a:p>
          <a:p>
            <a:r>
              <a:rPr lang="en-US" dirty="0"/>
              <a:t>They were then resurveyed  to see if the curriculum elements and the MAT training had impact on their likelihood to consider incorporating MAT into their future practice.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393498"/>
      </p:ext>
    </p:extLst>
  </p:cSld>
  <p:clrMapOvr>
    <a:masterClrMapping/>
  </p:clrMapOvr>
  <mc:AlternateContent xmlns:mc="http://schemas.openxmlformats.org/markup-compatibility/2006" xmlns:p14="http://schemas.microsoft.com/office/powerpoint/2010/main">
    <mc:Choice Requires="p14">
      <p:transition spd="slow" p14:dur="2000" advTm="71433"/>
    </mc:Choice>
    <mc:Fallback xmlns="">
      <p:transition spd="slow" advTm="71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Survey Questions</a:t>
            </a:r>
          </a:p>
        </p:txBody>
      </p:sp>
      <p:sp>
        <p:nvSpPr>
          <p:cNvPr id="3" name="Content Placeholder 2"/>
          <p:cNvSpPr>
            <a:spLocks noGrp="1"/>
          </p:cNvSpPr>
          <p:nvPr>
            <p:ph idx="1"/>
          </p:nvPr>
        </p:nvSpPr>
        <p:spPr/>
        <p:txBody>
          <a:bodyPr/>
          <a:lstStyle/>
          <a:p>
            <a:r>
              <a:rPr lang="en-US" dirty="0"/>
              <a:t>Demographics </a:t>
            </a:r>
          </a:p>
          <a:p>
            <a:r>
              <a:rPr lang="en-US" dirty="0"/>
              <a:t>Exposure to OUD teaching or MAT in the past?</a:t>
            </a:r>
          </a:p>
          <a:p>
            <a:r>
              <a:rPr lang="en-US" dirty="0"/>
              <a:t>Following Questions on a </a:t>
            </a:r>
            <a:r>
              <a:rPr lang="en-US" dirty="0" err="1"/>
              <a:t>Lykert</a:t>
            </a:r>
            <a:r>
              <a:rPr lang="en-US" dirty="0"/>
              <a:t> scale:</a:t>
            </a:r>
          </a:p>
          <a:p>
            <a:pPr lvl="1"/>
            <a:r>
              <a:rPr lang="en-US" dirty="0"/>
              <a:t>Strongly agree, Agree, disagree or strongly disagree</a:t>
            </a:r>
          </a:p>
          <a:p>
            <a:pPr lvl="1"/>
            <a:r>
              <a:rPr lang="en-US" dirty="0"/>
              <a:t>Very confident, confident, somewhat confident, not confident at 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8843005"/>
      </p:ext>
    </p:extLst>
  </p:cSld>
  <p:clrMapOvr>
    <a:masterClrMapping/>
  </p:clrMapOvr>
  <mc:AlternateContent xmlns:mc="http://schemas.openxmlformats.org/markup-compatibility/2006" xmlns:p14="http://schemas.microsoft.com/office/powerpoint/2010/main">
    <mc:Choice Requires="p14">
      <p:transition spd="slow" p14:dur="2000" advTm="7053"/>
    </mc:Choice>
    <mc:Fallback xmlns="">
      <p:transition spd="slow" advTm="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9859" y="875764"/>
            <a:ext cx="9601200" cy="4945487"/>
          </a:xfrm>
        </p:spPr>
        <p:txBody>
          <a:bodyPr>
            <a:normAutofit fontScale="55000" lnSpcReduction="20000"/>
          </a:bodyPr>
          <a:lstStyle/>
          <a:p>
            <a:r>
              <a:rPr lang="en-US" sz="4200" dirty="0"/>
              <a:t>Do you agree that MAT is an appropriate treatment regimen for Opioid Use disorder?</a:t>
            </a:r>
          </a:p>
          <a:p>
            <a:pPr marL="0" indent="0">
              <a:buNone/>
            </a:pPr>
            <a:r>
              <a:rPr lang="en-US" sz="4200" dirty="0"/>
              <a:t>	Do you agree that MAT is an effective treatment for Opioid Use    		Disorder? </a:t>
            </a:r>
          </a:p>
          <a:p>
            <a:r>
              <a:rPr lang="en-US" sz="4200" dirty="0"/>
              <a:t>	Do you agree MAT should be performed by primary care physicians?</a:t>
            </a:r>
          </a:p>
          <a:p>
            <a:r>
              <a:rPr lang="en-US" sz="4200" dirty="0"/>
              <a:t>	Do you agree that MAT should be delivered in:</a:t>
            </a:r>
          </a:p>
          <a:p>
            <a:r>
              <a:rPr lang="en-US" sz="4200" dirty="0"/>
              <a:t>			Addiction Medicine Clinic with addiction specialists</a:t>
            </a:r>
          </a:p>
          <a:p>
            <a:r>
              <a:rPr lang="en-US" sz="4200" dirty="0"/>
              <a:t>			Addiction Medicine Clinic with coverage of by primary care physicians</a:t>
            </a:r>
          </a:p>
          <a:p>
            <a:r>
              <a:rPr lang="en-US" sz="4200" dirty="0"/>
              <a:t>			Primary care Physician run separate Addiction Medicine Clinic based 			in the primary care office</a:t>
            </a:r>
          </a:p>
          <a:p>
            <a:r>
              <a:rPr lang="en-US" sz="4200" dirty="0"/>
              <a:t> 			Provided by Primary care Physician in the office integrated into the 				schedule.</a:t>
            </a:r>
          </a:p>
          <a:p>
            <a:r>
              <a:rPr lang="en-US" dirty="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030014"/>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753" y="1915135"/>
            <a:ext cx="6096000" cy="3433632"/>
          </a:xfrm>
          <a:prstGeom prst="rect">
            <a:avLst/>
          </a:prstGeom>
        </p:spPr>
        <p:txBody>
          <a:bodyPr>
            <a:sp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How confident are you in your knowledge of OUD detection and evaluation?</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How confident are you in your knowledge of OUD treatment including MAT?</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How likely are you to incorporate MAT into your future practice?</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are the issues that are impacting your likelihood to incorporate MAT into your practice?</a:t>
            </a:r>
          </a:p>
          <a:p>
            <a:pP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608554"/>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Curricular elements</a:t>
            </a:r>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9319267"/>
      </p:ext>
    </p:extLst>
  </p:cSld>
  <p:clrMapOvr>
    <a:masterClrMapping/>
  </p:clrMapOvr>
  <mc:AlternateContent xmlns:mc="http://schemas.openxmlformats.org/markup-compatibility/2006" xmlns:p14="http://schemas.microsoft.com/office/powerpoint/2010/main">
    <mc:Choice Requires="p14">
      <p:transition spd="slow" p14:dur="2000" advTm="5380"/>
    </mc:Choice>
    <mc:Fallback xmlns="">
      <p:transition spd="slow" advTm="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07770"/>
            <a:ext cx="6096000" cy="5242461"/>
          </a:xfrm>
          <a:prstGeom prst="rect">
            <a:avLst/>
          </a:prstGeom>
        </p:spPr>
        <p:txBody>
          <a:bodyPr>
            <a:spAutoFit/>
          </a:bodyPr>
          <a:lstStyle/>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Appropriate opioid prescription in primary care</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Interventional options for pain</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Psychological interventions for pain</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Opioid tapering while managing pain</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MAT Law and program guidance</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MAT medications use</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Treating OUD and other comorbid conditions</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Withdrawal management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960547"/>
      </p:ext>
    </p:extLst>
  </p:cSld>
  <p:clrMapOvr>
    <a:masterClrMapping/>
  </p:clrMapOvr>
  <mc:AlternateContent xmlns:mc="http://schemas.openxmlformats.org/markup-compatibility/2006" xmlns:p14="http://schemas.microsoft.com/office/powerpoint/2010/main">
    <mc:Choice Requires="p14">
      <p:transition spd="slow" p14:dur="2000" advTm="8188"/>
    </mc:Choice>
    <mc:Fallback xmlns="">
      <p:transition spd="slow" advTm="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3758" y="1090189"/>
            <a:ext cx="5941454" cy="4729500"/>
          </a:xfrm>
          <a:prstGeom prst="rect">
            <a:avLst/>
          </a:prstGeom>
        </p:spPr>
        <p:txBody>
          <a:bodyPr wrap="square">
            <a:spAutoFit/>
          </a:bodyPr>
          <a:lstStyle/>
          <a:p>
            <a:pPr>
              <a:lnSpc>
                <a:spcPct val="200000"/>
              </a:lnSpc>
              <a:spcAft>
                <a:spcPts val="800"/>
              </a:spcAft>
            </a:pPr>
            <a:r>
              <a:rPr lang="en-US" dirty="0"/>
              <a:t>The incorporated elements described include didactic information, role play and workshops to develop techniques such as SBIRT, case presentations and discussions, legal and practice management considerations.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They were then required to receive MAT-waiver training which incorporates 4 hours in person and a 4 hour online course.</a:t>
            </a:r>
          </a:p>
          <a:p>
            <a:pPr>
              <a:lnSpc>
                <a:spcPct val="200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795119"/>
      </p:ext>
    </p:extLst>
  </p:cSld>
  <p:clrMapOvr>
    <a:masterClrMapping/>
  </p:clrMapOvr>
  <mc:AlternateContent xmlns:mc="http://schemas.openxmlformats.org/markup-compatibility/2006" xmlns:p14="http://schemas.microsoft.com/office/powerpoint/2010/main">
    <mc:Choice Requires="p14">
      <p:transition spd="slow" p14:dur="2000" advTm="21278"/>
    </mc:Choice>
    <mc:Fallback xmlns="">
      <p:transition spd="slow" advTm="21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704" y="896632"/>
            <a:ext cx="9723550" cy="4278094"/>
          </a:xfrm>
          <a:prstGeom prst="rect">
            <a:avLst/>
          </a:prstGeom>
        </p:spPr>
        <p:txBody>
          <a:bodyPr wrap="square">
            <a:spAutoFit/>
          </a:bodyPr>
          <a:lstStyle/>
          <a:p>
            <a:pPr>
              <a:lnSpc>
                <a:spcPct val="200000"/>
              </a:lnSpc>
              <a:spcAft>
                <a:spcPts val="800"/>
              </a:spcAft>
            </a:pPr>
            <a:r>
              <a:rPr lang="en-US">
                <a:effectLst/>
                <a:latin typeface="Calibri" panose="020F0502020204030204" pitchFamily="34" charset="0"/>
                <a:ea typeface="Calibri" panose="020F0502020204030204" pitchFamily="34" charset="0"/>
                <a:cs typeface="Times New Roman" panose="02020603050405020304" pitchFamily="18" charset="0"/>
              </a:rPr>
              <a:t>The respondents were 12 Family Medicine Residents in a Rural Family Medicine Residency in Eastern Kentucky, located at a 150 Bed Community Medical Center.  </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There was equal representation between PGY 1, 2 and 3 with an age range of 26 to 48 years of age.</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majority of the respondents, about 92%, reported that they had received 8 hours or less of Didactic/workshop exposure to MAT for OUD with most of those reporting 3 hours or less.</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Half of the respondents reported some clinical exposure in their training up to this point varying from ½ day or less to 1 full month.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1416655"/>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2434" y="1167076"/>
            <a:ext cx="9208394" cy="4175502"/>
          </a:xfrm>
          <a:prstGeom prst="rect">
            <a:avLst/>
          </a:prstGeom>
        </p:spPr>
        <p:txBody>
          <a:bodyPr wrap="square">
            <a:spAutoFit/>
          </a:bodyPr>
          <a:lstStyle/>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66% of them reported they were somewhat to very confident in evaluation and detection of OUD and the same percentage were somewhat or very confident in their ability to provide MAT for  OUD.</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All responded that MAT was an appropriate and effective means of treating OUD and 83% agreed or strongly agree that MAT should be provided by Primary care physicians in a variety of settings.</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Finally, the majority 83% stated they were somewhat to very likely to incorporate MAT into their future practice.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8217079"/>
      </p:ext>
    </p:extLst>
  </p:cSld>
  <p:clrMapOvr>
    <a:masterClrMapping/>
  </p:clrMapOvr>
  <mc:AlternateContent xmlns:mc="http://schemas.openxmlformats.org/markup-compatibility/2006" xmlns:p14="http://schemas.microsoft.com/office/powerpoint/2010/main">
    <mc:Choice Requires="p14">
      <p:transition spd="slow" p14:dur="2000" advTm="25312"/>
    </mc:Choice>
    <mc:Fallback xmlns="">
      <p:transition spd="slow" advTm="2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p:txBody>
          <a:bodyPr/>
          <a:lstStyle/>
          <a:p>
            <a:r>
              <a:rPr lang="en-US" dirty="0"/>
              <a:t>Does Opioid use Disorder(OUD) Education and Medication Assisted Treatment (MAT) training for OUD increase the likelihood of residents in a Family Practice residency program deciding to consider incorporating MAT into their future practice?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9287631"/>
      </p:ext>
    </p:extLst>
  </p:cSld>
  <p:clrMapOvr>
    <a:masterClrMapping/>
  </p:clrMapOvr>
  <mc:AlternateContent xmlns:mc="http://schemas.openxmlformats.org/markup-compatibility/2006" xmlns:p14="http://schemas.microsoft.com/office/powerpoint/2010/main">
    <mc:Choice Requires="p14">
      <p:transition spd="slow" p14:dur="2000" advTm="18526"/>
    </mc:Choice>
    <mc:Fallback xmlns="">
      <p:transition spd="slow" advTm="1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9553" y="553792"/>
            <a:ext cx="9362941" cy="6042680"/>
          </a:xfrm>
          <a:prstGeom prst="rect">
            <a:avLst/>
          </a:prstGeom>
        </p:spPr>
        <p:txBody>
          <a:bodyPr wrap="square">
            <a:spAutoFit/>
          </a:bodyPr>
          <a:lstStyle/>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Results of the Post Survey after the Educational Exposure:</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All respondents continued to somewhat or strongly agree that MAT is an appropriate and effective treatment for OUD.</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percentage of residents reporting somewhat to very confident in knowledge and detection of OUD increased from 66% to 83% and confidence in their ability to provide MAT increased a similar amount.</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After the intervention, all agreed that MAT could and should be performed by Primary Care Physicians.</a:t>
            </a:r>
          </a:p>
          <a:p>
            <a:pPr>
              <a:lnSpc>
                <a:spcPct val="200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There was no movement in the number of residents who considered it likely they would incorporate MAT into their practice in the future.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7998026"/>
      </p:ext>
    </p:extLst>
  </p:cSld>
  <p:clrMapOvr>
    <a:masterClrMapping/>
  </p:clrMapOvr>
  <mc:AlternateContent xmlns:mc="http://schemas.openxmlformats.org/markup-compatibility/2006" xmlns:p14="http://schemas.microsoft.com/office/powerpoint/2010/main">
    <mc:Choice Requires="p14">
      <p:transition spd="slow" p14:dur="2000" advTm="65180"/>
    </mc:Choice>
    <mc:Fallback xmlns="">
      <p:transition spd="slow" advTm="6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p:txBody>
          <a:bodyPr/>
          <a:lstStyle/>
          <a:p>
            <a:r>
              <a:rPr lang="en-US" dirty="0"/>
              <a:t>Small Sample size</a:t>
            </a:r>
          </a:p>
          <a:p>
            <a:r>
              <a:rPr lang="en-US" dirty="0"/>
              <a:t>Previous Exposure to Community Efforts</a:t>
            </a:r>
          </a:p>
          <a:p>
            <a:r>
              <a:rPr lang="en-US" dirty="0"/>
              <a:t>Clinical experience just ramping up</a:t>
            </a:r>
          </a:p>
          <a:p>
            <a:r>
              <a:rPr lang="en-US" dirty="0"/>
              <a:t>Resident bias pre-residency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4310672"/>
      </p:ext>
    </p:extLst>
  </p:cSld>
  <p:clrMapOvr>
    <a:masterClrMapping/>
  </p:clrMapOvr>
  <mc:AlternateContent xmlns:mc="http://schemas.openxmlformats.org/markup-compatibility/2006" xmlns:p14="http://schemas.microsoft.com/office/powerpoint/2010/main">
    <mc:Choice Requires="p14">
      <p:transition spd="slow" p14:dur="2000" advTm="60362"/>
    </mc:Choice>
    <mc:Fallback xmlns="">
      <p:transition spd="slow" advTm="6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question important?</a:t>
            </a:r>
          </a:p>
        </p:txBody>
      </p:sp>
      <p:sp>
        <p:nvSpPr>
          <p:cNvPr id="3" name="Content Placeholder 2"/>
          <p:cNvSpPr>
            <a:spLocks noGrp="1"/>
          </p:cNvSpPr>
          <p:nvPr>
            <p:ph idx="1"/>
          </p:nvPr>
        </p:nvSpPr>
        <p:spPr/>
        <p:txBody>
          <a:bodyPr/>
          <a:lstStyle/>
          <a:p>
            <a:pPr marL="0" indent="0">
              <a:buNone/>
            </a:pPr>
            <a:r>
              <a:rPr lang="en-US" dirty="0"/>
              <a:t>Early Career and new Graduates are driving the increases in MAT providers</a:t>
            </a:r>
          </a:p>
          <a:p>
            <a:pPr marL="0" indent="0">
              <a:buNone/>
            </a:pPr>
            <a:r>
              <a:rPr lang="en-US" dirty="0"/>
              <a:t>Study in JABFM in Jan 2020 edition</a:t>
            </a:r>
          </a:p>
          <a:p>
            <a:pPr marL="0" indent="0">
              <a:buNone/>
            </a:pPr>
            <a:r>
              <a:rPr lang="en-US" dirty="0"/>
              <a:t>	</a:t>
            </a:r>
          </a:p>
        </p:txBody>
      </p:sp>
      <p:sp>
        <p:nvSpPr>
          <p:cNvPr id="4" name="Rectangle 3"/>
          <p:cNvSpPr/>
          <p:nvPr/>
        </p:nvSpPr>
        <p:spPr>
          <a:xfrm>
            <a:off x="3048000" y="1720840"/>
            <a:ext cx="6096000" cy="369332"/>
          </a:xfrm>
          <a:prstGeom prst="rect">
            <a:avLst/>
          </a:prstGeom>
        </p:spPr>
        <p:txBody>
          <a:bodyPr>
            <a:spAutoFit/>
          </a:bodyPr>
          <a:lstStyle/>
          <a:p>
            <a:r>
              <a:rPr lang="en-US"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236874"/>
      </p:ext>
    </p:extLst>
  </p:cSld>
  <p:clrMapOvr>
    <a:masterClrMapping/>
  </p:clrMapOvr>
  <mc:AlternateContent xmlns:mc="http://schemas.openxmlformats.org/markup-compatibility/2006" xmlns:p14="http://schemas.microsoft.com/office/powerpoint/2010/main">
    <mc:Choice Requires="p14">
      <p:transition spd="slow" p14:dur="2000" advTm="45903"/>
    </mc:Choice>
    <mc:Fallback xmlns="">
      <p:transition spd="slow" advTm="4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question important</a:t>
            </a:r>
          </a:p>
        </p:txBody>
      </p:sp>
      <p:sp>
        <p:nvSpPr>
          <p:cNvPr id="3" name="Content Placeholder 2"/>
          <p:cNvSpPr>
            <a:spLocks noGrp="1"/>
          </p:cNvSpPr>
          <p:nvPr>
            <p:ph idx="1"/>
          </p:nvPr>
        </p:nvSpPr>
        <p:spPr/>
        <p:txBody>
          <a:bodyPr/>
          <a:lstStyle/>
          <a:p>
            <a:r>
              <a:rPr lang="en-US" dirty="0"/>
              <a:t>What curricular elements are more likely to influence FM Residents to provide MAT in future practice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866041"/>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943496"/>
            <a:ext cx="9601196" cy="1303867"/>
          </a:xfrm>
        </p:spPr>
        <p:txBody>
          <a:bodyPr/>
          <a:lstStyle/>
          <a:p>
            <a:r>
              <a:rPr lang="en-US" dirty="0"/>
              <a:t>Robust Training Environment</a:t>
            </a:r>
          </a:p>
        </p:txBody>
      </p:sp>
      <p:sp>
        <p:nvSpPr>
          <p:cNvPr id="3" name="Content Placeholder 2"/>
          <p:cNvSpPr>
            <a:spLocks noGrp="1"/>
          </p:cNvSpPr>
          <p:nvPr>
            <p:ph idx="1"/>
          </p:nvPr>
        </p:nvSpPr>
        <p:spPr/>
        <p:txBody>
          <a:bodyPr/>
          <a:lstStyle/>
          <a:p>
            <a:r>
              <a:rPr lang="en-US" dirty="0"/>
              <a:t>Mature Addiction Medicine Curriculum</a:t>
            </a:r>
          </a:p>
          <a:p>
            <a:r>
              <a:rPr lang="en-US" dirty="0"/>
              <a:t>Robust Community of MAT prescribing Preceptors</a:t>
            </a:r>
          </a:p>
          <a:p>
            <a:r>
              <a:rPr lang="en-US" dirty="0"/>
              <a:t>MAT DEA-X Waiver a requirement for Graduation</a:t>
            </a:r>
          </a:p>
          <a:p>
            <a:endParaRPr lang="en-US" dirty="0"/>
          </a:p>
          <a:p>
            <a:pPr marL="0" indent="0">
              <a:buNone/>
            </a:pPr>
            <a:r>
              <a:rPr lang="en-US" dirty="0"/>
              <a:t>Louis and </a:t>
            </a:r>
            <a:r>
              <a:rPr lang="en-US" dirty="0" err="1"/>
              <a:t>Weida</a:t>
            </a:r>
            <a:r>
              <a:rPr lang="en-US" dirty="0"/>
              <a:t> in accompanying Commentary on the Article in JABFM advocated for a national mandate through the ACGME for MAT Waiver training for IM, PEDS, FM residents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0265708"/>
      </p:ext>
    </p:extLst>
  </p:cSld>
  <p:clrMapOvr>
    <a:masterClrMapping/>
  </p:clrMapOvr>
  <mc:AlternateContent xmlns:mc="http://schemas.openxmlformats.org/markup-compatibility/2006" xmlns:p14="http://schemas.microsoft.com/office/powerpoint/2010/main">
    <mc:Choice Requires="p14">
      <p:transition spd="slow" p14:dur="2000" advTm="25889"/>
    </mc:Choice>
    <mc:Fallback xmlns="">
      <p:transition spd="slow" advTm="2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Drives Residents to provide MAT?</a:t>
            </a:r>
          </a:p>
        </p:txBody>
      </p:sp>
      <p:sp>
        <p:nvSpPr>
          <p:cNvPr id="3" name="Content Placeholder 2"/>
          <p:cNvSpPr>
            <a:spLocks noGrp="1"/>
          </p:cNvSpPr>
          <p:nvPr>
            <p:ph idx="1"/>
          </p:nvPr>
        </p:nvSpPr>
        <p:spPr/>
        <p:txBody>
          <a:bodyPr>
            <a:normAutofit/>
          </a:bodyPr>
          <a:lstStyle/>
          <a:p>
            <a:r>
              <a:rPr lang="en-US" dirty="0"/>
              <a:t>Personal experience with OUD in family, friends, community, self</a:t>
            </a:r>
          </a:p>
          <a:p>
            <a:r>
              <a:rPr lang="en-US" dirty="0"/>
              <a:t>National trends – reduction in stigmatization of OUD and MAT</a:t>
            </a:r>
          </a:p>
          <a:p>
            <a:r>
              <a:rPr lang="en-US" dirty="0"/>
              <a:t>Media emphasis on OUD and its implications</a:t>
            </a:r>
          </a:p>
          <a:p>
            <a:r>
              <a:rPr lang="en-US" dirty="0"/>
              <a:t>Hospital systems setting up comprehensive strategies to deal with OUD from identification in ED, clinic or Hospital, to detox, to connection to MAT provider/clinic to Psych and social services to Vocational services, to community education.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5142876"/>
      </p:ext>
    </p:extLst>
  </p:cSld>
  <p:clrMapOvr>
    <a:masterClrMapping/>
  </p:clrMapOvr>
  <mc:AlternateContent xmlns:mc="http://schemas.openxmlformats.org/markup-compatibility/2006" xmlns:p14="http://schemas.microsoft.com/office/powerpoint/2010/main">
    <mc:Choice Requires="p14">
      <p:transition spd="slow" p14:dur="2000" advTm="81464"/>
    </mc:Choice>
    <mc:Fallback xmlns="">
      <p:transition spd="slow" advTm="8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55000" lnSpcReduction="20000"/>
          </a:bodyPr>
          <a:lstStyle/>
          <a:p>
            <a:pPr lvl="0"/>
            <a:r>
              <a:rPr lang="en-US" dirty="0"/>
              <a:t>National Institute on Drug Abuse Overdose Death Rates. www.drugabuse.gov/related-topics/trends-statistics/overdose-death-rate.  Published 2017</a:t>
            </a:r>
          </a:p>
          <a:p>
            <a:pPr lvl="0"/>
            <a:r>
              <a:rPr lang="en-US" dirty="0"/>
              <a:t>Wide Ranging Online Data for Epidemiologic Research (WONDER). Centers for Disease Control and Prevention (CDC).  Web site. http:// wonder.cdc.gov Accessed Jan 2, 2018.</a:t>
            </a:r>
          </a:p>
          <a:p>
            <a:pPr lvl="0"/>
            <a:r>
              <a:rPr lang="en-US" dirty="0"/>
              <a:t>National Institute on Drug Abuse: Opioid Summaries by State. </a:t>
            </a:r>
            <a:r>
              <a:rPr lang="en-US" u="sng" dirty="0">
                <a:hlinkClick r:id="rId4"/>
              </a:rPr>
              <a:t>www.drugabuse.gov/drugs-abuse/opioids-summaries-by-state/kentucky</a:t>
            </a:r>
            <a:r>
              <a:rPr lang="en-US" dirty="0"/>
              <a:t>.  Revised Feb 2018.  Accessed December 27, 2018.</a:t>
            </a:r>
          </a:p>
          <a:p>
            <a:pPr lvl="0"/>
            <a:r>
              <a:rPr lang="en-US" dirty="0"/>
              <a:t>2017 Overdose Fatality Report: Kentucky Office of Drug Control Policy.  Commonwealth of Kentucky Justice and Public Safety Cabinet.  Accessed Dec 2018.</a:t>
            </a:r>
          </a:p>
          <a:p>
            <a:pPr lvl="0"/>
            <a:r>
              <a:rPr lang="en-US" dirty="0" err="1"/>
              <a:t>Zoorob</a:t>
            </a:r>
            <a:r>
              <a:rPr lang="en-US" dirty="0"/>
              <a:t> R, </a:t>
            </a:r>
            <a:r>
              <a:rPr lang="en-US" dirty="0" err="1"/>
              <a:t>Kowalchuk</a:t>
            </a:r>
            <a:r>
              <a:rPr lang="en-US" dirty="0"/>
              <a:t> A, de Grubb MM. Buprenorphine Therapy for Opioid Use Disorder. </a:t>
            </a:r>
            <a:r>
              <a:rPr lang="en-US" i="1" dirty="0"/>
              <a:t>American Family Physician</a:t>
            </a:r>
            <a:r>
              <a:rPr lang="en-US" dirty="0"/>
              <a:t>. 2018 Mar 1;97(5):313-320.</a:t>
            </a:r>
          </a:p>
          <a:p>
            <a:pPr lvl="0"/>
            <a:r>
              <a:rPr lang="en-US" dirty="0"/>
              <a:t>Rosenblatt RA, </a:t>
            </a:r>
            <a:r>
              <a:rPr lang="en-US" dirty="0" err="1"/>
              <a:t>Andrilla</a:t>
            </a:r>
            <a:r>
              <a:rPr lang="en-US" dirty="0"/>
              <a:t> DHA, Catlin M, Larson EH. Geographic and Specialty Distribution of US Physicians Trained to Treat Opioid Disorder. </a:t>
            </a:r>
            <a:r>
              <a:rPr lang="en-US" i="1" dirty="0"/>
              <a:t>Ann of Fam Med</a:t>
            </a:r>
            <a:r>
              <a:rPr lang="en-US" dirty="0"/>
              <a:t>. 2015:Jan/Feb 13(1):23-26.</a:t>
            </a:r>
          </a:p>
          <a:p>
            <a:pPr lvl="0"/>
            <a:r>
              <a:rPr lang="en-US" dirty="0" err="1"/>
              <a:t>Pani</a:t>
            </a:r>
            <a:r>
              <a:rPr lang="en-US" dirty="0"/>
              <a:t> PP, </a:t>
            </a:r>
            <a:r>
              <a:rPr lang="en-US" dirty="0" err="1"/>
              <a:t>MAremmani</a:t>
            </a:r>
            <a:r>
              <a:rPr lang="en-US" dirty="0"/>
              <a:t> I, </a:t>
            </a:r>
            <a:r>
              <a:rPr lang="en-US" dirty="0" err="1"/>
              <a:t>Pirastu</a:t>
            </a:r>
            <a:r>
              <a:rPr lang="en-US" dirty="0"/>
              <a:t> R, </a:t>
            </a:r>
            <a:r>
              <a:rPr lang="en-US" dirty="0" err="1"/>
              <a:t>Tagliamonte</a:t>
            </a:r>
            <a:r>
              <a:rPr lang="en-US" dirty="0"/>
              <a:t> A, </a:t>
            </a:r>
            <a:r>
              <a:rPr lang="en-US" dirty="0" err="1"/>
              <a:t>Gessa</a:t>
            </a:r>
            <a:r>
              <a:rPr lang="en-US" dirty="0"/>
              <a:t> GL. Buprenorphine: a controlled clinical trial in the treatment of opioid dependence. </a:t>
            </a:r>
            <a:r>
              <a:rPr lang="en-US" i="1" dirty="0"/>
              <a:t>Drug Alcohol Depend. </a:t>
            </a:r>
            <a:r>
              <a:rPr lang="en-US" dirty="0"/>
              <a:t>2000;60(1):35-50.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6284749"/>
      </p:ext>
    </p:extLst>
  </p:cSld>
  <p:clrMapOvr>
    <a:masterClrMapping/>
  </p:clrMapOvr>
  <mc:AlternateContent xmlns:mc="http://schemas.openxmlformats.org/markup-compatibility/2006" xmlns:p14="http://schemas.microsoft.com/office/powerpoint/2010/main">
    <mc:Choice Requires="p14">
      <p:transition spd="slow" p14:dur="2000" advTm="6353"/>
    </mc:Choice>
    <mc:Fallback xmlns="">
      <p:transition spd="slow" advTm="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0000" lnSpcReduction="20000"/>
          </a:bodyPr>
          <a:lstStyle/>
          <a:p>
            <a:pPr lvl="0"/>
            <a:r>
              <a:rPr lang="en-US" dirty="0"/>
              <a:t>Johnson RE, Jaffe JH, </a:t>
            </a:r>
            <a:r>
              <a:rPr lang="en-US" dirty="0" err="1"/>
              <a:t>Fudala</a:t>
            </a:r>
            <a:r>
              <a:rPr lang="en-US" dirty="0"/>
              <a:t> PJ. A controlled trial of buprenorphine treatment for opioid Dependence.</a:t>
            </a:r>
            <a:r>
              <a:rPr lang="en-US" i="1" dirty="0"/>
              <a:t> JAMA</a:t>
            </a:r>
            <a:r>
              <a:rPr lang="en-US" dirty="0"/>
              <a:t> 1992;267(20):2750-55.</a:t>
            </a:r>
          </a:p>
          <a:p>
            <a:pPr lvl="0"/>
            <a:r>
              <a:rPr lang="en-US" dirty="0" err="1"/>
              <a:t>Fudala</a:t>
            </a:r>
            <a:r>
              <a:rPr lang="en-US" dirty="0"/>
              <a:t> PJ, Bridge TP, Herbert S, et al. Office Based treatment of opiate addiction with a sublingual-tablet formulation of buprenorphine and naloxone.  </a:t>
            </a:r>
            <a:r>
              <a:rPr lang="en-US" i="1" dirty="0"/>
              <a:t>N </a:t>
            </a:r>
            <a:r>
              <a:rPr lang="en-US" i="1" dirty="0" err="1"/>
              <a:t>Engl</a:t>
            </a:r>
            <a:r>
              <a:rPr lang="en-US" i="1" dirty="0"/>
              <a:t> J Med. </a:t>
            </a:r>
            <a:r>
              <a:rPr lang="en-US" dirty="0"/>
              <a:t>2003;349(10):949-958.</a:t>
            </a:r>
          </a:p>
          <a:p>
            <a:pPr lvl="0"/>
            <a:r>
              <a:rPr lang="en-US" dirty="0"/>
              <a:t>Schwartz RP, </a:t>
            </a:r>
            <a:r>
              <a:rPr lang="en-US" dirty="0" err="1"/>
              <a:t>Gryczynski</a:t>
            </a:r>
            <a:r>
              <a:rPr lang="en-US" dirty="0"/>
              <a:t> J, O’Grady KE, et al. Opioid Agonist Treatments and Heroin </a:t>
            </a:r>
            <a:r>
              <a:rPr lang="en-US" dirty="0" err="1"/>
              <a:t>verdose</a:t>
            </a:r>
            <a:r>
              <a:rPr lang="en-US" dirty="0"/>
              <a:t> Deaths in Baltimore, Maryland, 1995- 2009.</a:t>
            </a:r>
            <a:r>
              <a:rPr lang="en-US" i="1" dirty="0"/>
              <a:t> AMJ Pub Health</a:t>
            </a:r>
            <a:r>
              <a:rPr lang="en-US" dirty="0"/>
              <a:t>. 2013 May;103(5):917-922.</a:t>
            </a:r>
          </a:p>
          <a:p>
            <a:pPr lvl="0"/>
            <a:r>
              <a:rPr lang="en-US" dirty="0" err="1"/>
              <a:t>Mauger</a:t>
            </a:r>
            <a:r>
              <a:rPr lang="en-US" dirty="0"/>
              <a:t> S, Fraser R, Gill, K. Utilizing Buprenorphine-Naloxone to Treat Illicit and Prescription-opioid Dependence.  </a:t>
            </a:r>
            <a:r>
              <a:rPr lang="en-US" i="1" dirty="0"/>
              <a:t>Neuropsychiatric Disease and Treatment.</a:t>
            </a:r>
            <a:r>
              <a:rPr lang="en-US" dirty="0"/>
              <a:t>2014:10: 587-598.</a:t>
            </a:r>
          </a:p>
          <a:p>
            <a:pPr lvl="0"/>
            <a:r>
              <a:rPr lang="en-US" dirty="0" err="1"/>
              <a:t>Minizer</a:t>
            </a:r>
            <a:r>
              <a:rPr lang="en-US" dirty="0"/>
              <a:t> IL, Eisenberg M, Terra M, et al. Treating Opioid Addiction With Buprenorphine-Naloxone in Community Based Primary Care Settings. </a:t>
            </a:r>
            <a:r>
              <a:rPr lang="en-US" i="1" dirty="0"/>
              <a:t>Ann of Fam Med.</a:t>
            </a:r>
            <a:r>
              <a:rPr lang="en-US" dirty="0"/>
              <a:t>2007 Mar/Apr;3(2):146-150.</a:t>
            </a:r>
          </a:p>
          <a:p>
            <a:pPr lvl="0"/>
            <a:r>
              <a:rPr lang="en-US" dirty="0"/>
              <a:t>Tong ST, </a:t>
            </a:r>
            <a:r>
              <a:rPr lang="en-US" dirty="0" err="1"/>
              <a:t>Hochheimer</a:t>
            </a:r>
            <a:r>
              <a:rPr lang="en-US" dirty="0"/>
              <a:t> CJ, Peterson LE, </a:t>
            </a:r>
            <a:r>
              <a:rPr lang="en-US" dirty="0" err="1"/>
              <a:t>Krist</a:t>
            </a:r>
            <a:r>
              <a:rPr lang="en-US" dirty="0"/>
              <a:t> AH. Buprenorphine Provision by Early Career Family Physicians.  </a:t>
            </a:r>
            <a:r>
              <a:rPr lang="en-US" i="1" dirty="0"/>
              <a:t>Ann of Fam Med.</a:t>
            </a:r>
            <a:r>
              <a:rPr lang="en-US" dirty="0"/>
              <a:t> 2018 Sept/Oct; 16(5): 443-447.</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9900429"/>
      </p:ext>
    </p:extLst>
  </p:cSld>
  <p:clrMapOvr>
    <a:masterClrMapping/>
  </p:clrMapOvr>
  <mc:AlternateContent xmlns:mc="http://schemas.openxmlformats.org/markup-compatibility/2006" xmlns:p14="http://schemas.microsoft.com/office/powerpoint/2010/main">
    <mc:Choice Requires="p14">
      <p:transition spd="slow" p14:dur="2000" advTm="5101"/>
    </mc:Choice>
    <mc:Fallback xmlns="">
      <p:transition spd="slow" advTm="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pPr lvl="0"/>
            <a:r>
              <a:rPr lang="en-US" dirty="0"/>
              <a:t>Tong ST, Sabo R, </a:t>
            </a:r>
            <a:r>
              <a:rPr lang="en-US" dirty="0" err="1"/>
              <a:t>Aycock</a:t>
            </a:r>
            <a:r>
              <a:rPr lang="en-US" dirty="0"/>
              <a:t> R, </a:t>
            </a:r>
            <a:r>
              <a:rPr lang="en-US" dirty="0" err="1"/>
              <a:t>etal</a:t>
            </a:r>
            <a:r>
              <a:rPr lang="en-US" dirty="0"/>
              <a:t>. Assessment of Addition Medicine Training in Family Medicine Residency Programs: A CERA Study.</a:t>
            </a:r>
            <a:r>
              <a:rPr lang="en-US" i="1" dirty="0"/>
              <a:t> Fam Med</a:t>
            </a:r>
            <a:r>
              <a:rPr lang="en-US" dirty="0"/>
              <a:t>. 2017;49(7):537-43.</a:t>
            </a:r>
          </a:p>
          <a:p>
            <a:pPr lvl="0"/>
            <a:r>
              <a:rPr lang="en-US" dirty="0" err="1"/>
              <a:t>Tesema</a:t>
            </a:r>
            <a:r>
              <a:rPr lang="en-US" dirty="0"/>
              <a:t> L, Marshall J, Hathaway R. et al. Training in Office-based Opioid Treatment With Buprenorphine in US Residency Programs: A National Survey of Residency Program Directors. </a:t>
            </a:r>
            <a:r>
              <a:rPr lang="en-US" i="1" dirty="0"/>
              <a:t>Substance Abuse</a:t>
            </a:r>
            <a:r>
              <a:rPr lang="en-US" dirty="0"/>
              <a:t>. Published online 14 May 2018.</a:t>
            </a:r>
          </a:p>
          <a:p>
            <a:pPr lvl="0"/>
            <a:r>
              <a:rPr lang="en-US" dirty="0"/>
              <a:t>Seale JP, </a:t>
            </a:r>
            <a:r>
              <a:rPr lang="en-US" dirty="0" err="1"/>
              <a:t>Shelenberger</a:t>
            </a:r>
            <a:r>
              <a:rPr lang="en-US" dirty="0"/>
              <a:t> S, Clark DC. Providing Competency Based Family Medicine Residency Training in Substance Abuse in the New Millennium : A Model Curriculum.  </a:t>
            </a:r>
            <a:r>
              <a:rPr lang="en-US" i="1" dirty="0"/>
              <a:t>BMC Medical Education</a:t>
            </a:r>
            <a:r>
              <a:rPr lang="en-US" dirty="0"/>
              <a:t>. 2010:10(33).</a:t>
            </a:r>
          </a:p>
          <a:p>
            <a:pPr lvl="0"/>
            <a:r>
              <a:rPr lang="en-US" dirty="0"/>
              <a:t>James JR, Gordon, LM, Klein, JW et al. Interest in Prescribing Buprenorphine among Resident and Attending Physicians at an Urban Teaching Clinic. </a:t>
            </a:r>
            <a:r>
              <a:rPr lang="en-US" i="1" dirty="0"/>
              <a:t>Substance Abuse</a:t>
            </a:r>
            <a:r>
              <a:rPr lang="en-US" dirty="0"/>
              <a:t>. Published online 26 Apr 2018.</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0989501"/>
      </p:ext>
    </p:extLst>
  </p:cSld>
  <p:clrMapOvr>
    <a:masterClrMapping/>
  </p:clrMapOvr>
  <mc:AlternateContent xmlns:mc="http://schemas.openxmlformats.org/markup-compatibility/2006" xmlns:p14="http://schemas.microsoft.com/office/powerpoint/2010/main">
    <mc:Choice Requires="p14">
      <p:transition spd="slow" p14:dur="2000" advTm="3878"/>
    </mc:Choice>
    <mc:Fallback xmlns="">
      <p:transition spd="slow" advTm="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sz="1800" dirty="0"/>
              <a:t>Peterson, LE, Morgan, ZJ and Eden, AR. Early-Career and Graduating Physicians More Likely to Prescribe </a:t>
            </a:r>
            <a:r>
              <a:rPr lang="en-US" sz="1800" dirty="0" err="1"/>
              <a:t>Buprennorphine</a:t>
            </a:r>
            <a:r>
              <a:rPr lang="en-US" sz="1800" dirty="0"/>
              <a:t>. </a:t>
            </a:r>
            <a:r>
              <a:rPr lang="en-US" sz="1800" i="1" dirty="0"/>
              <a:t>JABFM.  </a:t>
            </a:r>
            <a:r>
              <a:rPr lang="en-US" sz="1800" dirty="0"/>
              <a:t>Jan 2020, 33(1) 7-8.</a:t>
            </a:r>
          </a:p>
          <a:p>
            <a:r>
              <a:rPr lang="en-US" sz="1800" dirty="0"/>
              <a:t>Louis, J and </a:t>
            </a:r>
            <a:r>
              <a:rPr lang="en-US" sz="1800" dirty="0" err="1"/>
              <a:t>Weida</a:t>
            </a:r>
            <a:r>
              <a:rPr lang="en-US" sz="1800" dirty="0"/>
              <a:t>, N. Why are Early Career Family Physicians Driving Increases in Buprenorphine Prescribing. </a:t>
            </a:r>
            <a:r>
              <a:rPr lang="en-US" sz="1800" i="1" dirty="0"/>
              <a:t>JABFM</a:t>
            </a:r>
            <a:r>
              <a:rPr lang="en-US" sz="1800" dirty="0"/>
              <a:t>. Jan 2020, 33(1) 4-6.</a:t>
            </a:r>
            <a:endParaRPr lang="en-US" sz="18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1949112"/>
      </p:ext>
    </p:extLst>
  </p:cSld>
  <p:clrMapOvr>
    <a:masterClrMapping/>
  </p:clrMapOvr>
  <mc:AlternateContent xmlns:mc="http://schemas.openxmlformats.org/markup-compatibility/2006" xmlns:p14="http://schemas.microsoft.com/office/powerpoint/2010/main">
    <mc:Choice Requires="p14">
      <p:transition spd="slow" p14:dur="2000" advTm="8499"/>
    </mc:Choice>
    <mc:Fallback xmlns="">
      <p:transition spd="slow" advTm="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010" y="708338"/>
            <a:ext cx="8358389" cy="547352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0067"/>
      </p:ext>
    </p:extLst>
  </p:cSld>
  <p:clrMapOvr>
    <a:masterClrMapping/>
  </p:clrMapOvr>
  <mc:AlternateContent xmlns:mc="http://schemas.openxmlformats.org/markup-compatibility/2006" xmlns:p14="http://schemas.microsoft.com/office/powerpoint/2010/main">
    <mc:Choice Requires="p14">
      <p:transition spd="slow" p14:dur="2000" advTm="6413"/>
    </mc:Choice>
    <mc:Fallback xmlns="">
      <p:transition spd="slow" advTm="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848" y="1347216"/>
            <a:ext cx="6242304" cy="416356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0039557"/>
      </p:ext>
    </p:extLst>
  </p:cSld>
  <p:clrMapOvr>
    <a:masterClrMapping/>
  </p:clrMapOvr>
  <mc:AlternateContent xmlns:mc="http://schemas.openxmlformats.org/markup-compatibility/2006" xmlns:p14="http://schemas.microsoft.com/office/powerpoint/2010/main">
    <mc:Choice Requires="p14">
      <p:transition spd="slow" p14:dur="2000" advTm="6951"/>
    </mc:Choice>
    <mc:Fallback xmlns="">
      <p:transition spd="slow" advTm="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535" y="1184857"/>
            <a:ext cx="6117465" cy="414699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0815223"/>
      </p:ext>
    </p:extLst>
  </p:cSld>
  <p:clrMapOvr>
    <a:masterClrMapping/>
  </p:clrMapOvr>
  <mc:AlternateContent xmlns:mc="http://schemas.openxmlformats.org/markup-compatibility/2006" xmlns:p14="http://schemas.microsoft.com/office/powerpoint/2010/main">
    <mc:Choice Requires="p14">
      <p:transition spd="slow" p14:dur="2000" advTm="4051"/>
    </mc:Choice>
    <mc:Fallback xmlns="">
      <p:transition spd="slow" advTm="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143000"/>
            <a:ext cx="6400800" cy="4572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9816476"/>
      </p:ext>
    </p:extLst>
  </p:cSld>
  <p:clrMapOvr>
    <a:masterClrMapping/>
  </p:clrMapOvr>
  <mc:AlternateContent xmlns:mc="http://schemas.openxmlformats.org/markup-compatibility/2006" xmlns:p14="http://schemas.microsoft.com/office/powerpoint/2010/main">
    <mc:Choice Requires="p14">
      <p:transition spd="slow" p14:dur="2000" advTm="22856"/>
    </mc:Choice>
    <mc:Fallback xmlns="">
      <p:transition spd="slow" advTm="2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900" y="1404937"/>
            <a:ext cx="6934200" cy="40481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2456374"/>
      </p:ext>
    </p:extLst>
  </p:cSld>
  <p:clrMapOvr>
    <a:masterClrMapping/>
  </p:clrMapOvr>
  <mc:AlternateContent xmlns:mc="http://schemas.openxmlformats.org/markup-compatibility/2006" xmlns:p14="http://schemas.microsoft.com/office/powerpoint/2010/main">
    <mc:Choice Requires="p14">
      <p:transition spd="slow" p14:dur="2000" advTm="19695"/>
    </mc:Choice>
    <mc:Fallback xmlns="">
      <p:transition spd="slow" advTm="1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635" y="746974"/>
            <a:ext cx="8441940" cy="542200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6953467"/>
      </p:ext>
    </p:extLst>
  </p:cSld>
  <p:clrMapOvr>
    <a:masterClrMapping/>
  </p:clrMapOvr>
  <mc:AlternateContent xmlns:mc="http://schemas.openxmlformats.org/markup-compatibility/2006" xmlns:p14="http://schemas.microsoft.com/office/powerpoint/2010/main">
    <mc:Choice Requires="p14">
      <p:transition spd="slow" p14:dur="2000" advTm="2437"/>
    </mc:Choice>
    <mc:Fallback xmlns="">
      <p:transition spd="slow" advTm="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07" y="631065"/>
            <a:ext cx="10998558" cy="560230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8469306"/>
      </p:ext>
    </p:extLst>
  </p:cSld>
  <p:clrMapOvr>
    <a:masterClrMapping/>
  </p:clrMapOvr>
  <mc:AlternateContent xmlns:mc="http://schemas.openxmlformats.org/markup-compatibility/2006" xmlns:p14="http://schemas.microsoft.com/office/powerpoint/2010/main">
    <mc:Choice Requires="p14">
      <p:transition spd="slow" p14:dur="2000" advTm="29934"/>
    </mc:Choice>
    <mc:Fallback xmlns="">
      <p:transition spd="slow" advTm="2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320</TotalTime>
  <Words>1664</Words>
  <Application>Microsoft Macintosh PowerPoint</Application>
  <PresentationFormat>Widescreen</PresentationFormat>
  <Paragraphs>106</Paragraphs>
  <Slides>29</Slides>
  <Notes>0</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Garamond</vt:lpstr>
      <vt:lpstr>Organic</vt:lpstr>
      <vt:lpstr>NIPDD Fellowship Project</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 of OUD</vt:lpstr>
      <vt:lpstr>The hypothesis is that OUD education and MAT training will have a positive impact on their decision to incorporate MAT into their future practice. </vt:lpstr>
      <vt:lpstr>Survey Questions</vt:lpstr>
      <vt:lpstr>PowerPoint Presentation</vt:lpstr>
      <vt:lpstr>PowerPoint Presentation</vt:lpstr>
      <vt:lpstr>Curricular elements</vt:lpstr>
      <vt:lpstr>PowerPoint Presentation</vt:lpstr>
      <vt:lpstr>PowerPoint Presentation</vt:lpstr>
      <vt:lpstr>PowerPoint Presentation</vt:lpstr>
      <vt:lpstr>PowerPoint Presentation</vt:lpstr>
      <vt:lpstr>PowerPoint Presentation</vt:lpstr>
      <vt:lpstr>Limitations</vt:lpstr>
      <vt:lpstr>Why is this question important?</vt:lpstr>
      <vt:lpstr>Why is this question important</vt:lpstr>
      <vt:lpstr>Robust Training Environment</vt:lpstr>
      <vt:lpstr>What Drives Residents to provide MAT?</vt:lpstr>
      <vt:lpstr>References</vt:lpstr>
      <vt:lpstr>References</vt:lpstr>
      <vt:lpstr>References</vt:lpstr>
      <vt:lpstr>References</vt:lpstr>
    </vt:vector>
  </TitlesOfParts>
  <Company>JCGIBSON4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Burrows, Craig H.</dc:creator>
  <cp:lastModifiedBy>Longenecker, Randall</cp:lastModifiedBy>
  <cp:revision>21</cp:revision>
  <dcterms:created xsi:type="dcterms:W3CDTF">2020-02-28T16:10:47Z</dcterms:created>
  <dcterms:modified xsi:type="dcterms:W3CDTF">2020-04-10T12:13:18Z</dcterms:modified>
</cp:coreProperties>
</file>