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77" r:id="rId5"/>
    <p:sldId id="273" r:id="rId6"/>
    <p:sldId id="276" r:id="rId7"/>
    <p:sldId id="280" r:id="rId8"/>
    <p:sldId id="285" r:id="rId9"/>
    <p:sldId id="282" r:id="rId10"/>
    <p:sldId id="267" r:id="rId11"/>
    <p:sldId id="268" r:id="rId12"/>
    <p:sldId id="269" r:id="rId13"/>
    <p:sldId id="259" r:id="rId14"/>
    <p:sldId id="270" r:id="rId15"/>
    <p:sldId id="271" r:id="rId16"/>
    <p:sldId id="287" r:id="rId17"/>
    <p:sldId id="288" r:id="rId18"/>
    <p:sldId id="289" r:id="rId19"/>
    <p:sldId id="283" r:id="rId20"/>
    <p:sldId id="279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5E73"/>
    <a:srgbClr val="4E4D5C"/>
    <a:srgbClr val="2F664A"/>
    <a:srgbClr val="335395"/>
    <a:srgbClr val="E4ECE7"/>
    <a:srgbClr val="FAF3DD"/>
    <a:srgbClr val="50B281"/>
    <a:srgbClr val="B0C5CC"/>
    <a:srgbClr val="AFD3CE"/>
    <a:srgbClr val="E4E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8"/>
    <p:restoredTop sz="45435" autoAdjust="0"/>
  </p:normalViewPr>
  <p:slideViewPr>
    <p:cSldViewPr snapToGrid="0" snapToObjects="1">
      <p:cViewPr varScale="1">
        <p:scale>
          <a:sx n="47" d="100"/>
          <a:sy n="47" d="100"/>
        </p:scale>
        <p:origin x="25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C85E1F8-3337-4537-B7E7-A1E0CA5CBDDC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B308CAD-3ABD-4B29-8F73-5955A025C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9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8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4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3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5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5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3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9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CAD-3ABD-4B29-8F73-5955A025C3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4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58B6-EE74-1E45-8F58-9132E1146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1" y="279919"/>
            <a:ext cx="10515600" cy="2597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67B00-17E8-2C47-B09F-748B576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D322-EABD-6047-807C-9CA0BC8C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EBE41-CCB1-9747-B442-3C3CD20EA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20" y="4886162"/>
            <a:ext cx="1657949" cy="974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12F22-411E-7441-9D09-6AC616469E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55" y="4935071"/>
            <a:ext cx="2137120" cy="92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6BE9E-240B-3746-ACAB-31A4A53765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83" y="4785480"/>
            <a:ext cx="1516739" cy="1022556"/>
          </a:xfrm>
          <a:prstGeom prst="rect">
            <a:avLst/>
          </a:prstGeom>
        </p:spPr>
      </p:pic>
      <p:pic>
        <p:nvPicPr>
          <p:cNvPr id="10" name="Picture 1" descr="cid:image001.png@01D48D75.3D842EF0">
            <a:extLst>
              <a:ext uri="{FF2B5EF4-FFF2-40B4-BE49-F238E27FC236}">
                <a16:creationId xmlns:a16="http://schemas.microsoft.com/office/drawing/2014/main" id="{495EBA1D-47EE-6D4E-8851-D2FBB13FF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8" y="4744217"/>
            <a:ext cx="2313733" cy="12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004">
            <a:extLst>
              <a:ext uri="{FF2B5EF4-FFF2-40B4-BE49-F238E27FC236}">
                <a16:creationId xmlns:a16="http://schemas.microsoft.com/office/drawing/2014/main" id="{F7836575-7878-1640-9592-B276559DD8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15" y="4771280"/>
            <a:ext cx="1572244" cy="15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4A1C2B-F923-CA41-AE6E-4841337FB4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9291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author names and affiliations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1FD8EC-6038-8940-AF40-459B36B1FB4D}"/>
              </a:ext>
            </a:extLst>
          </p:cNvPr>
          <p:cNvCxnSpPr/>
          <p:nvPr userDrawn="1"/>
        </p:nvCxnSpPr>
        <p:spPr>
          <a:xfrm>
            <a:off x="838200" y="287745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6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7071-923E-954F-928B-B3865408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19625-83D4-6A4F-8C1F-FD5A356A5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8A3B3-F02C-244B-AA1D-7D018801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AEAAF-D56A-7B43-99E5-2FCC1934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9C7C4-89D0-C748-8F1A-86010CC8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CE395-96F4-0143-A64A-BF710C0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6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3A81-4F87-1A41-B3DF-41B4B5CE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08A76-5BF7-6049-90DC-BFDF118C4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4B96E-7A43-0E4D-8661-92EC14890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A67EA-9A18-B848-B452-3BFE4B72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7BDB2-6499-7F4B-8C8F-C833B01DA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7671A5-2050-0549-AB22-0A59DC8A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5D92E-AFD4-8D47-98FC-FED8BE8A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755F0-48E2-B94D-AE04-453A2BE7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29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41D75B-7F84-BF4F-8D6F-22EAB527D17F}"/>
              </a:ext>
            </a:extLst>
          </p:cNvPr>
          <p:cNvSpPr/>
          <p:nvPr userDrawn="1"/>
        </p:nvSpPr>
        <p:spPr>
          <a:xfrm>
            <a:off x="9973733" y="2"/>
            <a:ext cx="2218267" cy="1591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7CEFF21-493E-E144-BB4A-5BBD6BC4430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27144966"/>
              </p:ext>
            </p:extLst>
          </p:nvPr>
        </p:nvGraphicFramePr>
        <p:xfrm>
          <a:off x="1" y="0"/>
          <a:ext cx="12192002" cy="6748531"/>
        </p:xfrm>
        <a:graphic>
          <a:graphicData uri="http://schemas.openxmlformats.org/drawingml/2006/table">
            <a:tbl>
              <a:tblPr firstCol="1" bandRow="1">
                <a:tableStyleId>{8EC20E35-A176-4012-BC5E-935CFFF8708E}</a:tableStyleId>
              </a:tblPr>
              <a:tblGrid>
                <a:gridCol w="2227231">
                  <a:extLst>
                    <a:ext uri="{9D8B030D-6E8A-4147-A177-3AD203B41FA5}">
                      <a16:colId xmlns:a16="http://schemas.microsoft.com/office/drawing/2014/main" val="1941456576"/>
                    </a:ext>
                  </a:extLst>
                </a:gridCol>
                <a:gridCol w="9964771">
                  <a:extLst>
                    <a:ext uri="{9D8B030D-6E8A-4147-A177-3AD203B41FA5}">
                      <a16:colId xmlns:a16="http://schemas.microsoft.com/office/drawing/2014/main" val="3048386953"/>
                    </a:ext>
                  </a:extLst>
                </a:gridCol>
              </a:tblGrid>
              <a:tr h="1560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1:  EXPLORATION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927526"/>
                  </a:ext>
                </a:extLst>
              </a:tr>
              <a:tr h="1224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1.1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158214"/>
                  </a:ext>
                </a:extLst>
              </a:tr>
              <a:tr h="1224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1.2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386424"/>
                  </a:ext>
                </a:extLst>
              </a:tr>
              <a:tr h="1224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1.3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84490"/>
                  </a:ext>
                </a:extLst>
              </a:tr>
              <a:tr h="1514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1.4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73244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8C9A6FED-F3D1-DE49-86E5-BFF4B9D2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71" y="-220375"/>
            <a:ext cx="1812108" cy="18121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C3C107-905C-1A4D-B6FA-9437C225437F}"/>
              </a:ext>
            </a:extLst>
          </p:cNvPr>
          <p:cNvSpPr txBox="1"/>
          <p:nvPr userDrawn="1"/>
        </p:nvSpPr>
        <p:spPr>
          <a:xfrm>
            <a:off x="2318011" y="1583282"/>
            <a:ext cx="95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3C60A2-FBA1-FC4F-AC8C-E055D46FC473}"/>
              </a:ext>
            </a:extLst>
          </p:cNvPr>
          <p:cNvSpPr txBox="1"/>
          <p:nvPr userDrawn="1"/>
        </p:nvSpPr>
        <p:spPr>
          <a:xfrm>
            <a:off x="2318011" y="2836349"/>
            <a:ext cx="95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E97D8-0F07-D64D-9108-9E47C2DF34D4}"/>
              </a:ext>
            </a:extLst>
          </p:cNvPr>
          <p:cNvSpPr txBox="1"/>
          <p:nvPr userDrawn="1"/>
        </p:nvSpPr>
        <p:spPr>
          <a:xfrm>
            <a:off x="2318011" y="4038616"/>
            <a:ext cx="95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DFB22-B346-464B-B2D2-C33BE22C203E}"/>
              </a:ext>
            </a:extLst>
          </p:cNvPr>
          <p:cNvSpPr txBox="1"/>
          <p:nvPr userDrawn="1"/>
        </p:nvSpPr>
        <p:spPr>
          <a:xfrm>
            <a:off x="2318011" y="5342483"/>
            <a:ext cx="95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548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3353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8317" y="365126"/>
            <a:ext cx="7772400" cy="1074208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STAGE 1:  EXPLORATION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23A38-A586-BB4D-AF11-1D048BBE3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211" y="-101602"/>
            <a:ext cx="1812108" cy="18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0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7CEFF21-493E-E144-BB4A-5BBD6BC4430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35084242"/>
              </p:ext>
            </p:extLst>
          </p:nvPr>
        </p:nvGraphicFramePr>
        <p:xfrm>
          <a:off x="0" y="1"/>
          <a:ext cx="12161520" cy="7010400"/>
        </p:xfrm>
        <a:graphic>
          <a:graphicData uri="http://schemas.openxmlformats.org/drawingml/2006/table">
            <a:tbl>
              <a:tblPr firstCol="1" bandRow="1">
                <a:tableStyleId>{8EC20E35-A176-4012-BC5E-935CFFF8708E}</a:tableStyleId>
              </a:tblPr>
              <a:tblGrid>
                <a:gridCol w="2221663">
                  <a:extLst>
                    <a:ext uri="{9D8B030D-6E8A-4147-A177-3AD203B41FA5}">
                      <a16:colId xmlns:a16="http://schemas.microsoft.com/office/drawing/2014/main" val="1941456576"/>
                    </a:ext>
                  </a:extLst>
                </a:gridCol>
                <a:gridCol w="9939857">
                  <a:extLst>
                    <a:ext uri="{9D8B030D-6E8A-4147-A177-3AD203B41FA5}">
                      <a16:colId xmlns:a16="http://schemas.microsoft.com/office/drawing/2014/main" val="304838695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2:  DESIGN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9275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2.1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15821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2.2.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38642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2.3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8449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2.4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7324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2.5</a:t>
                      </a: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809232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2.6</a:t>
                      </a:r>
                    </a:p>
                  </a:txBody>
                  <a:tcPr marL="68331" marR="683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6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1" marR="683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7070832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8C9A6FED-F3D1-DE49-86E5-BFF4B9D2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1667" y="-125212"/>
            <a:ext cx="1812108" cy="18121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FB79E5-7B00-6344-BE1C-6E71EB6929DC}"/>
              </a:ext>
            </a:extLst>
          </p:cNvPr>
          <p:cNvSpPr txBox="1"/>
          <p:nvPr userDrawn="1"/>
        </p:nvSpPr>
        <p:spPr>
          <a:xfrm>
            <a:off x="2311641" y="1553546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818CA-3E4B-8740-9CD9-49E4BA273F29}"/>
              </a:ext>
            </a:extLst>
          </p:cNvPr>
          <p:cNvSpPr txBox="1"/>
          <p:nvPr userDrawn="1"/>
        </p:nvSpPr>
        <p:spPr>
          <a:xfrm>
            <a:off x="2311641" y="2501812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A71F37-B408-9042-B26E-D530530A839B}"/>
              </a:ext>
            </a:extLst>
          </p:cNvPr>
          <p:cNvSpPr txBox="1"/>
          <p:nvPr userDrawn="1"/>
        </p:nvSpPr>
        <p:spPr>
          <a:xfrm>
            <a:off x="2311641" y="3399279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A964A-4C17-3347-AC7A-3D3DFFAC7759}"/>
              </a:ext>
            </a:extLst>
          </p:cNvPr>
          <p:cNvSpPr txBox="1"/>
          <p:nvPr userDrawn="1"/>
        </p:nvSpPr>
        <p:spPr>
          <a:xfrm>
            <a:off x="2311641" y="4296746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D87A2E-0933-4548-82EC-72944E5FD3E4}"/>
              </a:ext>
            </a:extLst>
          </p:cNvPr>
          <p:cNvSpPr txBox="1"/>
          <p:nvPr userDrawn="1"/>
        </p:nvSpPr>
        <p:spPr>
          <a:xfrm>
            <a:off x="2311641" y="5261946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43B073-5546-3F49-B780-60FAB499E22A}"/>
              </a:ext>
            </a:extLst>
          </p:cNvPr>
          <p:cNvSpPr txBox="1"/>
          <p:nvPr userDrawn="1"/>
        </p:nvSpPr>
        <p:spPr>
          <a:xfrm>
            <a:off x="2311641" y="6176346"/>
            <a:ext cx="960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129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2F66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8317" y="365126"/>
            <a:ext cx="7772400" cy="1074208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STAGE 2: 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23A38-A586-BB4D-AF11-1D048BBE3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6211" y="-101602"/>
            <a:ext cx="1812108" cy="18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70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7CEFF21-493E-E144-BB4A-5BBD6BC4430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6513591"/>
              </p:ext>
            </p:extLst>
          </p:nvPr>
        </p:nvGraphicFramePr>
        <p:xfrm>
          <a:off x="0" y="1"/>
          <a:ext cx="12192002" cy="7069298"/>
        </p:xfrm>
        <a:graphic>
          <a:graphicData uri="http://schemas.openxmlformats.org/drawingml/2006/table">
            <a:tbl>
              <a:tblPr firstCol="1" bandRow="1">
                <a:tableStyleId>{8EC20E35-A176-4012-BC5E-935CFFF8708E}</a:tableStyleId>
              </a:tblPr>
              <a:tblGrid>
                <a:gridCol w="2227231">
                  <a:extLst>
                    <a:ext uri="{9D8B030D-6E8A-4147-A177-3AD203B41FA5}">
                      <a16:colId xmlns:a16="http://schemas.microsoft.com/office/drawing/2014/main" val="1941456576"/>
                    </a:ext>
                  </a:extLst>
                </a:gridCol>
                <a:gridCol w="9964771">
                  <a:extLst>
                    <a:ext uri="{9D8B030D-6E8A-4147-A177-3AD203B41FA5}">
                      <a16:colId xmlns:a16="http://schemas.microsoft.com/office/drawing/2014/main" val="3048386953"/>
                    </a:ext>
                  </a:extLst>
                </a:gridCol>
              </a:tblGrid>
              <a:tr h="15828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3:  DEVELOPMENT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9275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3.1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15821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3.2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38642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3.3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8449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3.4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7324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3.5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122966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3.6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4D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17958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8C9A6FED-F3D1-DE49-86E5-BFF4B9D2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0323" y="-116707"/>
            <a:ext cx="1812108" cy="1812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E2CC0-3826-DE49-AC2F-9AB30369FCA7}"/>
              </a:ext>
            </a:extLst>
          </p:cNvPr>
          <p:cNvSpPr txBox="1"/>
          <p:nvPr userDrawn="1"/>
        </p:nvSpPr>
        <p:spPr>
          <a:xfrm>
            <a:off x="2433645" y="1619201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508704-9E70-294E-9EBF-6A8005E5ABAE}"/>
              </a:ext>
            </a:extLst>
          </p:cNvPr>
          <p:cNvSpPr txBox="1"/>
          <p:nvPr userDrawn="1"/>
        </p:nvSpPr>
        <p:spPr>
          <a:xfrm>
            <a:off x="2433645" y="2550534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D30203-969A-4E4B-957E-2F68F0FCAEA3}"/>
              </a:ext>
            </a:extLst>
          </p:cNvPr>
          <p:cNvSpPr txBox="1"/>
          <p:nvPr userDrawn="1"/>
        </p:nvSpPr>
        <p:spPr>
          <a:xfrm>
            <a:off x="2433645" y="3481867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16711-0F9A-D94D-94C1-BAE8B471ACE0}"/>
              </a:ext>
            </a:extLst>
          </p:cNvPr>
          <p:cNvSpPr txBox="1"/>
          <p:nvPr userDrawn="1"/>
        </p:nvSpPr>
        <p:spPr>
          <a:xfrm>
            <a:off x="2433645" y="4379333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B7C3A-0C08-CC40-B2E9-5E885826EEC0}"/>
              </a:ext>
            </a:extLst>
          </p:cNvPr>
          <p:cNvSpPr txBox="1"/>
          <p:nvPr userDrawn="1"/>
        </p:nvSpPr>
        <p:spPr>
          <a:xfrm>
            <a:off x="2433645" y="5293733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18356-FBE4-5D47-AEB9-4B6AD57AB5E8}"/>
              </a:ext>
            </a:extLst>
          </p:cNvPr>
          <p:cNvSpPr txBox="1"/>
          <p:nvPr userDrawn="1"/>
        </p:nvSpPr>
        <p:spPr>
          <a:xfrm>
            <a:off x="2433645" y="6208133"/>
            <a:ext cx="9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9210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4E4D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8317" y="365126"/>
            <a:ext cx="7772400" cy="1074208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STAGE 3: 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23A38-A586-BB4D-AF11-1D048BBE3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6211" y="-101602"/>
            <a:ext cx="1812108" cy="18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7CEFF21-493E-E144-BB4A-5BBD6BC4430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88914207"/>
              </p:ext>
            </p:extLst>
          </p:nvPr>
        </p:nvGraphicFramePr>
        <p:xfrm>
          <a:off x="0" y="-84724"/>
          <a:ext cx="12192000" cy="6834468"/>
        </p:xfrm>
        <a:graphic>
          <a:graphicData uri="http://schemas.openxmlformats.org/drawingml/2006/table">
            <a:tbl>
              <a:tblPr firstCol="1" bandRow="1">
                <a:tableStyleId>{8EC20E35-A176-4012-BC5E-935CFFF8708E}</a:tableStyleId>
              </a:tblPr>
              <a:tblGrid>
                <a:gridCol w="2227231">
                  <a:extLst>
                    <a:ext uri="{9D8B030D-6E8A-4147-A177-3AD203B41FA5}">
                      <a16:colId xmlns:a16="http://schemas.microsoft.com/office/drawing/2014/main" val="1941456576"/>
                    </a:ext>
                  </a:extLst>
                </a:gridCol>
                <a:gridCol w="9964769">
                  <a:extLst>
                    <a:ext uri="{9D8B030D-6E8A-4147-A177-3AD203B41FA5}">
                      <a16:colId xmlns:a16="http://schemas.microsoft.com/office/drawing/2014/main" val="3048386953"/>
                    </a:ext>
                  </a:extLst>
                </a:gridCol>
              </a:tblGrid>
              <a:tr h="18052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4:  START-UP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92752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4.1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158214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4.2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386424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4.3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8449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4.4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73244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4.5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5E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1229663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8C9A6FED-F3D1-DE49-86E5-BFF4B9D2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9011" y="-74893"/>
            <a:ext cx="1812108" cy="1812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E2CC0-3826-DE49-AC2F-9AB30369FCA7}"/>
              </a:ext>
            </a:extLst>
          </p:cNvPr>
          <p:cNvSpPr txBox="1"/>
          <p:nvPr userDrawn="1"/>
        </p:nvSpPr>
        <p:spPr>
          <a:xfrm>
            <a:off x="2360586" y="1778183"/>
            <a:ext cx="94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B7CBB3-9734-894B-A443-74EAAB487181}"/>
              </a:ext>
            </a:extLst>
          </p:cNvPr>
          <p:cNvSpPr txBox="1"/>
          <p:nvPr userDrawn="1"/>
        </p:nvSpPr>
        <p:spPr>
          <a:xfrm>
            <a:off x="2360586" y="2811116"/>
            <a:ext cx="94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8ED3B9-3EE3-7E4D-836A-EBDDCD7912B2}"/>
              </a:ext>
            </a:extLst>
          </p:cNvPr>
          <p:cNvSpPr txBox="1"/>
          <p:nvPr userDrawn="1"/>
        </p:nvSpPr>
        <p:spPr>
          <a:xfrm>
            <a:off x="2360586" y="3776316"/>
            <a:ext cx="94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D25B9-C30F-5A4B-8CA5-848382ABAD8E}"/>
              </a:ext>
            </a:extLst>
          </p:cNvPr>
          <p:cNvSpPr txBox="1"/>
          <p:nvPr userDrawn="1"/>
        </p:nvSpPr>
        <p:spPr>
          <a:xfrm>
            <a:off x="2360586" y="4792316"/>
            <a:ext cx="94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431DB5-C907-D34F-B0E8-F37EAA8E150C}"/>
              </a:ext>
            </a:extLst>
          </p:cNvPr>
          <p:cNvSpPr txBox="1"/>
          <p:nvPr userDrawn="1"/>
        </p:nvSpPr>
        <p:spPr>
          <a:xfrm>
            <a:off x="2360586" y="5808316"/>
            <a:ext cx="94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619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805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8317" y="365126"/>
            <a:ext cx="7772400" cy="1074208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STAGE 4:  START-UP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23A38-A586-BB4D-AF11-1D048BBE3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6211" y="-101602"/>
            <a:ext cx="1812108" cy="18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, black, man, laptop&#10;&#10;Description automatically generated">
            <a:extLst>
              <a:ext uri="{FF2B5EF4-FFF2-40B4-BE49-F238E27FC236}">
                <a16:creationId xmlns:a16="http://schemas.microsoft.com/office/drawing/2014/main" id="{D53B591B-5C4F-974C-84B3-42997A473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14" r="24759"/>
          <a:stretch/>
        </p:blipFill>
        <p:spPr>
          <a:xfrm>
            <a:off x="-220825" y="-200604"/>
            <a:ext cx="12705184" cy="45438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67B00-17E8-2C47-B09F-748B576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E05CB-4EE4-114D-98BB-A5E299681D54}"/>
              </a:ext>
            </a:extLst>
          </p:cNvPr>
          <p:cNvSpPr/>
          <p:nvPr userDrawn="1"/>
        </p:nvSpPr>
        <p:spPr>
          <a:xfrm>
            <a:off x="1524000" y="92880"/>
            <a:ext cx="9144000" cy="4250352"/>
          </a:xfrm>
          <a:prstGeom prst="rect">
            <a:avLst/>
          </a:prstGeom>
          <a:solidFill>
            <a:srgbClr val="335395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D322-EABD-6047-807C-9CA0BC8C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B58B6-EE74-1E45-8F58-9132E1146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091" y="373290"/>
            <a:ext cx="8229600" cy="352690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14D7CCC-315C-D94E-BA4D-0ECEB92C80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45996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author names and affiliations</a:t>
            </a:r>
          </a:p>
        </p:txBody>
      </p:sp>
    </p:spTree>
    <p:extLst>
      <p:ext uri="{BB962C8B-B14F-4D97-AF65-F5344CB8AC3E}">
        <p14:creationId xmlns:p14="http://schemas.microsoft.com/office/powerpoint/2010/main" val="230618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7CEFF21-493E-E144-BB4A-5BBD6BC44303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99679834"/>
              </p:ext>
            </p:extLst>
          </p:nvPr>
        </p:nvGraphicFramePr>
        <p:xfrm>
          <a:off x="0" y="-50800"/>
          <a:ext cx="12192000" cy="7025548"/>
        </p:xfrm>
        <a:graphic>
          <a:graphicData uri="http://schemas.openxmlformats.org/drawingml/2006/table">
            <a:tbl>
              <a:tblPr firstCol="1" bandRow="1">
                <a:tableStyleId>{8EC20E35-A176-4012-BC5E-935CFFF8708E}</a:tableStyleId>
              </a:tblPr>
              <a:tblGrid>
                <a:gridCol w="2227231">
                  <a:extLst>
                    <a:ext uri="{9D8B030D-6E8A-4147-A177-3AD203B41FA5}">
                      <a16:colId xmlns:a16="http://schemas.microsoft.com/office/drawing/2014/main" val="1941456576"/>
                    </a:ext>
                  </a:extLst>
                </a:gridCol>
                <a:gridCol w="9964769">
                  <a:extLst>
                    <a:ext uri="{9D8B030D-6E8A-4147-A177-3AD203B41FA5}">
                      <a16:colId xmlns:a16="http://schemas.microsoft.com/office/drawing/2014/main" val="3048386953"/>
                    </a:ext>
                  </a:extLst>
                </a:gridCol>
              </a:tblGrid>
              <a:tr h="15391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5:  MAINTENANCE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49275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5.1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15821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5.2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38642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5.3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8449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Goal 5.4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7324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5.5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122966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5.6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3026093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8C9A6FED-F3D1-DE49-86E5-BFF4B9D2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3677" y="-297190"/>
            <a:ext cx="1812108" cy="1812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E2CC0-3826-DE49-AC2F-9AB30369FCA7}"/>
              </a:ext>
            </a:extLst>
          </p:cNvPr>
          <p:cNvSpPr txBox="1"/>
          <p:nvPr userDrawn="1"/>
        </p:nvSpPr>
        <p:spPr>
          <a:xfrm>
            <a:off x="2394451" y="1514918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2BF047-F0FE-B940-98C7-98F4A81CA869}"/>
              </a:ext>
            </a:extLst>
          </p:cNvPr>
          <p:cNvSpPr txBox="1"/>
          <p:nvPr userDrawn="1"/>
        </p:nvSpPr>
        <p:spPr>
          <a:xfrm>
            <a:off x="2394451" y="2446252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8B0036-DF02-274A-9068-F10B60E03084}"/>
              </a:ext>
            </a:extLst>
          </p:cNvPr>
          <p:cNvSpPr txBox="1"/>
          <p:nvPr userDrawn="1"/>
        </p:nvSpPr>
        <p:spPr>
          <a:xfrm>
            <a:off x="2394451" y="3360652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BD25D7-4BD5-A74C-AF20-3FA845ABD48C}"/>
              </a:ext>
            </a:extLst>
          </p:cNvPr>
          <p:cNvSpPr txBox="1"/>
          <p:nvPr userDrawn="1"/>
        </p:nvSpPr>
        <p:spPr>
          <a:xfrm>
            <a:off x="2394451" y="4291986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793DB2-197F-D144-930A-00838474EBE5}"/>
              </a:ext>
            </a:extLst>
          </p:cNvPr>
          <p:cNvSpPr txBox="1"/>
          <p:nvPr userDrawn="1"/>
        </p:nvSpPr>
        <p:spPr>
          <a:xfrm>
            <a:off x="2394451" y="5172520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EADDDF-BE6A-4B4C-A84A-27C00B7454D2}"/>
              </a:ext>
            </a:extLst>
          </p:cNvPr>
          <p:cNvSpPr txBox="1"/>
          <p:nvPr userDrawn="1"/>
        </p:nvSpPr>
        <p:spPr>
          <a:xfrm>
            <a:off x="2394451" y="6103854"/>
            <a:ext cx="945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023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B0C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8317" y="365126"/>
            <a:ext cx="7772400" cy="1074208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STAGE 5: MAINTENANCE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123A38-A586-BB4D-AF11-1D048BBE3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6211" y="-101602"/>
            <a:ext cx="1812108" cy="18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2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0178B-24AF-3B4B-8016-DAB82246DD97}"/>
              </a:ext>
            </a:extLst>
          </p:cNvPr>
          <p:cNvSpPr/>
          <p:nvPr userDrawn="1"/>
        </p:nvSpPr>
        <p:spPr>
          <a:xfrm>
            <a:off x="0" y="0"/>
            <a:ext cx="1754659" cy="6858000"/>
          </a:xfrm>
          <a:prstGeom prst="rect">
            <a:avLst/>
          </a:prstGeom>
          <a:solidFill>
            <a:srgbClr val="EFE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973555-87A9-D44B-91FD-9D956E9FF18C}"/>
              </a:ext>
            </a:extLst>
          </p:cNvPr>
          <p:cNvSpPr/>
          <p:nvPr userDrawn="1"/>
        </p:nvSpPr>
        <p:spPr>
          <a:xfrm>
            <a:off x="76203" y="1500556"/>
            <a:ext cx="3130061" cy="3130061"/>
          </a:xfrm>
          <a:prstGeom prst="ellipse">
            <a:avLst/>
          </a:prstGeom>
          <a:solidFill>
            <a:srgbClr val="B6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2CB3-6954-6049-951C-27C31EF34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7" y="2766646"/>
            <a:ext cx="2397368" cy="597876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E272D5-E444-7446-AFAD-971992C34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2464" y="451022"/>
            <a:ext cx="8071336" cy="535665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83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0178B-24AF-3B4B-8016-DAB82246DD97}"/>
              </a:ext>
            </a:extLst>
          </p:cNvPr>
          <p:cNvSpPr/>
          <p:nvPr userDrawn="1"/>
        </p:nvSpPr>
        <p:spPr>
          <a:xfrm>
            <a:off x="0" y="0"/>
            <a:ext cx="1754659" cy="6858000"/>
          </a:xfrm>
          <a:prstGeom prst="rect">
            <a:avLst/>
          </a:prstGeom>
          <a:solidFill>
            <a:srgbClr val="2F6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973555-87A9-D44B-91FD-9D956E9FF18C}"/>
              </a:ext>
            </a:extLst>
          </p:cNvPr>
          <p:cNvSpPr/>
          <p:nvPr userDrawn="1"/>
        </p:nvSpPr>
        <p:spPr>
          <a:xfrm>
            <a:off x="76203" y="1500556"/>
            <a:ext cx="3130061" cy="3130061"/>
          </a:xfrm>
          <a:prstGeom prst="ellipse">
            <a:avLst/>
          </a:prstGeom>
          <a:solidFill>
            <a:srgbClr val="50B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2CB3-6954-6049-951C-27C31EF34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002" y="2343312"/>
            <a:ext cx="2971799" cy="597876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POLL QUESTION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E272D5-E444-7446-AFAD-971992C34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2464" y="451022"/>
            <a:ext cx="8071336" cy="535665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6377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0178B-24AF-3B4B-8016-DAB82246DD97}"/>
              </a:ext>
            </a:extLst>
          </p:cNvPr>
          <p:cNvSpPr/>
          <p:nvPr userDrawn="1"/>
        </p:nvSpPr>
        <p:spPr>
          <a:xfrm>
            <a:off x="-203200" y="2"/>
            <a:ext cx="12479867" cy="6721475"/>
          </a:xfrm>
          <a:prstGeom prst="rect">
            <a:avLst/>
          </a:prstGeom>
          <a:solidFill>
            <a:srgbClr val="E4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56096-DC21-3246-8108-22DAEAB0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BAAD-735E-E64A-A1B8-2E4FF713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CCFB-0C60-A04E-A743-E21BEFBE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2CB3-6954-6049-951C-27C31EF34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8869" y="379045"/>
            <a:ext cx="8119532" cy="2347222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rgbClr val="2F664A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5AB90D-E110-DC4A-8378-7FA723078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86239" y="1937811"/>
            <a:ext cx="21317252" cy="59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3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7C8A-3E38-3242-8D56-371ADDFE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09279-3EFC-A446-91A2-D747BEF8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E34A-42B7-5D4C-A6DA-2DE1A8392D2C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994B8-896A-3648-8DE1-780D1202B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DB04C0-4D36-294B-9924-04B7B9052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480B9-4987-8A4A-9ABF-98690DDF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60916-2BF4-794C-A65A-41BCB6B5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9B7CC-8DE4-FD45-A788-34C5183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31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480B9-4987-8A4A-9ABF-98690DDF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60916-2BF4-794C-A65A-41BCB6B5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9B7CC-8DE4-FD45-A788-34C5183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602E2-4FE4-A34E-B64A-8DEACE6C723D}"/>
              </a:ext>
            </a:extLst>
          </p:cNvPr>
          <p:cNvSpPr/>
          <p:nvPr userDrawn="1"/>
        </p:nvSpPr>
        <p:spPr>
          <a:xfrm>
            <a:off x="9973733" y="2"/>
            <a:ext cx="2218267" cy="1591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6064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B507-435C-2B40-BC2B-B638ABB3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FDA8-8D2A-FE4F-A916-BB0DDA193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02889-2A4B-7E4C-80F8-2CE653DF0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92DC7-5C0F-2C49-B90F-3055DA71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6CD80-BE95-7A49-BC13-AD2D4CDB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45D89-EB6B-134E-9452-CE5CBB8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67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0D9C-70E8-F746-A0CE-21B67891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737B9-D7F2-CA44-9ACB-D5DAAC3E9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08C06-AD80-D14E-B372-FD31B066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C030C-D49E-3A44-A297-7DE8798E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3605A-5742-2242-A23D-B45EE147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745BB-9698-4548-9CEA-465BACB4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2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BBC56B-C0FF-814B-B04E-8992FFD06450}"/>
              </a:ext>
            </a:extLst>
          </p:cNvPr>
          <p:cNvSpPr/>
          <p:nvPr userDrawn="1"/>
        </p:nvSpPr>
        <p:spPr>
          <a:xfrm>
            <a:off x="10207691" y="-172995"/>
            <a:ext cx="2495056" cy="3272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B591B-5C4F-974C-84B3-42997A4737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741417" y="0"/>
            <a:ext cx="19662133" cy="54265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67B00-17E8-2C47-B09F-748B576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E05CB-4EE4-114D-98BB-A5E299681D54}"/>
              </a:ext>
            </a:extLst>
          </p:cNvPr>
          <p:cNvSpPr/>
          <p:nvPr userDrawn="1"/>
        </p:nvSpPr>
        <p:spPr>
          <a:xfrm>
            <a:off x="1524000" y="92880"/>
            <a:ext cx="9144000" cy="4250352"/>
          </a:xfrm>
          <a:prstGeom prst="rect">
            <a:avLst/>
          </a:prstGeom>
          <a:solidFill>
            <a:srgbClr val="00B05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D322-EABD-6047-807C-9CA0BC8C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B58B6-EE74-1E45-8F58-9132E1146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091" y="373290"/>
            <a:ext cx="8229600" cy="352690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14D7CCC-315C-D94E-BA4D-0ECEB92C80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45996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author names and affiliations</a:t>
            </a:r>
          </a:p>
        </p:txBody>
      </p:sp>
    </p:spTree>
    <p:extLst>
      <p:ext uri="{BB962C8B-B14F-4D97-AF65-F5344CB8AC3E}">
        <p14:creationId xmlns:p14="http://schemas.microsoft.com/office/powerpoint/2010/main" val="444369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9E73-E78B-094F-B567-E109561D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5995C-2B04-E744-A757-53D0A3909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B210-89E7-AE46-82A6-82001400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F37CD-88B3-514B-A0F3-15C29636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225BC-4AA3-6C46-8DEF-E0BD1B31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23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7F13F-EE00-1D4E-9627-E32B40857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F92B5-2635-C84E-A676-9FE8D2534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9C00-0ACD-7843-AA4B-99E33C6E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41D3B-7471-1543-98D5-C76CB101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4F294-1342-A341-B3EB-95BCF9C1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5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BAF3-B3B2-4645-BE61-BF2959481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373226"/>
            <a:ext cx="10515600" cy="255658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introduction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71773-7A24-0B45-903F-7B2ADE3B70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292981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author names and affiliations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49EA3-B108-B942-ADBD-2F36363C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D647-DC54-0F4C-999E-6C6C9712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A491C-55C8-4F48-9DA7-A5E7F41E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63ACA-AC57-8D4B-AAD8-363736AE7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94" y="4886162"/>
            <a:ext cx="1657949" cy="974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5860B0-66A0-284A-ABC3-9A369DD9B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28" y="4935071"/>
            <a:ext cx="2137120" cy="92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8A8AC-CA92-7D44-BFE0-67B8834D5A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6" y="4785480"/>
            <a:ext cx="1516739" cy="1022556"/>
          </a:xfrm>
          <a:prstGeom prst="rect">
            <a:avLst/>
          </a:prstGeom>
        </p:spPr>
      </p:pic>
      <p:pic>
        <p:nvPicPr>
          <p:cNvPr id="10" name="Picture 1" descr="cid:image001.png@01D48D75.3D842EF0">
            <a:extLst>
              <a:ext uri="{FF2B5EF4-FFF2-40B4-BE49-F238E27FC236}">
                <a16:creationId xmlns:a16="http://schemas.microsoft.com/office/drawing/2014/main" id="{52B6AB54-BEA7-EB46-A853-4422FBE1E8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1" y="4744217"/>
            <a:ext cx="2313733" cy="12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004">
            <a:extLst>
              <a:ext uri="{FF2B5EF4-FFF2-40B4-BE49-F238E27FC236}">
                <a16:creationId xmlns:a16="http://schemas.microsoft.com/office/drawing/2014/main" id="{B1E9442B-B210-6D4A-A6D7-77B80D2300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287" y="4771280"/>
            <a:ext cx="1572244" cy="15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29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BAF3-B3B2-4645-BE61-BF295948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48299"/>
            <a:ext cx="10515600" cy="1084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49EA3-B108-B942-ADBD-2F36363C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D647-DC54-0F4C-999E-6C6C9712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A491C-55C8-4F48-9DA7-A5E7F41E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46D75-5192-C04C-989F-F3FADAA6C215}"/>
              </a:ext>
            </a:extLst>
          </p:cNvPr>
          <p:cNvSpPr txBox="1"/>
          <p:nvPr userDrawn="1"/>
        </p:nvSpPr>
        <p:spPr>
          <a:xfrm>
            <a:off x="4906011" y="3429001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 partnership between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DE7CC-8789-5047-A4F7-FFD19DC99A5E}"/>
              </a:ext>
            </a:extLst>
          </p:cNvPr>
          <p:cNvCxnSpPr>
            <a:cxnSpLocks/>
          </p:cNvCxnSpPr>
          <p:nvPr userDrawn="1"/>
        </p:nvCxnSpPr>
        <p:spPr>
          <a:xfrm>
            <a:off x="-101600" y="3609023"/>
            <a:ext cx="45720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F9365B-8F52-7C4A-9578-C9C2E3BDEB28}"/>
              </a:ext>
            </a:extLst>
          </p:cNvPr>
          <p:cNvCxnSpPr>
            <a:cxnSpLocks/>
          </p:cNvCxnSpPr>
          <p:nvPr userDrawn="1"/>
        </p:nvCxnSpPr>
        <p:spPr>
          <a:xfrm>
            <a:off x="7406640" y="3609023"/>
            <a:ext cx="480568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34421E9-E532-694D-803D-DA20F6A651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20" y="4240423"/>
            <a:ext cx="1657949" cy="974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63487D-7103-BC49-9239-2B66AD734C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15" y="4289332"/>
            <a:ext cx="2137120" cy="92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B9190-A8FB-C644-9529-D329292F60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83" y="4139741"/>
            <a:ext cx="1516739" cy="102255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3389E4-3CFD-0D49-A5AE-67E3AC0918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162410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author names and affiliations or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68076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49289" y="-60643"/>
            <a:ext cx="12341289" cy="1706881"/>
          </a:xfrm>
          <a:prstGeom prst="rect">
            <a:avLst/>
          </a:prstGeom>
          <a:solidFill>
            <a:srgbClr val="E4E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mirror&#10;&#10;Description automatically generated">
            <a:extLst>
              <a:ext uri="{FF2B5EF4-FFF2-40B4-BE49-F238E27FC236}">
                <a16:creationId xmlns:a16="http://schemas.microsoft.com/office/drawing/2014/main" id="{C848B065-E34E-C646-B31C-25C878D7D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-60644"/>
            <a:ext cx="1219200" cy="17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EFE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8B065-E34E-C646-B31C-25C878D7D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7184" y="-8097"/>
            <a:ext cx="1194816" cy="17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9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-186611" y="-16192"/>
            <a:ext cx="12378611" cy="1706880"/>
          </a:xfrm>
          <a:prstGeom prst="rect">
            <a:avLst/>
          </a:prstGeom>
          <a:solidFill>
            <a:srgbClr val="E4E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8B065-E34E-C646-B31C-25C878D7D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7184" y="-16192"/>
            <a:ext cx="1194816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6FF8F3-9A07-C04A-88F2-6287E044CCF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E4E1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FC3A-CA85-8C44-A423-015FC05F3A8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3D15-D639-3244-A825-24EDD565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DAA-2869-0846-994C-1728A952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0994-136C-164F-90BC-E7243E8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6C6D-ED43-3943-B91A-7F9D4236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8B065-E34E-C646-B31C-25C878D7D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7184" y="0"/>
            <a:ext cx="1194816" cy="16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5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F50B3-ECE8-744F-A826-7EEA3DB73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36E45-3BA5-5E47-A43C-7FBE6856A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28FA-3C6D-5249-AA36-306EE9A5584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ECE0-B0C0-D240-B0FD-B70D6B052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74D76-A7AD-2F4A-8DAA-194AC411E4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A0E6F-D9D2-E743-A22A-85B6AF644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38824" r="9468" b="38610"/>
          <a:stretch/>
        </p:blipFill>
        <p:spPr>
          <a:xfrm>
            <a:off x="4595601" y="6234748"/>
            <a:ext cx="2743200" cy="57813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DCF2A4B-D36A-F748-B306-22DB8B8CCD8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36957" y="-32788"/>
            <a:ext cx="1263324" cy="1723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0382C7-BEB2-5E4B-BA85-2755AB790E9D}"/>
              </a:ext>
            </a:extLst>
          </p:cNvPr>
          <p:cNvSpPr/>
          <p:nvPr userDrawn="1"/>
        </p:nvSpPr>
        <p:spPr>
          <a:xfrm>
            <a:off x="-52070" y="6758148"/>
            <a:ext cx="12296140" cy="179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27120-F2F8-B845-92E5-256E9B43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71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0" r:id="rId3"/>
    <p:sldLayoutId id="2147483651" r:id="rId4"/>
    <p:sldLayoutId id="214748366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0AD2F-A6B8-0648-8756-91445178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3ABC8-35A4-C244-917C-574EEB3C5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7A100-E28C-A344-9077-061568E56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34A-42B7-5D4C-A6DA-2DE1A8392D2C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8BD12-6B85-FE43-B2E8-06F623AF1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B04C0-4D36-294B-9924-04B7B9052E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A0C3B-01CA-EE4A-8E4D-E18525091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38824" r="9468" b="38610"/>
          <a:stretch/>
        </p:blipFill>
        <p:spPr>
          <a:xfrm>
            <a:off x="4595601" y="6234748"/>
            <a:ext cx="2743200" cy="578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9E00B-97CE-6642-95C5-443D3347E245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/>
        </p:blipFill>
        <p:spPr>
          <a:xfrm>
            <a:off x="10928677" y="0"/>
            <a:ext cx="1263324" cy="1466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E57E6-6F27-B54C-8D20-63BB84E0AEDB}"/>
              </a:ext>
            </a:extLst>
          </p:cNvPr>
          <p:cNvSpPr/>
          <p:nvPr userDrawn="1"/>
        </p:nvSpPr>
        <p:spPr>
          <a:xfrm>
            <a:off x="-52070" y="6758148"/>
            <a:ext cx="12296140" cy="179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101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52" r:id="rId5"/>
    <p:sldLayoutId id="2147483653" r:id="rId6"/>
    <p:sldLayoutId id="2147483654" r:id="rId7"/>
    <p:sldLayoutId id="2147483682" r:id="rId8"/>
    <p:sldLayoutId id="2147483678" r:id="rId9"/>
    <p:sldLayoutId id="2147483683" r:id="rId10"/>
    <p:sldLayoutId id="2147483680" r:id="rId11"/>
    <p:sldLayoutId id="2147483684" r:id="rId12"/>
    <p:sldLayoutId id="2147483679" r:id="rId13"/>
    <p:sldLayoutId id="2147483685" r:id="rId14"/>
    <p:sldLayoutId id="2147483681" r:id="rId15"/>
    <p:sldLayoutId id="2147483686" r:id="rId16"/>
    <p:sldLayoutId id="2147483671" r:id="rId17"/>
    <p:sldLayoutId id="2147483687" r:id="rId18"/>
    <p:sldLayoutId id="2147483688" r:id="rId19"/>
    <p:sldLayoutId id="2147483669" r:id="rId20"/>
    <p:sldLayoutId id="2147483655" r:id="rId21"/>
    <p:sldLayoutId id="2147483689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5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61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sv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Relationship Id="rId27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5" Type="http://schemas.openxmlformats.org/officeDocument/2006/relationships/hyperlink" Target="mailto:info@ruralgme.org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audio" Target="../media/media9.m4a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29" Type="http://schemas.openxmlformats.org/officeDocument/2006/relationships/image" Target="../media/image64.png"/><Relationship Id="rId1" Type="http://schemas.microsoft.com/office/2007/relationships/media" Target="../media/media9.m4a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sv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31" Type="http://schemas.openxmlformats.org/officeDocument/2006/relationships/image" Target="../media/image3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4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62.png"/><Relationship Id="rId30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71BC55-FC45-2549-A177-42558AC94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Roadmap for Rural Residency Program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D2E9F-7A6A-2844-BDBA-04DDA47F0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Steven Crane, MD</a:t>
            </a:r>
          </a:p>
          <a:p>
            <a:r>
              <a:rPr lang="en-US" dirty="0">
                <a:solidFill>
                  <a:schemeClr val="tx1"/>
                </a:solidFill>
              </a:rPr>
              <a:t>Amanda Weidner, MPH</a:t>
            </a:r>
          </a:p>
          <a:p>
            <a:r>
              <a:rPr lang="en-US" dirty="0">
                <a:solidFill>
                  <a:schemeClr val="tx1"/>
                </a:solidFill>
              </a:rPr>
              <a:t>Emily Hawes, PharmD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3"/>
    </mc:Choice>
    <mc:Fallback xmlns="">
      <p:transition spd="slow" advTm="3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F8BE9-7244-5749-96EF-6175A9AD3031}"/>
              </a:ext>
            </a:extLst>
          </p:cNvPr>
          <p:cNvSpPr txBox="1"/>
          <p:nvPr/>
        </p:nvSpPr>
        <p:spPr>
          <a:xfrm>
            <a:off x="2387600" y="1642533"/>
            <a:ext cx="5947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community asset and capacity inventory.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CE42D-3EC6-EB41-84E8-D7568418BF3E}"/>
              </a:ext>
            </a:extLst>
          </p:cNvPr>
          <p:cNvSpPr txBox="1"/>
          <p:nvPr/>
        </p:nvSpPr>
        <p:spPr>
          <a:xfrm>
            <a:off x="2387601" y="2980268"/>
            <a:ext cx="4089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Assemble a local leadership team.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B0D7F-5CA8-2E47-9755-3F60FBF29DA1}"/>
              </a:ext>
            </a:extLst>
          </p:cNvPr>
          <p:cNvSpPr txBox="1"/>
          <p:nvPr/>
        </p:nvSpPr>
        <p:spPr>
          <a:xfrm>
            <a:off x="2387601" y="4172057"/>
            <a:ext cx="917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Engage potential financial stakeholders and identify a preliminary governance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36F62-8F07-B648-8B78-55820C930074}"/>
              </a:ext>
            </a:extLst>
          </p:cNvPr>
          <p:cNvSpPr txBox="1"/>
          <p:nvPr/>
        </p:nvSpPr>
        <p:spPr>
          <a:xfrm>
            <a:off x="2387601" y="5402072"/>
            <a:ext cx="9482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Make an organizational decision to proceed with investing significant resources in program development.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65"/>
    </mc:Choice>
    <mc:Fallback xmlns="">
      <p:transition spd="slow" advTm="26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5506E3-E011-1349-A9F2-3991FBECA144}"/>
              </a:ext>
            </a:extLst>
          </p:cNvPr>
          <p:cNvSpPr txBox="1"/>
          <p:nvPr/>
        </p:nvSpPr>
        <p:spPr>
          <a:xfrm>
            <a:off x="2438401" y="1676400"/>
            <a:ext cx="6707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Appoint a Program Director (PD) or a PD in development.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3FD2B-2222-B546-976C-CBE220A2581A}"/>
              </a:ext>
            </a:extLst>
          </p:cNvPr>
          <p:cNvSpPr txBox="1"/>
          <p:nvPr/>
        </p:nvSpPr>
        <p:spPr>
          <a:xfrm>
            <a:off x="2438401" y="2712479"/>
            <a:ext cx="386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initial program design.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72531-295C-CA46-8DD8-110FA1551473}"/>
              </a:ext>
            </a:extLst>
          </p:cNvPr>
          <p:cNvSpPr txBox="1"/>
          <p:nvPr/>
        </p:nvSpPr>
        <p:spPr>
          <a:xfrm>
            <a:off x="2438401" y="3467584"/>
            <a:ext cx="975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Sponsoring Institutional (SI) Application (if the SI is not already accredited).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BB024-3241-2F40-B1FB-A303E2B7D55D}"/>
              </a:ext>
            </a:extLst>
          </p:cNvPr>
          <p:cNvSpPr txBox="1"/>
          <p:nvPr/>
        </p:nvSpPr>
        <p:spPr>
          <a:xfrm>
            <a:off x="2438400" y="4344973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initial program design, complete a detailed pro forma for all phases of program development and sustainability with revenues and expenses.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C47A5-5889-B149-8064-9EA9427CF778}"/>
              </a:ext>
            </a:extLst>
          </p:cNvPr>
          <p:cNvSpPr txBox="1"/>
          <p:nvPr/>
        </p:nvSpPr>
        <p:spPr>
          <a:xfrm>
            <a:off x="2438400" y="5300134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light of the detailed pro forma, refine program design to include final curriculum outline and site mapping.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17276-FF32-7B4B-8E88-D8CC1B534EBA}"/>
              </a:ext>
            </a:extLst>
          </p:cNvPr>
          <p:cNvSpPr txBox="1"/>
          <p:nvPr/>
        </p:nvSpPr>
        <p:spPr>
          <a:xfrm>
            <a:off x="2438401" y="6265333"/>
            <a:ext cx="6620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Submit SI application (if the SI is not already accredited).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18"/>
    </mc:Choice>
    <mc:Fallback xmlns="">
      <p:transition spd="slow" advTm="17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369B6CA-F581-2D4A-B0AF-EAD304BB3C97}"/>
              </a:ext>
            </a:extLst>
          </p:cNvPr>
          <p:cNvSpPr txBox="1"/>
          <p:nvPr/>
        </p:nvSpPr>
        <p:spPr>
          <a:xfrm>
            <a:off x="2438400" y="1676400"/>
            <a:ext cx="6181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 key staff support and core faculty members. 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5FF1E1-AD10-004F-9C56-32FDCCDC92D9}"/>
              </a:ext>
            </a:extLst>
          </p:cNvPr>
          <p:cNvSpPr txBox="1"/>
          <p:nvPr/>
        </p:nvSpPr>
        <p:spPr>
          <a:xfrm>
            <a:off x="2438400" y="2712479"/>
            <a:ext cx="434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specific program planning.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74EDB9-1C0B-FA4B-ADFE-8B3FB3ADD1E5}"/>
              </a:ext>
            </a:extLst>
          </p:cNvPr>
          <p:cNvSpPr txBox="1"/>
          <p:nvPr/>
        </p:nvSpPr>
        <p:spPr>
          <a:xfrm>
            <a:off x="2438400" y="3467584"/>
            <a:ext cx="3363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Submit ACGME Application.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DC12B-C004-2043-833C-28BD3DF4EA36}"/>
              </a:ext>
            </a:extLst>
          </p:cNvPr>
          <p:cNvSpPr txBox="1"/>
          <p:nvPr/>
        </p:nvSpPr>
        <p:spPr>
          <a:xfrm>
            <a:off x="2438400" y="4344972"/>
            <a:ext cx="975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ACGME site visit.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DF6A-091E-AD46-8215-4DA1FCD8CE21}"/>
              </a:ext>
            </a:extLst>
          </p:cNvPr>
          <p:cNvSpPr txBox="1"/>
          <p:nvPr/>
        </p:nvSpPr>
        <p:spPr>
          <a:xfrm>
            <a:off x="2438400" y="5300133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Finalize financial plan for the program.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B71206-DB2E-AC45-BC01-B5E834FDDFB7}"/>
              </a:ext>
            </a:extLst>
          </p:cNvPr>
          <p:cNvSpPr txBox="1"/>
          <p:nvPr/>
        </p:nvSpPr>
        <p:spPr>
          <a:xfrm>
            <a:off x="2438401" y="6265333"/>
            <a:ext cx="35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Obtain ACGME accreditation.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48"/>
    </mc:Choice>
    <mc:Fallback xmlns="">
      <p:transition spd="slow" advTm="16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BB240-E6AD-5F4C-9C65-C30F1FED4BB0}"/>
              </a:ext>
            </a:extLst>
          </p:cNvPr>
          <p:cNvSpPr txBox="1"/>
          <p:nvPr/>
        </p:nvSpPr>
        <p:spPr>
          <a:xfrm>
            <a:off x="2438401" y="2019300"/>
            <a:ext cx="6151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plan for resident marketing and recruitment.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0BDC0-E5B3-844C-8834-9E764BAEE417}"/>
              </a:ext>
            </a:extLst>
          </p:cNvPr>
          <p:cNvSpPr txBox="1"/>
          <p:nvPr/>
        </p:nvSpPr>
        <p:spPr>
          <a:xfrm>
            <a:off x="2438401" y="3028891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program infrastructure.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48870-400A-3D47-A4BA-751C0DD98B45}"/>
              </a:ext>
            </a:extLst>
          </p:cNvPr>
          <p:cNvSpPr txBox="1"/>
          <p:nvPr/>
        </p:nvSpPr>
        <p:spPr>
          <a:xfrm>
            <a:off x="2438401" y="3952816"/>
            <a:ext cx="6237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Establish annual budget (based on earlier pro forma).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14515-6366-C746-BDEE-77EE63D7E188}"/>
              </a:ext>
            </a:extLst>
          </p:cNvPr>
          <p:cNvSpPr txBox="1"/>
          <p:nvPr/>
        </p:nvSpPr>
        <p:spPr>
          <a:xfrm>
            <a:off x="2438402" y="4886325"/>
            <a:ext cx="5649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Fill program positions through the NRMP Match.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A2939-2F54-B046-815B-B828AEE5A60E}"/>
              </a:ext>
            </a:extLst>
          </p:cNvPr>
          <p:cNvSpPr txBox="1"/>
          <p:nvPr/>
        </p:nvSpPr>
        <p:spPr>
          <a:xfrm>
            <a:off x="2438401" y="6019800"/>
            <a:ext cx="542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Matriculate and orient initial class of residents.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91"/>
    </mc:Choice>
    <mc:Fallback xmlns="">
      <p:transition spd="slow" advTm="34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BB71E-0A86-194A-B9B2-5F1F487370C2}"/>
              </a:ext>
            </a:extLst>
          </p:cNvPr>
          <p:cNvSpPr txBox="1"/>
          <p:nvPr/>
        </p:nvSpPr>
        <p:spPr>
          <a:xfrm>
            <a:off x="2352190" y="1638360"/>
            <a:ext cx="421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Annually recruit excellent residents.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7A538-F8B5-944A-9912-D99636F50348}"/>
              </a:ext>
            </a:extLst>
          </p:cNvPr>
          <p:cNvSpPr txBox="1"/>
          <p:nvPr/>
        </p:nvSpPr>
        <p:spPr>
          <a:xfrm>
            <a:off x="2352190" y="2647951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accreditation.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12703-4E3E-B646-B6FB-1E9D1E688E5D}"/>
              </a:ext>
            </a:extLst>
          </p:cNvPr>
          <p:cNvSpPr txBox="1"/>
          <p:nvPr/>
        </p:nvSpPr>
        <p:spPr>
          <a:xfrm>
            <a:off x="2352190" y="3590956"/>
            <a:ext cx="769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financial solvency; budget and reconcile budget annually.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84579-B683-0048-9B57-6C598B47FE7A}"/>
              </a:ext>
            </a:extLst>
          </p:cNvPr>
          <p:cNvSpPr txBox="1"/>
          <p:nvPr/>
        </p:nvSpPr>
        <p:spPr>
          <a:xfrm>
            <a:off x="2352190" y="4524345"/>
            <a:ext cx="307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Recruit and retain faculty.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9BEB9-098D-FB4E-8D92-BACD300142E7}"/>
              </a:ext>
            </a:extLst>
          </p:cNvPr>
          <p:cNvSpPr txBox="1"/>
          <p:nvPr/>
        </p:nvSpPr>
        <p:spPr>
          <a:xfrm>
            <a:off x="2352190" y="5257681"/>
            <a:ext cx="9658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Track program educational and clinical outcomes and ensure ongoing performance improvement, adaptability, and resilience.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15F86-ECB4-F94E-B91E-732CFFD41C7A}"/>
              </a:ext>
            </a:extLst>
          </p:cNvPr>
          <p:cNvSpPr txBox="1"/>
          <p:nvPr/>
        </p:nvSpPr>
        <p:spPr>
          <a:xfrm>
            <a:off x="2352190" y="6191069"/>
            <a:ext cx="920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Contribute to the community of practice in rural GME through dissemination of innovations and peer consultation.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36"/>
    </mc:Choice>
    <mc:Fallback xmlns="">
      <p:transition spd="slow" advTm="19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02" y="1909329"/>
            <a:ext cx="11181597" cy="387857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1"/>
    </mc:Choice>
    <mc:Fallback xmlns="">
      <p:transition spd="slow" advTm="3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059" y="0"/>
            <a:ext cx="12470309" cy="629342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9642193">
            <a:off x="4920029" y="4136095"/>
            <a:ext cx="3629026" cy="206215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1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7"/>
    </mc:Choice>
    <mc:Fallback xmlns="">
      <p:transition spd="slow" advTm="2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0316" y="0"/>
            <a:ext cx="13892857" cy="618966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183063" y="3821111"/>
            <a:ext cx="3629026" cy="206215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8"/>
    </mc:Choice>
    <mc:Fallback xmlns="">
      <p:transition spd="slow" advTm="2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55AC20-C1EC-6C49-B941-36B23F7B465A}"/>
              </a:ext>
            </a:extLst>
          </p:cNvPr>
          <p:cNvCxnSpPr/>
          <p:nvPr/>
        </p:nvCxnSpPr>
        <p:spPr>
          <a:xfrm>
            <a:off x="1155639" y="639492"/>
            <a:ext cx="9880723" cy="0"/>
          </a:xfrm>
          <a:prstGeom prst="line">
            <a:avLst/>
          </a:prstGeom>
          <a:ln w="38100">
            <a:solidFill>
              <a:srgbClr val="8D815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9CA1E03-5F14-8B41-AC1D-814EF37E4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6060" y="64298"/>
            <a:ext cx="1939161" cy="1200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F9DBA-9C41-8746-A3A3-81E645E0D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56241" y="64298"/>
            <a:ext cx="1939161" cy="120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10B90-ADE2-AD4C-BFDD-C39BDAC1D9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26421" y="64298"/>
            <a:ext cx="1939161" cy="1200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406D6-B018-FB4F-BF6E-6D0322E33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596602" y="64298"/>
            <a:ext cx="1939161" cy="1200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80E43-037E-9A44-AE15-4F7C372D20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066782" y="64298"/>
            <a:ext cx="1939161" cy="1200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5319D-2AFD-734E-BB72-D98C3BE29A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219882" y="465952"/>
            <a:ext cx="329348" cy="37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962011-AFB2-E844-833A-9941EACF6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682754" y="465952"/>
            <a:ext cx="329348" cy="376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237551-B515-C94A-99FE-EE1A382F5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145626" y="465952"/>
            <a:ext cx="329348" cy="376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22EF46-35AA-1F42-9BA0-A5D835A357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608499" y="465952"/>
            <a:ext cx="329348" cy="376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543D64-A7D7-7B4B-9211-F4748743D2BA}"/>
              </a:ext>
            </a:extLst>
          </p:cNvPr>
          <p:cNvSpPr txBox="1"/>
          <p:nvPr/>
        </p:nvSpPr>
        <p:spPr>
          <a:xfrm>
            <a:off x="936677" y="1346382"/>
            <a:ext cx="107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Community </a:t>
            </a:r>
          </a:p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Assets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DFB86-B9A8-EC47-BF31-5B83D788E2BF}"/>
              </a:ext>
            </a:extLst>
          </p:cNvPr>
          <p:cNvSpPr txBox="1"/>
          <p:nvPr/>
        </p:nvSpPr>
        <p:spPr>
          <a:xfrm>
            <a:off x="221917" y="1849283"/>
            <a:ext cx="193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community assets and interested parties.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1B131E-CC49-B441-95D5-14E0BAF29C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29010" y="1352541"/>
            <a:ext cx="538268" cy="51380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BF82C6-381A-2D45-956C-35F0503E2F1B}"/>
              </a:ext>
            </a:extLst>
          </p:cNvPr>
          <p:cNvCxnSpPr/>
          <p:nvPr/>
        </p:nvCxnSpPr>
        <p:spPr>
          <a:xfrm>
            <a:off x="221918" y="237329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882C7B6-9868-C14C-962D-8A74949783E8}"/>
              </a:ext>
            </a:extLst>
          </p:cNvPr>
          <p:cNvSpPr txBox="1"/>
          <p:nvPr/>
        </p:nvSpPr>
        <p:spPr>
          <a:xfrm>
            <a:off x="936679" y="2519651"/>
            <a:ext cx="9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Leadership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39FEE4-4CA8-C440-AEA1-14D6EF948277}"/>
              </a:ext>
            </a:extLst>
          </p:cNvPr>
          <p:cNvSpPr txBox="1"/>
          <p:nvPr/>
        </p:nvSpPr>
        <p:spPr>
          <a:xfrm>
            <a:off x="221917" y="3041291"/>
            <a:ext cx="199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Assemble local leadership and determine program mission.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BB56A1-A3A1-4045-B6CF-D867FAA909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03021" y="2447130"/>
            <a:ext cx="390243" cy="52032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D04DA8-C5B5-BC42-8420-1CC8846D8006}"/>
              </a:ext>
            </a:extLst>
          </p:cNvPr>
          <p:cNvCxnSpPr/>
          <p:nvPr/>
        </p:nvCxnSpPr>
        <p:spPr>
          <a:xfrm>
            <a:off x="221918" y="3492119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FA8805-2FCD-8D42-83B3-874BCD44194F}"/>
              </a:ext>
            </a:extLst>
          </p:cNvPr>
          <p:cNvSpPr txBox="1"/>
          <p:nvPr/>
        </p:nvSpPr>
        <p:spPr>
          <a:xfrm>
            <a:off x="888552" y="3690007"/>
            <a:ext cx="124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Sponsorship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D8FC9D-A262-C243-93DD-199D08A7F2AC}"/>
              </a:ext>
            </a:extLst>
          </p:cNvPr>
          <p:cNvSpPr txBox="1"/>
          <p:nvPr/>
        </p:nvSpPr>
        <p:spPr>
          <a:xfrm>
            <a:off x="221917" y="4208419"/>
            <a:ext cx="206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an institutional affiliation or sponsorship. Begin to consider financial options and governance structure.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12B91E-3F19-5A49-B46C-1979C4ACBD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18032" y="3591392"/>
            <a:ext cx="360225" cy="5203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606EAE-9594-F34D-A6FA-EBFE1AF716BC}"/>
              </a:ext>
            </a:extLst>
          </p:cNvPr>
          <p:cNvSpPr txBox="1"/>
          <p:nvPr/>
        </p:nvSpPr>
        <p:spPr>
          <a:xfrm>
            <a:off x="2957847" y="1346382"/>
            <a:ext cx="177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Initial Educational &amp; Programmatic Design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CC16AA-AE05-C844-AA21-75986C4367B7}"/>
              </a:ext>
            </a:extLst>
          </p:cNvPr>
          <p:cNvSpPr txBox="1"/>
          <p:nvPr/>
        </p:nvSpPr>
        <p:spPr>
          <a:xfrm>
            <a:off x="2544601" y="1849282"/>
            <a:ext cx="21373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Program Director (permanent or in development). Consider community assets, educational vision, resources, and accreditation timeline.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BC5073-D815-EF48-8E83-4428CE94FB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521512" y="1349278"/>
            <a:ext cx="390243" cy="52032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A90C2B-9DE0-9F47-A0F7-52DF93165BE6}"/>
              </a:ext>
            </a:extLst>
          </p:cNvPr>
          <p:cNvCxnSpPr/>
          <p:nvPr/>
        </p:nvCxnSpPr>
        <p:spPr>
          <a:xfrm>
            <a:off x="2544602" y="2779427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E360B46-5968-694D-8516-FB283757C3A9}"/>
              </a:ext>
            </a:extLst>
          </p:cNvPr>
          <p:cNvSpPr txBox="1"/>
          <p:nvPr/>
        </p:nvSpPr>
        <p:spPr>
          <a:xfrm>
            <a:off x="3053589" y="2880868"/>
            <a:ext cx="146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Financial Planning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D13868-7DC8-8B4D-BE59-B2B60DCCCCC8}"/>
              </a:ext>
            </a:extLst>
          </p:cNvPr>
          <p:cNvSpPr txBox="1"/>
          <p:nvPr/>
        </p:nvSpPr>
        <p:spPr>
          <a:xfrm>
            <a:off x="2544599" y="3303013"/>
            <a:ext cx="212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a budget and secure funding. Consider development </a:t>
            </a:r>
          </a:p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sustainability with revenues and expenses.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82C3CFB-B241-BB49-B13F-983A94CAC6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519811" y="2824215"/>
            <a:ext cx="538268" cy="44855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C56550-3CA7-DE49-B634-D603AA1D8C97}"/>
              </a:ext>
            </a:extLst>
          </p:cNvPr>
          <p:cNvCxnSpPr/>
          <p:nvPr/>
        </p:nvCxnSpPr>
        <p:spPr>
          <a:xfrm>
            <a:off x="2544602" y="403241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205A5CF-FEA6-644C-8838-AC0625397540}"/>
              </a:ext>
            </a:extLst>
          </p:cNvPr>
          <p:cNvSpPr txBox="1"/>
          <p:nvPr/>
        </p:nvSpPr>
        <p:spPr>
          <a:xfrm>
            <a:off x="3021504" y="4144482"/>
            <a:ext cx="18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Sponsoring Institution Application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1DCF66-8619-8445-89E3-6C08BBDF310A}"/>
              </a:ext>
            </a:extLst>
          </p:cNvPr>
          <p:cNvSpPr txBox="1"/>
          <p:nvPr/>
        </p:nvSpPr>
        <p:spPr>
          <a:xfrm>
            <a:off x="2544600" y="4625471"/>
            <a:ext cx="2249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 Designated Institutional Official and organize the GME Committee. Complete application.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6F43B85-E5EC-AB41-923A-93D15A1B3F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608833" y="4131776"/>
            <a:ext cx="360225" cy="5203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66EA122-3D3B-9A40-9596-175EB3D57FFC}"/>
              </a:ext>
            </a:extLst>
          </p:cNvPr>
          <p:cNvSpPr txBox="1"/>
          <p:nvPr/>
        </p:nvSpPr>
        <p:spPr>
          <a:xfrm>
            <a:off x="5629185" y="1378465"/>
            <a:ext cx="153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Personnel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4DAF-B964-6F4D-AD36-488BC9A2C749}"/>
              </a:ext>
            </a:extLst>
          </p:cNvPr>
          <p:cNvSpPr txBox="1"/>
          <p:nvPr/>
        </p:nvSpPr>
        <p:spPr>
          <a:xfrm>
            <a:off x="5018121" y="1881367"/>
            <a:ext cx="2019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Appoint residency coordinator. Identify core faculty and other program staff.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40A5B9C-9BDC-C047-90FB-1070DFC4E9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127613" y="1350236"/>
            <a:ext cx="390243" cy="52032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ED5DAD-B1D6-8B4A-BFB8-FE6E9D5D7796}"/>
              </a:ext>
            </a:extLst>
          </p:cNvPr>
          <p:cNvCxnSpPr/>
          <p:nvPr/>
        </p:nvCxnSpPr>
        <p:spPr>
          <a:xfrm>
            <a:off x="5087191" y="2459191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27991FD-7951-204D-AEA3-FF218AC7B45B}"/>
              </a:ext>
            </a:extLst>
          </p:cNvPr>
          <p:cNvSpPr txBox="1"/>
          <p:nvPr/>
        </p:nvSpPr>
        <p:spPr>
          <a:xfrm>
            <a:off x="5629185" y="2541588"/>
            <a:ext cx="158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Planning &amp; Accreditation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1FD2E3-4E38-6A4B-B342-DA6B420A024A}"/>
              </a:ext>
            </a:extLst>
          </p:cNvPr>
          <p:cNvSpPr txBox="1"/>
          <p:nvPr/>
        </p:nvSpPr>
        <p:spPr>
          <a:xfrm>
            <a:off x="5018120" y="3059609"/>
            <a:ext cx="2099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curricular plans, goals and objectives; evaluation system and tools; policies and procedures; program letters of agreement; faculty roster. Complete ACGME application and site visit.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101AA75-7DB9-554A-B3F6-A57F524DEB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5092729" y="2551114"/>
            <a:ext cx="527192" cy="45187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458AE67-C806-204E-8BB3-B7679FFEAC39}"/>
              </a:ext>
            </a:extLst>
          </p:cNvPr>
          <p:cNvSpPr txBox="1"/>
          <p:nvPr/>
        </p:nvSpPr>
        <p:spPr>
          <a:xfrm>
            <a:off x="7994164" y="1333148"/>
            <a:ext cx="187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Marketing &amp; Resident Recruitment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B86155-BCCA-8F4E-BBED-E8825AE864E2}"/>
              </a:ext>
            </a:extLst>
          </p:cNvPr>
          <p:cNvSpPr txBox="1"/>
          <p:nvPr/>
        </p:nvSpPr>
        <p:spPr>
          <a:xfrm>
            <a:off x="7383101" y="1857899"/>
            <a:ext cx="2019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website. Register with required systems. Market locally and nationally.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ACD56E9-8CB8-6745-8E83-1C1AF63761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457163" y="1357478"/>
            <a:ext cx="471148" cy="446351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7EC55B1-EFDB-B341-B465-4040DA08E370}"/>
              </a:ext>
            </a:extLst>
          </p:cNvPr>
          <p:cNvCxnSpPr/>
          <p:nvPr/>
        </p:nvCxnSpPr>
        <p:spPr>
          <a:xfrm>
            <a:off x="7452171" y="2408252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1CD1ED6-FFFA-CD4F-8FE3-AA94452E0F0A}"/>
              </a:ext>
            </a:extLst>
          </p:cNvPr>
          <p:cNvSpPr txBox="1"/>
          <p:nvPr/>
        </p:nvSpPr>
        <p:spPr>
          <a:xfrm>
            <a:off x="7994166" y="2509504"/>
            <a:ext cx="187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Infrastructure &amp; Resources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4240C8-8A46-0040-A447-A21B49BA56CB}"/>
              </a:ext>
            </a:extLst>
          </p:cNvPr>
          <p:cNvSpPr txBox="1"/>
          <p:nvPr/>
        </p:nvSpPr>
        <p:spPr>
          <a:xfrm>
            <a:off x="7383099" y="3067633"/>
            <a:ext cx="242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Hire core faculty and other program staff. Ensure faculty development.  Complete any construction and start-up purchases. Establish annual budget.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D78A3B1-A6EF-5B4D-AFA1-6131B08688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7452171" y="2504649"/>
            <a:ext cx="538268" cy="448556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13ABA4-C27F-A04E-B72A-C4C87BADF829}"/>
              </a:ext>
            </a:extLst>
          </p:cNvPr>
          <p:cNvCxnSpPr/>
          <p:nvPr/>
        </p:nvCxnSpPr>
        <p:spPr>
          <a:xfrm>
            <a:off x="7463393" y="403241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7E07DD1-F71B-9B4B-99F8-84755844F954}"/>
              </a:ext>
            </a:extLst>
          </p:cNvPr>
          <p:cNvSpPr txBox="1"/>
          <p:nvPr/>
        </p:nvSpPr>
        <p:spPr>
          <a:xfrm>
            <a:off x="7994165" y="4149681"/>
            <a:ext cx="14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Matriculate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DA3668-3E78-E74A-B501-DAD0CE838975}"/>
              </a:ext>
            </a:extLst>
          </p:cNvPr>
          <p:cNvSpPr txBox="1"/>
          <p:nvPr/>
        </p:nvSpPr>
        <p:spPr>
          <a:xfrm>
            <a:off x="7383101" y="4625471"/>
            <a:ext cx="197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and orient new residents.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2F0A1A-B2DB-3E4F-BFD3-B8A1FCE85F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478886" y="4139441"/>
            <a:ext cx="484839" cy="45932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7AB3285-839A-024B-B7FF-60730C022EB0}"/>
              </a:ext>
            </a:extLst>
          </p:cNvPr>
          <p:cNvSpPr txBox="1"/>
          <p:nvPr/>
        </p:nvSpPr>
        <p:spPr>
          <a:xfrm>
            <a:off x="10131125" y="3192694"/>
            <a:ext cx="181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Ongoing Efforts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9F1A4F-FF8B-C346-AAA7-E9A29F93F045}"/>
              </a:ext>
            </a:extLst>
          </p:cNvPr>
          <p:cNvSpPr txBox="1"/>
          <p:nvPr/>
        </p:nvSpPr>
        <p:spPr>
          <a:xfrm>
            <a:off x="10131125" y="3500469"/>
            <a:ext cx="181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annually to ACGME and the Sponsoring Institution. Maintain accreditation and financial solvency. Recruit and retain faculty. Track program educational and clinical outcomes. Ensure ongoing performance improvement.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BF35C9D-C157-6C40-B1A6-C0DCDC5E4D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0248426" y="1342769"/>
            <a:ext cx="1614567" cy="1772084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88EEA39-9104-9846-AAE7-3A1005B02B51}"/>
              </a:ext>
            </a:extLst>
          </p:cNvPr>
          <p:cNvCxnSpPr>
            <a:cxnSpLocks/>
          </p:cNvCxnSpPr>
          <p:nvPr/>
        </p:nvCxnSpPr>
        <p:spPr>
          <a:xfrm>
            <a:off x="4831683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F244496-2623-944F-AEE9-186F4AD2AA84}"/>
              </a:ext>
            </a:extLst>
          </p:cNvPr>
          <p:cNvCxnSpPr>
            <a:cxnSpLocks/>
          </p:cNvCxnSpPr>
          <p:nvPr/>
        </p:nvCxnSpPr>
        <p:spPr>
          <a:xfrm>
            <a:off x="2380476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F85B6E6-DFF4-2247-91C7-AA1F51D7FC50}"/>
              </a:ext>
            </a:extLst>
          </p:cNvPr>
          <p:cNvCxnSpPr>
            <a:cxnSpLocks/>
          </p:cNvCxnSpPr>
          <p:nvPr/>
        </p:nvCxnSpPr>
        <p:spPr>
          <a:xfrm>
            <a:off x="7313627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7E5F897-E8F7-9647-9B6B-E294B066EE51}"/>
              </a:ext>
            </a:extLst>
          </p:cNvPr>
          <p:cNvCxnSpPr>
            <a:cxnSpLocks/>
          </p:cNvCxnSpPr>
          <p:nvPr/>
        </p:nvCxnSpPr>
        <p:spPr>
          <a:xfrm>
            <a:off x="9780201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4627B29-3733-6944-AFFC-EBCD504BE0DB}"/>
              </a:ext>
            </a:extLst>
          </p:cNvPr>
          <p:cNvSpPr/>
          <p:nvPr/>
        </p:nvSpPr>
        <p:spPr>
          <a:xfrm>
            <a:off x="936678" y="5282274"/>
            <a:ext cx="2210415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an organizational decision to proceed with investing significant resources in program development.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F20570D-5B54-CD48-A93C-37E2A8044422}"/>
              </a:ext>
            </a:extLst>
          </p:cNvPr>
          <p:cNvSpPr/>
          <p:nvPr/>
        </p:nvSpPr>
        <p:spPr>
          <a:xfrm>
            <a:off x="3250429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Finalize a draft budget. Complete program design to include curriculum outline and site mapping. Submit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Sponsoring Institution (SI) application &amp; receive initial accreditation.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2CC142D-A5E8-5C4C-868B-513899C0E9DE}"/>
              </a:ext>
            </a:extLst>
          </p:cNvPr>
          <p:cNvSpPr/>
          <p:nvPr/>
        </p:nvSpPr>
        <p:spPr>
          <a:xfrm>
            <a:off x="6108944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Achieve initial program accreditation – requires successful site visit and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 of accreditation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ACGME.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8F1EDD-0B9B-764F-9320-C776B349C37D}"/>
              </a:ext>
            </a:extLst>
          </p:cNvPr>
          <p:cNvSpPr/>
          <p:nvPr/>
        </p:nvSpPr>
        <p:spPr>
          <a:xfrm>
            <a:off x="8967459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contracts and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 first class of residents. Hire all required faculty.</a:t>
            </a:r>
          </a:p>
        </p:txBody>
      </p:sp>
    </p:spTree>
    <p:extLst>
      <p:ext uri="{BB962C8B-B14F-4D97-AF65-F5344CB8AC3E}">
        <p14:creationId xmlns:p14="http://schemas.microsoft.com/office/powerpoint/2010/main" val="138691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1E54-42E4-A845-A525-B772A485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E697F-7EBA-1F42-9B5A-8803A43E95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22186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latin typeface="+mj-lt"/>
              </a:rPr>
              <a:t>For questions:</a:t>
            </a:r>
          </a:p>
          <a:p>
            <a:pPr marL="0" indent="0" algn="ctr">
              <a:buNone/>
            </a:pPr>
            <a:r>
              <a:rPr lang="en-US" sz="4400" dirty="0">
                <a:latin typeface="+mj-lt"/>
              </a:rPr>
              <a:t>Email </a:t>
            </a:r>
            <a:r>
              <a:rPr lang="en-US" sz="4400" dirty="0">
                <a:latin typeface="+mj-lt"/>
                <a:hlinkClick r:id="rId5"/>
              </a:rPr>
              <a:t>info@ruralgme.org</a:t>
            </a:r>
            <a:r>
              <a:rPr lang="en-US" sz="4400" dirty="0">
                <a:latin typeface="+mj-lt"/>
              </a:rPr>
              <a:t> </a:t>
            </a:r>
          </a:p>
          <a:p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1"/>
    </mc:Choice>
    <mc:Fallback xmlns="">
      <p:transition spd="slow" advTm="1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>
            <a:extLst>
              <a:ext uri="{FF2B5EF4-FFF2-40B4-BE49-F238E27FC236}">
                <a16:creationId xmlns:a16="http://schemas.microsoft.com/office/drawing/2014/main" id="{A2A8F78B-1414-5546-AEF8-096A27BA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Rural Residency Planning and Development – Technical Assistance Center </a:t>
            </a:r>
            <a:br>
              <a:rPr lang="en-US" sz="4400" b="1" dirty="0"/>
            </a:br>
            <a:r>
              <a:rPr lang="en-US" sz="4400" dirty="0"/>
              <a:t>(RRPD-TAC)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9ED67BEB-BEA3-2E45-86A4-EED89A963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B5E93-823C-6D47-837D-2076B505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00" y="4787904"/>
            <a:ext cx="2387600" cy="1397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6"/>
    </mc:Choice>
    <mc:Fallback xmlns="">
      <p:transition spd="slow" advTm="2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935-AACA-CF43-94F2-70B4DA49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C452E-6AFC-AB40-BB87-B1C43E43AD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1080" y="19475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RRPD-TAC is supported by the Health Resources and Services Administration (HRSA) of the U.S. Department of Health and Human Services (HHS) under cooperative agreement #UK6RH32513. The content are those of the presenters and do not necessarily represent the official views of, nor an endorsement, by HRSA, HHS, or the U.S. Government.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0"/>
    </mc:Choice>
    <mc:Fallback xmlns="">
      <p:transition spd="slow" advTm="2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B8BD06-61F2-4E40-890D-410C38E3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81ADBC-AF8D-2E47-A3FD-79A966BF70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1560" y="194754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 2019, HRSA funded 27 Rural Residency Planning and Development (RRPD) Programs</a:t>
            </a:r>
          </a:p>
          <a:p>
            <a:pPr lvl="1"/>
            <a:r>
              <a:rPr lang="en-US" dirty="0"/>
              <a:t>4 in psychiatry, 1 in internal medicine, 22 in family medicine</a:t>
            </a:r>
          </a:p>
          <a:p>
            <a:pPr lvl="1"/>
            <a:endParaRPr lang="en-US" dirty="0"/>
          </a:p>
          <a:p>
            <a:r>
              <a:rPr lang="en-US" dirty="0"/>
              <a:t>HRSA also funded a Technical Assistance Center to help support the development of new rural primary care residency programs (and other communities interested in starting programs)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45"/>
    </mc:Choice>
    <mc:Fallback xmlns="">
      <p:transition spd="slow" advTm="7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16F0-9217-1E4A-BF70-E05DEBD4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RRPD Program and TA Center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94268-DAC6-424D-8A8F-503C8A271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6" r="3414" b="5893"/>
          <a:stretch/>
        </p:blipFill>
        <p:spPr>
          <a:xfrm>
            <a:off x="6528980" y="1713631"/>
            <a:ext cx="5280213" cy="4035834"/>
          </a:xfrm>
          <a:prstGeom prst="rect">
            <a:avLst/>
          </a:prstGeom>
          <a:ln w="3175">
            <a:solidFill>
              <a:schemeClr val="tx1"/>
            </a:solidFill>
            <a:prstDash val="soli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52977-CCBA-7741-B94C-4D65D22C31C9}"/>
              </a:ext>
            </a:extLst>
          </p:cNvPr>
          <p:cNvSpPr/>
          <p:nvPr/>
        </p:nvSpPr>
        <p:spPr>
          <a:xfrm>
            <a:off x="8929160" y="4796965"/>
            <a:ext cx="2209799" cy="190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20574" rIns="34290" bIns="20574" rtlCol="0" anchor="ctr"/>
          <a:lstStyle/>
          <a:p>
            <a:pPr defTabSz="342900"/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RRPD-TAC Leadership</a:t>
            </a:r>
          </a:p>
          <a:p>
            <a:pPr defTabSz="3429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Content Experts</a:t>
            </a:r>
          </a:p>
          <a:p>
            <a:pPr defTabSz="3429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External Partners</a:t>
            </a:r>
          </a:p>
          <a:p>
            <a:pPr defTabSz="3429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Other Key Stakeholders</a:t>
            </a:r>
          </a:p>
          <a:p>
            <a:pPr defTabSz="3429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RTTC Programs</a:t>
            </a:r>
          </a:p>
          <a:p>
            <a:pPr defTabSz="3429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WWAMI Programs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F7E9923E-ADDF-EF4B-B1A1-A5CCFA139F34}"/>
              </a:ext>
            </a:extLst>
          </p:cNvPr>
          <p:cNvSpPr/>
          <p:nvPr/>
        </p:nvSpPr>
        <p:spPr>
          <a:xfrm>
            <a:off x="9072692" y="4839810"/>
            <a:ext cx="205740" cy="18947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A4E7CBD-C320-D94B-AFD9-AF2D80389063}"/>
              </a:ext>
            </a:extLst>
          </p:cNvPr>
          <p:cNvSpPr/>
          <p:nvPr/>
        </p:nvSpPr>
        <p:spPr>
          <a:xfrm>
            <a:off x="9113570" y="5192076"/>
            <a:ext cx="137160" cy="126313"/>
          </a:xfrm>
          <a:prstGeom prst="diamon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Isosceles Triangle 8">
            <a:extLst>
              <a:ext uri="{FF2B5EF4-FFF2-40B4-BE49-F238E27FC236}">
                <a16:creationId xmlns:a16="http://schemas.microsoft.com/office/drawing/2014/main" id="{687182B1-5B8D-ED46-B7BB-A26F799DC465}"/>
              </a:ext>
            </a:extLst>
          </p:cNvPr>
          <p:cNvSpPr/>
          <p:nvPr/>
        </p:nvSpPr>
        <p:spPr>
          <a:xfrm>
            <a:off x="9113570" y="5518712"/>
            <a:ext cx="137160" cy="126313"/>
          </a:xfrm>
          <a:prstGeom prst="triangl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C3BEB65-279B-2449-BF95-8078D9030981}"/>
              </a:ext>
            </a:extLst>
          </p:cNvPr>
          <p:cNvSpPr/>
          <p:nvPr/>
        </p:nvSpPr>
        <p:spPr>
          <a:xfrm>
            <a:off x="9134797" y="5853905"/>
            <a:ext cx="137160" cy="126313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9D9D60-8552-D24C-8C50-873634FDDB6F}"/>
              </a:ext>
            </a:extLst>
          </p:cNvPr>
          <p:cNvSpPr/>
          <p:nvPr/>
        </p:nvSpPr>
        <p:spPr>
          <a:xfrm>
            <a:off x="9175562" y="6232933"/>
            <a:ext cx="68580" cy="631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gular Pentagon 12">
            <a:extLst>
              <a:ext uri="{FF2B5EF4-FFF2-40B4-BE49-F238E27FC236}">
                <a16:creationId xmlns:a16="http://schemas.microsoft.com/office/drawing/2014/main" id="{05288645-3245-0D4B-8A32-8E1FB1BF4014}"/>
              </a:ext>
            </a:extLst>
          </p:cNvPr>
          <p:cNvSpPr/>
          <p:nvPr/>
        </p:nvSpPr>
        <p:spPr>
          <a:xfrm>
            <a:off x="9169087" y="6544379"/>
            <a:ext cx="68580" cy="63157"/>
          </a:xfrm>
          <a:prstGeom prst="pentagon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1" y="1713631"/>
            <a:ext cx="5765277" cy="4035833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1"/>
    </mc:Choice>
    <mc:Fallback xmlns="">
      <p:transition spd="slow" advTm="3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4436-D688-4543-A1CA-4DA2BBE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7"/>
            <a:ext cx="10515600" cy="1325563"/>
          </a:xfrm>
        </p:spPr>
        <p:txBody>
          <a:bodyPr/>
          <a:lstStyle/>
          <a:p>
            <a:r>
              <a:rPr lang="en-US" b="1" dirty="0"/>
              <a:t>Developing the “Roadmap for Rural Residency Program Development”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87B71-56DD-A147-A7D3-2322FDE734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160" y="19780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No previous descriptions of a semi-standardized pathway for residency development exist</a:t>
            </a:r>
          </a:p>
          <a:p>
            <a:r>
              <a:rPr lang="en-US" dirty="0"/>
              <a:t>Used existing literature and iterative consensus process with 21 content experts </a:t>
            </a:r>
          </a:p>
          <a:p>
            <a:r>
              <a:rPr lang="en-US" dirty="0"/>
              <a:t>Framework describing steps needed in each of five key stages in program development: 1) exploration, 2) design, 3) development, 4) start-up and 5) maintenance. </a:t>
            </a:r>
          </a:p>
          <a:p>
            <a:r>
              <a:rPr lang="en-US" dirty="0"/>
              <a:t>Each stage ends with a “hard stop” that must be met to move from one stage to the next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A9C6A6-A75D-B14A-B1A4-39A3DA1EC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3"/>
    </mc:Choice>
    <mc:Fallback xmlns="">
      <p:transition spd="slow" advTm="6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3F7EF-B86B-4A44-A64F-39C79D08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of 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5BD3-2D5C-8545-86AF-3CF7769197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280" y="2145665"/>
            <a:ext cx="10515600" cy="4351338"/>
          </a:xfrm>
        </p:spPr>
        <p:txBody>
          <a:bodyPr/>
          <a:lstStyle/>
          <a:p>
            <a:r>
              <a:rPr lang="en-US" dirty="0"/>
              <a:t>For communities and institutions creating new residency programs, especially in rural areas, the model provides:</a:t>
            </a:r>
          </a:p>
          <a:p>
            <a:pPr lvl="1"/>
            <a:r>
              <a:rPr lang="en-US" sz="2800" dirty="0"/>
              <a:t>Order of steps to maximize chances of success</a:t>
            </a:r>
          </a:p>
          <a:p>
            <a:pPr lvl="1"/>
            <a:r>
              <a:rPr lang="en-US" sz="2800" dirty="0"/>
              <a:t>Awareness of pitfalls that may not be apparent from the get-go</a:t>
            </a:r>
          </a:p>
          <a:p>
            <a:pPr lvl="1"/>
            <a:r>
              <a:rPr lang="en-US" sz="2800" dirty="0"/>
              <a:t>Pre-emptive identification of barriers and challenges that may lie ahead</a:t>
            </a:r>
          </a:p>
          <a:p>
            <a:pPr lvl="1"/>
            <a:r>
              <a:rPr lang="en-US" sz="2800" dirty="0"/>
              <a:t>Pre-emptive identification of future steps for advance planning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44D1D0-B492-5D4D-9D56-0829CF1A9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7"/>
    </mc:Choice>
    <mc:Fallback xmlns="">
      <p:transition spd="slow" advTm="3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926F-CF63-F244-AD3D-B8C564D5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“Roadmap for Rural Residency Program Development”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220D6-558B-9647-AD5E-9D3AF3F11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206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Each stage includes several goals and each goal includes multiple objectives</a:t>
            </a:r>
          </a:p>
          <a:p>
            <a:r>
              <a:rPr lang="en-US" dirty="0"/>
              <a:t>Goals and objectives demonstrate specific, measurable milestones need to be accomplished to move toward an accredited and sustainable program</a:t>
            </a:r>
          </a:p>
          <a:p>
            <a:r>
              <a:rPr lang="en-US" dirty="0"/>
              <a:t>Program development is iterative - may be meeting some goals in future stages before having moved to that stage of development based on these “hard stops”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6E3241-A460-F343-8CE6-312FDAE57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4"/>
    </mc:Choice>
    <mc:Fallback xmlns="">
      <p:transition spd="slow" advTm="4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55AC20-C1EC-6C49-B941-36B23F7B465A}"/>
              </a:ext>
            </a:extLst>
          </p:cNvPr>
          <p:cNvCxnSpPr/>
          <p:nvPr/>
        </p:nvCxnSpPr>
        <p:spPr>
          <a:xfrm>
            <a:off x="1155639" y="639492"/>
            <a:ext cx="9880723" cy="0"/>
          </a:xfrm>
          <a:prstGeom prst="line">
            <a:avLst/>
          </a:prstGeom>
          <a:ln w="38100">
            <a:solidFill>
              <a:srgbClr val="8D815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9CA1E03-5F14-8B41-AC1D-814EF37E4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6060" y="64298"/>
            <a:ext cx="1939161" cy="1200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F9DBA-9C41-8746-A3A3-81E645E0D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56241" y="64298"/>
            <a:ext cx="1939161" cy="120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10B90-ADE2-AD4C-BFDD-C39BDAC1D9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26421" y="64298"/>
            <a:ext cx="1939161" cy="1200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406D6-B018-FB4F-BF6E-6D0322E33F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596602" y="64298"/>
            <a:ext cx="1939161" cy="1200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80E43-037E-9A44-AE15-4F7C372D2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066782" y="64298"/>
            <a:ext cx="1939161" cy="1200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5319D-2AFD-734E-BB72-D98C3BE29A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219882" y="465952"/>
            <a:ext cx="329348" cy="37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962011-AFB2-E844-833A-9941EACF6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682754" y="465952"/>
            <a:ext cx="329348" cy="376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237551-B515-C94A-99FE-EE1A382F52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145626" y="465952"/>
            <a:ext cx="329348" cy="376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22EF46-35AA-1F42-9BA0-A5D835A357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608499" y="465952"/>
            <a:ext cx="329348" cy="376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543D64-A7D7-7B4B-9211-F4748743D2BA}"/>
              </a:ext>
            </a:extLst>
          </p:cNvPr>
          <p:cNvSpPr txBox="1"/>
          <p:nvPr/>
        </p:nvSpPr>
        <p:spPr>
          <a:xfrm>
            <a:off x="936677" y="1346382"/>
            <a:ext cx="107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Community </a:t>
            </a:r>
          </a:p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Assets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DFB86-B9A8-EC47-BF31-5B83D788E2BF}"/>
              </a:ext>
            </a:extLst>
          </p:cNvPr>
          <p:cNvSpPr txBox="1"/>
          <p:nvPr/>
        </p:nvSpPr>
        <p:spPr>
          <a:xfrm>
            <a:off x="221917" y="1849283"/>
            <a:ext cx="193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community assets and interested parties.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1B131E-CC49-B441-95D5-14E0BAF29C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29010" y="1352541"/>
            <a:ext cx="538268" cy="51380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BF82C6-381A-2D45-956C-35F0503E2F1B}"/>
              </a:ext>
            </a:extLst>
          </p:cNvPr>
          <p:cNvCxnSpPr/>
          <p:nvPr/>
        </p:nvCxnSpPr>
        <p:spPr>
          <a:xfrm>
            <a:off x="221918" y="237329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882C7B6-9868-C14C-962D-8A74949783E8}"/>
              </a:ext>
            </a:extLst>
          </p:cNvPr>
          <p:cNvSpPr txBox="1"/>
          <p:nvPr/>
        </p:nvSpPr>
        <p:spPr>
          <a:xfrm>
            <a:off x="936679" y="2519651"/>
            <a:ext cx="9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Leadership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39FEE4-4CA8-C440-AEA1-14D6EF948277}"/>
              </a:ext>
            </a:extLst>
          </p:cNvPr>
          <p:cNvSpPr txBox="1"/>
          <p:nvPr/>
        </p:nvSpPr>
        <p:spPr>
          <a:xfrm>
            <a:off x="221917" y="3041291"/>
            <a:ext cx="199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Assemble local leadership and determine program mission.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BB56A1-A3A1-4045-B6CF-D867FAA909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03021" y="2447130"/>
            <a:ext cx="390243" cy="52032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D04DA8-C5B5-BC42-8420-1CC8846D8006}"/>
              </a:ext>
            </a:extLst>
          </p:cNvPr>
          <p:cNvCxnSpPr/>
          <p:nvPr/>
        </p:nvCxnSpPr>
        <p:spPr>
          <a:xfrm>
            <a:off x="221918" y="3492119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FA8805-2FCD-8D42-83B3-874BCD44194F}"/>
              </a:ext>
            </a:extLst>
          </p:cNvPr>
          <p:cNvSpPr txBox="1"/>
          <p:nvPr/>
        </p:nvSpPr>
        <p:spPr>
          <a:xfrm>
            <a:off x="888552" y="3690007"/>
            <a:ext cx="124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Sponsorship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D8FC9D-A262-C243-93DD-199D08A7F2AC}"/>
              </a:ext>
            </a:extLst>
          </p:cNvPr>
          <p:cNvSpPr txBox="1"/>
          <p:nvPr/>
        </p:nvSpPr>
        <p:spPr>
          <a:xfrm>
            <a:off x="221917" y="4208419"/>
            <a:ext cx="206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an institutional affiliation or sponsorship. Begin to consider financial options and governance structure.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12B91E-3F19-5A49-B46C-1979C4ACBD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18032" y="3591392"/>
            <a:ext cx="360225" cy="5203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606EAE-9594-F34D-A6FA-EBFE1AF716BC}"/>
              </a:ext>
            </a:extLst>
          </p:cNvPr>
          <p:cNvSpPr txBox="1"/>
          <p:nvPr/>
        </p:nvSpPr>
        <p:spPr>
          <a:xfrm>
            <a:off x="2957847" y="1346382"/>
            <a:ext cx="177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Initial Educational &amp; Programmatic Design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CC16AA-AE05-C844-AA21-75986C4367B7}"/>
              </a:ext>
            </a:extLst>
          </p:cNvPr>
          <p:cNvSpPr txBox="1"/>
          <p:nvPr/>
        </p:nvSpPr>
        <p:spPr>
          <a:xfrm>
            <a:off x="2544601" y="1849282"/>
            <a:ext cx="21373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Program Director (permanent or in development). Consider community assets, educational vision, resources, and accreditation timeline.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BC5073-D815-EF48-8E83-4428CE94FB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21512" y="1349278"/>
            <a:ext cx="390243" cy="52032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A90C2B-9DE0-9F47-A0F7-52DF93165BE6}"/>
              </a:ext>
            </a:extLst>
          </p:cNvPr>
          <p:cNvCxnSpPr/>
          <p:nvPr/>
        </p:nvCxnSpPr>
        <p:spPr>
          <a:xfrm>
            <a:off x="2544602" y="2779427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E360B46-5968-694D-8516-FB283757C3A9}"/>
              </a:ext>
            </a:extLst>
          </p:cNvPr>
          <p:cNvSpPr txBox="1"/>
          <p:nvPr/>
        </p:nvSpPr>
        <p:spPr>
          <a:xfrm>
            <a:off x="3053589" y="2880868"/>
            <a:ext cx="146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Financial Planning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D13868-7DC8-8B4D-BE59-B2B60DCCCCC8}"/>
              </a:ext>
            </a:extLst>
          </p:cNvPr>
          <p:cNvSpPr txBox="1"/>
          <p:nvPr/>
        </p:nvSpPr>
        <p:spPr>
          <a:xfrm>
            <a:off x="2544599" y="3303013"/>
            <a:ext cx="212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a budget and secure funding. Consider development </a:t>
            </a:r>
          </a:p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sustainability with revenues and expenses.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82C3CFB-B241-BB49-B13F-983A94CAC6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519811" y="2824215"/>
            <a:ext cx="538268" cy="44855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C56550-3CA7-DE49-B634-D603AA1D8C97}"/>
              </a:ext>
            </a:extLst>
          </p:cNvPr>
          <p:cNvCxnSpPr/>
          <p:nvPr/>
        </p:nvCxnSpPr>
        <p:spPr>
          <a:xfrm>
            <a:off x="2544602" y="403241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205A5CF-FEA6-644C-8838-AC0625397540}"/>
              </a:ext>
            </a:extLst>
          </p:cNvPr>
          <p:cNvSpPr txBox="1"/>
          <p:nvPr/>
        </p:nvSpPr>
        <p:spPr>
          <a:xfrm>
            <a:off x="3021504" y="4144482"/>
            <a:ext cx="18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Sponsoring Institution Application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1DCF66-8619-8445-89E3-6C08BBDF310A}"/>
              </a:ext>
            </a:extLst>
          </p:cNvPr>
          <p:cNvSpPr txBox="1"/>
          <p:nvPr/>
        </p:nvSpPr>
        <p:spPr>
          <a:xfrm>
            <a:off x="2544600" y="4625471"/>
            <a:ext cx="2249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 Designated Institutional Official and organize the GME Committee. Complete application.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6F43B85-E5EC-AB41-923A-93D15A1B3F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608833" y="4131776"/>
            <a:ext cx="360225" cy="5203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66EA122-3D3B-9A40-9596-175EB3D57FFC}"/>
              </a:ext>
            </a:extLst>
          </p:cNvPr>
          <p:cNvSpPr txBox="1"/>
          <p:nvPr/>
        </p:nvSpPr>
        <p:spPr>
          <a:xfrm>
            <a:off x="5629185" y="1378465"/>
            <a:ext cx="153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Personnel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4DAF-B964-6F4D-AD36-488BC9A2C749}"/>
              </a:ext>
            </a:extLst>
          </p:cNvPr>
          <p:cNvSpPr txBox="1"/>
          <p:nvPr/>
        </p:nvSpPr>
        <p:spPr>
          <a:xfrm>
            <a:off x="5018121" y="1881367"/>
            <a:ext cx="2019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Appoint residency coordinator. Identify core faculty and other program staff.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40A5B9C-9BDC-C047-90FB-1070DFC4E9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127613" y="1350236"/>
            <a:ext cx="390243" cy="52032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ED5DAD-B1D6-8B4A-BFB8-FE6E9D5D7796}"/>
              </a:ext>
            </a:extLst>
          </p:cNvPr>
          <p:cNvCxnSpPr/>
          <p:nvPr/>
        </p:nvCxnSpPr>
        <p:spPr>
          <a:xfrm>
            <a:off x="5087191" y="2459191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27991FD-7951-204D-AEA3-FF218AC7B45B}"/>
              </a:ext>
            </a:extLst>
          </p:cNvPr>
          <p:cNvSpPr txBox="1"/>
          <p:nvPr/>
        </p:nvSpPr>
        <p:spPr>
          <a:xfrm>
            <a:off x="5629185" y="2541588"/>
            <a:ext cx="158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Planning &amp; Accreditation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1FD2E3-4E38-6A4B-B342-DA6B420A024A}"/>
              </a:ext>
            </a:extLst>
          </p:cNvPr>
          <p:cNvSpPr txBox="1"/>
          <p:nvPr/>
        </p:nvSpPr>
        <p:spPr>
          <a:xfrm>
            <a:off x="5018120" y="3059609"/>
            <a:ext cx="2099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curricular plans, goals and objectives; evaluation system and tools; policies and procedures; program letters of agreement; faculty roster. Complete ACGME application and site visit.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101AA75-7DB9-554A-B3F6-A57F524DEB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5092729" y="2551114"/>
            <a:ext cx="527192" cy="45187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458AE67-C806-204E-8BB3-B7679FFEAC39}"/>
              </a:ext>
            </a:extLst>
          </p:cNvPr>
          <p:cNvSpPr txBox="1"/>
          <p:nvPr/>
        </p:nvSpPr>
        <p:spPr>
          <a:xfrm>
            <a:off x="7994164" y="1333148"/>
            <a:ext cx="187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Marketing &amp; Resident Recruitment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B86155-BCCA-8F4E-BBED-E8825AE864E2}"/>
              </a:ext>
            </a:extLst>
          </p:cNvPr>
          <p:cNvSpPr txBox="1"/>
          <p:nvPr/>
        </p:nvSpPr>
        <p:spPr>
          <a:xfrm>
            <a:off x="7383101" y="1857899"/>
            <a:ext cx="2019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website. Register with required systems. Market locally and nationally.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ACD56E9-8CB8-6745-8E83-1C1AF63761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7457163" y="1357478"/>
            <a:ext cx="471148" cy="446351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7EC55B1-EFDB-B341-B465-4040DA08E370}"/>
              </a:ext>
            </a:extLst>
          </p:cNvPr>
          <p:cNvCxnSpPr/>
          <p:nvPr/>
        </p:nvCxnSpPr>
        <p:spPr>
          <a:xfrm>
            <a:off x="7452171" y="2408252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1CD1ED6-FFFA-CD4F-8FE3-AA94452E0F0A}"/>
              </a:ext>
            </a:extLst>
          </p:cNvPr>
          <p:cNvSpPr txBox="1"/>
          <p:nvPr/>
        </p:nvSpPr>
        <p:spPr>
          <a:xfrm>
            <a:off x="7994166" y="2509504"/>
            <a:ext cx="187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Program Infrastructure &amp; Resources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4240C8-8A46-0040-A447-A21B49BA56CB}"/>
              </a:ext>
            </a:extLst>
          </p:cNvPr>
          <p:cNvSpPr txBox="1"/>
          <p:nvPr/>
        </p:nvSpPr>
        <p:spPr>
          <a:xfrm>
            <a:off x="7383099" y="3067633"/>
            <a:ext cx="242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Hire core faculty and other program staff. Ensure faculty development.  Complete any construction and start-up purchases. Establish annual budget.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D78A3B1-A6EF-5B4D-AFA1-6131B086886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452171" y="2504649"/>
            <a:ext cx="538268" cy="448556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13ABA4-C27F-A04E-B72A-C4C87BADF829}"/>
              </a:ext>
            </a:extLst>
          </p:cNvPr>
          <p:cNvCxnSpPr/>
          <p:nvPr/>
        </p:nvCxnSpPr>
        <p:spPr>
          <a:xfrm>
            <a:off x="7463393" y="4032415"/>
            <a:ext cx="19033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7E07DD1-F71B-9B4B-99F8-84755844F954}"/>
              </a:ext>
            </a:extLst>
          </p:cNvPr>
          <p:cNvSpPr txBox="1"/>
          <p:nvPr/>
        </p:nvSpPr>
        <p:spPr>
          <a:xfrm>
            <a:off x="7994165" y="4149681"/>
            <a:ext cx="14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Matriculate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DA3668-3E78-E74A-B501-DAD0CE838975}"/>
              </a:ext>
            </a:extLst>
          </p:cNvPr>
          <p:cNvSpPr txBox="1"/>
          <p:nvPr/>
        </p:nvSpPr>
        <p:spPr>
          <a:xfrm>
            <a:off x="7383101" y="4625471"/>
            <a:ext cx="197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and orient new residents.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2F0A1A-B2DB-3E4F-BFD3-B8A1FCE85F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7478886" y="4139441"/>
            <a:ext cx="484839" cy="45932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7AB3285-839A-024B-B7FF-60730C022EB0}"/>
              </a:ext>
            </a:extLst>
          </p:cNvPr>
          <p:cNvSpPr txBox="1"/>
          <p:nvPr/>
        </p:nvSpPr>
        <p:spPr>
          <a:xfrm>
            <a:off x="10131125" y="3192694"/>
            <a:ext cx="181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Ongoing Efforts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9F1A4F-FF8B-C346-AAA7-E9A29F93F045}"/>
              </a:ext>
            </a:extLst>
          </p:cNvPr>
          <p:cNvSpPr txBox="1"/>
          <p:nvPr/>
        </p:nvSpPr>
        <p:spPr>
          <a:xfrm>
            <a:off x="10131125" y="3500469"/>
            <a:ext cx="181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annually to ACGME and the Sponsoring Institution. Maintain accreditation and financial solvency. Recruit and retain faculty. Track program educational and clinical outcomes. Ensure ongoing performance improvement.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BF35C9D-C157-6C40-B1A6-C0DCDC5E4D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0248426" y="1342769"/>
            <a:ext cx="1614567" cy="1772084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88EEA39-9104-9846-AAE7-3A1005B02B51}"/>
              </a:ext>
            </a:extLst>
          </p:cNvPr>
          <p:cNvCxnSpPr>
            <a:cxnSpLocks/>
          </p:cNvCxnSpPr>
          <p:nvPr/>
        </p:nvCxnSpPr>
        <p:spPr>
          <a:xfrm>
            <a:off x="4831683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F244496-2623-944F-AEE9-186F4AD2AA84}"/>
              </a:ext>
            </a:extLst>
          </p:cNvPr>
          <p:cNvCxnSpPr>
            <a:cxnSpLocks/>
          </p:cNvCxnSpPr>
          <p:nvPr/>
        </p:nvCxnSpPr>
        <p:spPr>
          <a:xfrm>
            <a:off x="2380476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F85B6E6-DFF4-2247-91C7-AA1F51D7FC50}"/>
              </a:ext>
            </a:extLst>
          </p:cNvPr>
          <p:cNvCxnSpPr>
            <a:cxnSpLocks/>
          </p:cNvCxnSpPr>
          <p:nvPr/>
        </p:nvCxnSpPr>
        <p:spPr>
          <a:xfrm>
            <a:off x="7313627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7E5F897-E8F7-9647-9B6B-E294B066EE51}"/>
              </a:ext>
            </a:extLst>
          </p:cNvPr>
          <p:cNvCxnSpPr>
            <a:cxnSpLocks/>
          </p:cNvCxnSpPr>
          <p:nvPr/>
        </p:nvCxnSpPr>
        <p:spPr>
          <a:xfrm>
            <a:off x="9780201" y="732089"/>
            <a:ext cx="0" cy="4627115"/>
          </a:xfrm>
          <a:prstGeom prst="line">
            <a:avLst/>
          </a:prstGeom>
          <a:ln w="12700">
            <a:solidFill>
              <a:srgbClr val="8D8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4627B29-3733-6944-AFFC-EBCD504BE0DB}"/>
              </a:ext>
            </a:extLst>
          </p:cNvPr>
          <p:cNvSpPr/>
          <p:nvPr/>
        </p:nvSpPr>
        <p:spPr>
          <a:xfrm>
            <a:off x="936678" y="5282274"/>
            <a:ext cx="2210415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an organizational decision to proceed with investing significant resources in program development.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F20570D-5B54-CD48-A93C-37E2A8044422}"/>
              </a:ext>
            </a:extLst>
          </p:cNvPr>
          <p:cNvSpPr/>
          <p:nvPr/>
        </p:nvSpPr>
        <p:spPr>
          <a:xfrm>
            <a:off x="3250429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Finalize a draft budget. Complete program design to include curriculum outline and site mapping. Submit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Sponsoring Institution (SI) application &amp; receive initial accreditation.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2CC142D-A5E8-5C4C-868B-513899C0E9DE}"/>
              </a:ext>
            </a:extLst>
          </p:cNvPr>
          <p:cNvSpPr/>
          <p:nvPr/>
        </p:nvSpPr>
        <p:spPr>
          <a:xfrm>
            <a:off x="6108944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Achieve initial program accreditation – requires successful site visit and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 of accreditation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ACGME.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8F1EDD-0B9B-764F-9320-C776B349C37D}"/>
              </a:ext>
            </a:extLst>
          </p:cNvPr>
          <p:cNvSpPr/>
          <p:nvPr/>
        </p:nvSpPr>
        <p:spPr>
          <a:xfrm>
            <a:off x="8967459" y="5282274"/>
            <a:ext cx="2755179" cy="108911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advance to the next stage: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contracts and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 first class of residents. Hire all required faculty.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F40213-5363-4B46-84A4-8E33CA600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1"/>
    </mc:Choice>
    <mc:Fallback xmlns="">
      <p:transition spd="slow" advTm="5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4491276-A2D9-0449-95F7-ABEFC89CB13A}" vid="{93720809-B261-3749-8CA4-EE3F3CED81CC}"/>
    </a:ext>
  </a:extLst>
</a:theme>
</file>

<file path=ppt/theme/theme2.xml><?xml version="1.0" encoding="utf-8"?>
<a:theme xmlns:a="http://schemas.openxmlformats.org/drawingml/2006/main" name="Custom Design">
  <a:themeElements>
    <a:clrScheme name="RuralGME-Blue">
      <a:dk1>
        <a:srgbClr val="000000"/>
      </a:dk1>
      <a:lt1>
        <a:srgbClr val="FFFFFF"/>
      </a:lt1>
      <a:dk2>
        <a:srgbClr val="33539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4491276-A2D9-0449-95F7-ABEFC89CB13A}" vid="{1A9250E9-AC36-D047-B780-BED14E969D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1700</TotalTime>
  <Words>1359</Words>
  <Application>Microsoft Macintosh PowerPoint</Application>
  <PresentationFormat>Widescreen</PresentationFormat>
  <Paragraphs>167</Paragraphs>
  <Slides>19</Slides>
  <Notes>16</Notes>
  <HiddenSlides>1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Open Sans Condensed</vt:lpstr>
      <vt:lpstr>Office Theme</vt:lpstr>
      <vt:lpstr>Custom Design</vt:lpstr>
      <vt:lpstr>A Roadmap for Rural Residency Program Development</vt:lpstr>
      <vt:lpstr>Rural Residency Planning and Development – Technical Assistance Center  (RRPD-TAC)</vt:lpstr>
      <vt:lpstr>Disclosures</vt:lpstr>
      <vt:lpstr>Background</vt:lpstr>
      <vt:lpstr>RRPD Program and TA Center Maps</vt:lpstr>
      <vt:lpstr>Developing the “Roadmap for Rural Residency Program Development” model</vt:lpstr>
      <vt:lpstr>Application of the model</vt:lpstr>
      <vt:lpstr>The “Roadmap for Rural Residency Program Development”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Domains</vt:lpstr>
      <vt:lpstr>PowerPoint Presentation</vt:lpstr>
      <vt:lpstr>PowerPoint Presentation</vt:lpstr>
      <vt:lpstr>PowerPoint Presentation</vt:lpstr>
      <vt:lpstr>Contact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Roadmap for Rural Residency Program Development</dc:title>
  <dc:subject/>
  <dc:creator>Microsoft Office User</dc:creator>
  <cp:keywords/>
  <dc:description/>
  <cp:lastModifiedBy>Longenecker, Randall</cp:lastModifiedBy>
  <cp:revision>65</cp:revision>
  <cp:lastPrinted>2020-04-01T18:44:03Z</cp:lastPrinted>
  <dcterms:created xsi:type="dcterms:W3CDTF">2020-03-25T19:17:52Z</dcterms:created>
  <dcterms:modified xsi:type="dcterms:W3CDTF">2020-05-02T13:58:03Z</dcterms:modified>
  <cp:category/>
</cp:coreProperties>
</file>