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2" r:id="rId6"/>
    <p:sldId id="261" r:id="rId7"/>
    <p:sldId id="279" r:id="rId8"/>
    <p:sldId id="264"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7" r:id="rId22"/>
  </p:sldIdLst>
  <p:sldSz cx="12192000" cy="6858000"/>
  <p:notesSz cx="6858000" cy="9144000"/>
  <p:embeddedFontLst>
    <p:embeddedFont>
      <p:font typeface="Average" panose="02000503040000020003" pitchFamily="2" charset="77"/>
      <p:regular r:id="rId24"/>
    </p:embeddedFont>
    <p:embeddedFont>
      <p:font typeface="Calibri" panose="020F0502020204030204" pitchFamily="34" charset="0"/>
      <p:regular r:id="rId25"/>
      <p:bold r:id="rId26"/>
      <p:italic r:id="rId27"/>
      <p:boldItalic r:id="rId28"/>
    </p:embeddedFont>
    <p:embeddedFont>
      <p:font typeface="Oswald" pitchFamily="2" charset="77"/>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3" roundtripDataSignature="AMtx7mg4MPrSfHP9UctY3p5cDw1XOhfS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24B9C59-BEC5-461A-A293-00B1AA3F7035}">
  <a:tblStyle styleId="{224B9C59-BEC5-461A-A293-00B1AA3F703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288DD11-2437-401F-8C2A-1946BB4D4F9B}"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71908" autoAdjust="0"/>
  </p:normalViewPr>
  <p:slideViewPr>
    <p:cSldViewPr snapToGrid="0">
      <p:cViewPr varScale="1">
        <p:scale>
          <a:sx n="81" d="100"/>
          <a:sy n="81" d="100"/>
        </p:scale>
        <p:origin x="1752"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uralhealthweb.org/about-nrha/about-rural-health-car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sciencedirect.com/science/article/abs/pii/S0033350612002016" TargetMode="External"/><Relationship Id="rId4" Type="http://schemas.openxmlformats.org/officeDocument/2006/relationships/hyperlink" Target="https://www.aafp.org/about/policies/all/rural-practice-paper.htm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bi.nlm.nih.gov/pmc/articles/PMC5504987/figure/Fig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Ying</a:t>
            </a:r>
            <a:endParaRPr dirty="0"/>
          </a:p>
        </p:txBody>
      </p:sp>
      <p:sp>
        <p:nvSpPr>
          <p:cNvPr id="74" name="Google Shape;7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solidFill>
                <a:srgbClr val="0000FF"/>
              </a:solidFill>
            </a:endParaRPr>
          </a:p>
          <a:p>
            <a:pPr marL="0" lvl="0" indent="0" algn="l" rtl="0">
              <a:lnSpc>
                <a:spcPct val="100000"/>
              </a:lnSpc>
              <a:spcBef>
                <a:spcPts val="0"/>
              </a:spcBef>
              <a:spcAft>
                <a:spcPts val="0"/>
              </a:spcAft>
              <a:buSzPts val="1400"/>
              <a:buNone/>
            </a:pPr>
            <a:r>
              <a:rPr lang="en-US"/>
              <a:t>meaningful that we have 72% of RTT sites represented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but individual response rate was less (52% for RTTs) since surveyed more than one person per program for most RTTs</a:t>
            </a:r>
            <a:endParaRPr/>
          </a:p>
          <a:p>
            <a:pPr marL="0" lvl="0" indent="0" algn="l" rtl="0">
              <a:lnSpc>
                <a:spcPct val="100000"/>
              </a:lnSpc>
              <a:spcBef>
                <a:spcPts val="0"/>
              </a:spcBef>
              <a:spcAft>
                <a:spcPts val="0"/>
              </a:spcAft>
              <a:buSzPts val="1400"/>
              <a:buNone/>
            </a:pPr>
            <a:endParaRPr/>
          </a:p>
        </p:txBody>
      </p:sp>
      <p:sp>
        <p:nvSpPr>
          <p:cNvPr id="153" name="Google Shape;15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17500" algn="l" rtl="0">
              <a:lnSpc>
                <a:spcPct val="100000"/>
              </a:lnSpc>
              <a:spcBef>
                <a:spcPts val="0"/>
              </a:spcBef>
              <a:spcAft>
                <a:spcPts val="0"/>
              </a:spcAft>
              <a:buSzPts val="1400"/>
              <a:buChar char="●"/>
            </a:pPr>
            <a:r>
              <a:rPr lang="en-US" i="1" dirty="0"/>
              <a:t>data on rurally located programs, rural training pathways, and rural-centric programs not included</a:t>
            </a:r>
            <a:endParaRPr i="1" dirty="0"/>
          </a:p>
          <a:p>
            <a:pPr marL="457200" lvl="0" indent="-317500" algn="l" rtl="0">
              <a:lnSpc>
                <a:spcPct val="100000"/>
              </a:lnSpc>
              <a:spcBef>
                <a:spcPts val="0"/>
              </a:spcBef>
              <a:spcAft>
                <a:spcPts val="0"/>
              </a:spcAft>
              <a:buSzPts val="1400"/>
              <a:buChar char="●"/>
            </a:pPr>
            <a:r>
              <a:rPr lang="en-US" i="1" dirty="0"/>
              <a:t>some percentages don’t add to 100% because of </a:t>
            </a:r>
            <a:r>
              <a:rPr lang="en-US" i="1" dirty="0" err="1"/>
              <a:t>missingness</a:t>
            </a:r>
            <a:endParaRPr i="1" dirty="0"/>
          </a:p>
          <a:p>
            <a:pPr marL="457200" lvl="0" indent="-317500" algn="l" rtl="0">
              <a:lnSpc>
                <a:spcPct val="100000"/>
              </a:lnSpc>
              <a:spcBef>
                <a:spcPts val="0"/>
              </a:spcBef>
              <a:spcAft>
                <a:spcPts val="0"/>
              </a:spcAft>
              <a:buSzPts val="1400"/>
              <a:buChar char="●"/>
            </a:pPr>
            <a:r>
              <a:rPr lang="en-US" i="1" dirty="0"/>
              <a:t>some of the categories have &gt; 100% because participants could select more than one response (if more than one RTT site)</a:t>
            </a:r>
            <a:endParaRPr i="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Key Points summary for RTT programs:</a:t>
            </a:r>
            <a:endParaRPr dirty="0"/>
          </a:p>
          <a:p>
            <a:pPr marL="0" lvl="0" indent="0" algn="l" rtl="0">
              <a:lnSpc>
                <a:spcPct val="90000"/>
              </a:lnSpc>
              <a:spcBef>
                <a:spcPts val="0"/>
              </a:spcBef>
              <a:spcAft>
                <a:spcPts val="0"/>
              </a:spcAft>
              <a:buClr>
                <a:schemeClr val="dk1"/>
              </a:buClr>
              <a:buSzPts val="2800"/>
              <a:buFont typeface="Arial"/>
              <a:buNone/>
            </a:pPr>
            <a:r>
              <a:rPr lang="en-US" sz="1100" dirty="0"/>
              <a:t>Respondents for RTTs were a mix of urban and rural site program directors, associate program directors, and core faculty.</a:t>
            </a:r>
            <a:endParaRPr sz="1100" dirty="0"/>
          </a:p>
          <a:p>
            <a:pPr marL="0" lvl="0" indent="0" algn="l" rtl="0">
              <a:lnSpc>
                <a:spcPct val="100000"/>
              </a:lnSpc>
              <a:spcBef>
                <a:spcPts val="0"/>
              </a:spcBef>
              <a:spcAft>
                <a:spcPts val="0"/>
              </a:spcAft>
              <a:buSzPts val="1400"/>
              <a:buNone/>
            </a:pPr>
            <a:r>
              <a:rPr lang="en-US" dirty="0"/>
              <a:t>Most respondents are from university based/university affiliated</a:t>
            </a:r>
            <a:endParaRPr dirty="0"/>
          </a:p>
          <a:p>
            <a:pPr marL="0" lvl="0" indent="0" algn="l" rtl="0">
              <a:lnSpc>
                <a:spcPct val="100000"/>
              </a:lnSpc>
              <a:spcBef>
                <a:spcPts val="0"/>
              </a:spcBef>
              <a:spcAft>
                <a:spcPts val="0"/>
              </a:spcAft>
              <a:buSzPts val="1400"/>
              <a:buNone/>
            </a:pPr>
            <a:r>
              <a:rPr lang="en-US" dirty="0"/>
              <a:t>Most respondents reported distance from urban to rural site is &gt;60 miles (difficult to go in person to didactics)</a:t>
            </a:r>
            <a:endParaRPr dirty="0"/>
          </a:p>
          <a:p>
            <a:pPr marL="0" lvl="0" indent="0" algn="l" rtl="0">
              <a:lnSpc>
                <a:spcPct val="100000"/>
              </a:lnSpc>
              <a:spcBef>
                <a:spcPts val="0"/>
              </a:spcBef>
              <a:spcAft>
                <a:spcPts val="0"/>
              </a:spcAft>
              <a:buSzPts val="1400"/>
              <a:buNone/>
            </a:pPr>
            <a:r>
              <a:rPr lang="en-US" dirty="0"/>
              <a:t>Most respondents report size of rural community for RTT programs is &lt;/= 10,000 people</a:t>
            </a:r>
            <a:endParaRPr dirty="0"/>
          </a:p>
          <a:p>
            <a:pPr marL="0" lvl="0" indent="0" algn="l" rtl="0">
              <a:lnSpc>
                <a:spcPct val="100000"/>
              </a:lnSpc>
              <a:spcBef>
                <a:spcPts val="0"/>
              </a:spcBef>
              <a:spcAft>
                <a:spcPts val="0"/>
              </a:spcAft>
              <a:buSzPts val="1400"/>
              <a:buNone/>
            </a:pPr>
            <a:r>
              <a:rPr lang="en-US" dirty="0"/>
              <a:t>All RTT sites are ACGME accredited</a:t>
            </a:r>
            <a:endParaRPr dirty="0"/>
          </a:p>
        </p:txBody>
      </p:sp>
      <p:sp>
        <p:nvSpPr>
          <p:cNvPr id="159" name="Google Shape;15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Key Points Summary from RTT programs</a:t>
            </a:r>
            <a:endParaRPr dirty="0"/>
          </a:p>
          <a:p>
            <a:pPr marL="457200" lvl="0" indent="-317500" algn="l" rtl="0">
              <a:lnSpc>
                <a:spcPct val="100000"/>
              </a:lnSpc>
              <a:spcBef>
                <a:spcPts val="0"/>
              </a:spcBef>
              <a:spcAft>
                <a:spcPts val="0"/>
              </a:spcAft>
              <a:buSzPts val="1400"/>
              <a:buChar char="●"/>
            </a:pPr>
            <a:r>
              <a:rPr lang="en-US" dirty="0"/>
              <a:t>26% of respondents reported NONE for shared audio/visual remote didactics; everyone else reported some (39% share &gt;50% of their didactics remotely through audio/visual)--&gt; and actually 35% share more than 75% </a:t>
            </a:r>
            <a:endParaRPr dirty="0"/>
          </a:p>
          <a:p>
            <a:pPr marL="457200" lvl="0" indent="-317500" algn="l" rtl="0">
              <a:lnSpc>
                <a:spcPct val="100000"/>
              </a:lnSpc>
              <a:spcBef>
                <a:spcPts val="0"/>
              </a:spcBef>
              <a:spcAft>
                <a:spcPts val="0"/>
              </a:spcAft>
              <a:buSzPts val="1400"/>
              <a:buChar char="●"/>
            </a:pPr>
            <a:r>
              <a:rPr lang="en-US" dirty="0"/>
              <a:t>17% of respondents reported NONE for shared in person didactics; everyone else reported some with 52% of respondents having &lt;/=25% of didactics shared in person</a:t>
            </a:r>
            <a:endParaRPr dirty="0"/>
          </a:p>
          <a:p>
            <a:pPr marL="457200" lvl="0" indent="-317500" algn="l" rtl="0">
              <a:lnSpc>
                <a:spcPct val="100000"/>
              </a:lnSpc>
              <a:spcBef>
                <a:spcPts val="0"/>
              </a:spcBef>
              <a:spcAft>
                <a:spcPts val="0"/>
              </a:spcAft>
              <a:buSzPts val="1400"/>
              <a:buChar char="●"/>
            </a:pPr>
            <a:r>
              <a:rPr lang="en-US" dirty="0"/>
              <a:t>The majority of respondents report shared didactics happen between once per week and once per month (70%)</a:t>
            </a:r>
            <a:endParaRPr dirty="0"/>
          </a:p>
          <a:p>
            <a:pPr marL="457200" lvl="0" indent="-317500" algn="l" rtl="0">
              <a:lnSpc>
                <a:spcPct val="100000"/>
              </a:lnSpc>
              <a:spcBef>
                <a:spcPts val="0"/>
              </a:spcBef>
              <a:spcAft>
                <a:spcPts val="0"/>
              </a:spcAft>
              <a:buSzPts val="1400"/>
              <a:buChar char="●"/>
            </a:pPr>
            <a:r>
              <a:rPr lang="en-US" dirty="0"/>
              <a:t>The majority of respondents reported that shared didactics last &gt;/= 2 hours (similar to duration of non-shared didactics that are separately give at urban and rural sites)</a:t>
            </a:r>
            <a:endParaRPr dirty="0"/>
          </a:p>
          <a:p>
            <a:pPr marL="457200" lvl="0" indent="-317500" algn="l" rtl="0">
              <a:lnSpc>
                <a:spcPct val="100000"/>
              </a:lnSpc>
              <a:spcBef>
                <a:spcPts val="0"/>
              </a:spcBef>
              <a:spcAft>
                <a:spcPts val="0"/>
              </a:spcAft>
              <a:buSzPts val="1400"/>
              <a:buChar char="●"/>
            </a:pPr>
            <a:r>
              <a:rPr lang="en-US" dirty="0"/>
              <a:t>30% of respondents have NO bidirectional didactics while 60% have bidirectional didactics &gt; 25% of the time</a:t>
            </a:r>
            <a:endParaRPr dirty="0"/>
          </a:p>
          <a:p>
            <a:pPr marL="457200" lvl="0" indent="-317500" algn="l" rtl="0">
              <a:lnSpc>
                <a:spcPct val="100000"/>
              </a:lnSpc>
              <a:spcBef>
                <a:spcPts val="0"/>
              </a:spcBef>
              <a:spcAft>
                <a:spcPts val="0"/>
              </a:spcAft>
              <a:buSzPts val="1400"/>
              <a:buChar char="●"/>
            </a:pPr>
            <a:r>
              <a:rPr lang="en-US" dirty="0"/>
              <a:t>Residents at both urban and rural sites are frequently/always relieved of clinical responsibilities during didactics</a:t>
            </a:r>
            <a:endParaRPr dirty="0"/>
          </a:p>
          <a:p>
            <a:pPr marL="457200" lvl="0" indent="-317500" algn="l" rtl="0">
              <a:lnSpc>
                <a:spcPct val="100000"/>
              </a:lnSpc>
              <a:spcBef>
                <a:spcPts val="0"/>
              </a:spcBef>
              <a:spcAft>
                <a:spcPts val="0"/>
              </a:spcAft>
              <a:buSzPts val="1400"/>
              <a:buChar char="●"/>
            </a:pPr>
            <a:r>
              <a:rPr lang="en-US" dirty="0"/>
              <a:t>100% of didactics are given synchronously</a:t>
            </a:r>
            <a:endParaRPr dirty="0"/>
          </a:p>
          <a:p>
            <a:pPr marL="0" lvl="0" indent="0" algn="l" rtl="0">
              <a:lnSpc>
                <a:spcPct val="100000"/>
              </a:lnSpc>
              <a:spcBef>
                <a:spcPts val="0"/>
              </a:spcBef>
              <a:spcAft>
                <a:spcPts val="0"/>
              </a:spcAft>
              <a:buSzPts val="1400"/>
              <a:buNone/>
            </a:pPr>
            <a:endParaRPr dirty="0"/>
          </a:p>
          <a:p>
            <a:pPr marL="45720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166" name="Google Shape;1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2421ce98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2421ce98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F0000"/>
                </a:solidFill>
              </a:rPr>
              <a:t>*MENTION THAT THESE WERE ALL MULTIPLE CHOICE...</a:t>
            </a:r>
            <a:endParaRPr>
              <a:solidFill>
                <a:srgbClr val="FF0000"/>
              </a:solidFill>
            </a:endParaRPr>
          </a:p>
        </p:txBody>
      </p:sp>
      <p:sp>
        <p:nvSpPr>
          <p:cNvPr id="173" name="Google Shape;173;g72421ce98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Amanda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Thanks, Ying. This is Amanda and I’m going to talk a bit more about the didactic formats and shared remote didactics.</a:t>
            </a:r>
          </a:p>
          <a:p>
            <a:pPr marL="0" lvl="0" indent="0" algn="l" rtl="0">
              <a:lnSpc>
                <a:spcPct val="100000"/>
              </a:lnSpc>
              <a:spcBef>
                <a:spcPts val="0"/>
              </a:spcBef>
              <a:spcAft>
                <a:spcPts val="0"/>
              </a:spcAft>
              <a:buSzPts val="1400"/>
              <a:buNone/>
            </a:pPr>
            <a:r>
              <a:rPr lang="en-US" dirty="0"/>
              <a:t>We asked respondents to indicate their top 3 didactic formats for any of their didactic offerings.</a:t>
            </a:r>
          </a:p>
          <a:p>
            <a:pPr marL="0" lvl="0" indent="0" algn="l" rtl="0">
              <a:lnSpc>
                <a:spcPct val="100000"/>
              </a:lnSpc>
              <a:spcBef>
                <a:spcPts val="0"/>
              </a:spcBef>
              <a:spcAft>
                <a:spcPts val="0"/>
              </a:spcAft>
              <a:buSzPts val="1400"/>
              <a:buNone/>
            </a:pPr>
            <a:r>
              <a:rPr lang="en-US" dirty="0"/>
              <a:t>As this graph shows, the standard lecture-based format remains the most popular, but interactive discussions, and both case-based and hands-on workshops were also very common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choose top 3</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Key Points:</a:t>
            </a:r>
            <a:endParaRPr dirty="0"/>
          </a:p>
          <a:p>
            <a:pPr marL="457200" lvl="0" indent="-317500" algn="l" rtl="0">
              <a:lnSpc>
                <a:spcPct val="100000"/>
              </a:lnSpc>
              <a:spcBef>
                <a:spcPts val="0"/>
              </a:spcBef>
              <a:spcAft>
                <a:spcPts val="0"/>
              </a:spcAft>
              <a:buClr>
                <a:schemeClr val="dk1"/>
              </a:buClr>
              <a:buSzPts val="1400"/>
              <a:buChar char="●"/>
            </a:pPr>
            <a:r>
              <a:rPr lang="en-US" dirty="0"/>
              <a:t>lecture based/Interactive discussion/hands on skills workshop &amp; case based are the top three formats for didactics (#3 was tied)</a:t>
            </a:r>
            <a:endParaRPr dirty="0"/>
          </a:p>
          <a:p>
            <a:pPr marL="457200" lvl="0" indent="-317500" algn="l" rtl="0">
              <a:lnSpc>
                <a:spcPct val="100000"/>
              </a:lnSpc>
              <a:spcBef>
                <a:spcPts val="0"/>
              </a:spcBef>
              <a:spcAft>
                <a:spcPts val="0"/>
              </a:spcAft>
              <a:buClr>
                <a:schemeClr val="dk1"/>
              </a:buClr>
              <a:buSzPts val="1400"/>
              <a:buChar char="●"/>
            </a:pPr>
            <a:r>
              <a:rPr lang="en-US" dirty="0"/>
              <a:t>Zoom &amp; other (??) is most frequently used platform for remote technology</a:t>
            </a:r>
            <a:endParaRPr dirty="0"/>
          </a:p>
        </p:txBody>
      </p:sp>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2421ce9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2421ce98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Amanda</a:t>
            </a:r>
          </a:p>
          <a:p>
            <a:pPr marL="0" lvl="0" indent="0" algn="l" rtl="0">
              <a:spcBef>
                <a:spcPts val="0"/>
              </a:spcBef>
              <a:spcAft>
                <a:spcPts val="0"/>
              </a:spcAft>
              <a:buNone/>
            </a:pPr>
            <a:endParaRPr lang="en-US" dirty="0"/>
          </a:p>
          <a:p>
            <a:pPr marL="0" lvl="0" indent="0" algn="l" rtl="0">
              <a:lnSpc>
                <a:spcPct val="100000"/>
              </a:lnSpc>
              <a:spcBef>
                <a:spcPts val="0"/>
              </a:spcBef>
              <a:spcAft>
                <a:spcPts val="0"/>
              </a:spcAft>
              <a:buSzPts val="1400"/>
              <a:buNone/>
            </a:pPr>
            <a:r>
              <a:rPr lang="en-US" dirty="0"/>
              <a:t>Once we knew a little about the shared and separate didactic structures at rural and urban sites, we wanted to dive into more about the structures for those using shared remote didactics.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For sites doing any remote didactics, all reported that they are mostly offered in real time and most reported using both in person and audio/video options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Technology disruptions happen to everyone, but thankfully appear to be fairly minor, with most sites reporting issues less than a quarter of the time. </a:t>
            </a:r>
          </a:p>
          <a:p>
            <a:pPr marL="0" lvl="0" indent="0" algn="l" rtl="0">
              <a:lnSpc>
                <a:spcPct val="100000"/>
              </a:lnSpc>
              <a:spcBef>
                <a:spcPts val="0"/>
              </a:spcBef>
              <a:spcAft>
                <a:spcPts val="0"/>
              </a:spcAft>
              <a:buSzPts val="1400"/>
              <a:buNone/>
            </a:pPr>
            <a:r>
              <a:rPr lang="en-US" dirty="0"/>
              <a:t>Almost all programs have someone on site to help with the technology aspects of remote didactics, and Zoom was the most commonly used platform with a wide range of other alternatives</a:t>
            </a:r>
          </a:p>
          <a:p>
            <a:pPr marL="0" lvl="0" indent="0" algn="l" rtl="0">
              <a:spcBef>
                <a:spcPts val="0"/>
              </a:spcBef>
              <a:spcAft>
                <a:spcPts val="0"/>
              </a:spcAft>
              <a:buNone/>
            </a:pPr>
            <a:endParaRPr dirty="0"/>
          </a:p>
        </p:txBody>
      </p:sp>
      <p:sp>
        <p:nvSpPr>
          <p:cNvPr id="187" name="Google Shape;187;g72421ce98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Amanda</a:t>
            </a:r>
          </a:p>
          <a:p>
            <a:pPr marL="0" marR="0" lvl="0" indent="0" algn="l" rtl="0">
              <a:lnSpc>
                <a:spcPct val="100000"/>
              </a:lnSpc>
              <a:spcBef>
                <a:spcPts val="0"/>
              </a:spcBef>
              <a:spcAft>
                <a:spcPts val="0"/>
              </a:spcAft>
              <a:buClr>
                <a:schemeClr val="dk1"/>
              </a:buClr>
              <a:buSzPts val="1200"/>
              <a:buFont typeface="Calibri"/>
              <a:buNone/>
            </a:pPr>
            <a:endParaRPr lang="en-US" i="1" dirty="0"/>
          </a:p>
          <a:p>
            <a:pPr marL="0" marR="0" lvl="0" indent="0" algn="l" rtl="0">
              <a:lnSpc>
                <a:spcPct val="100000"/>
              </a:lnSpc>
              <a:spcBef>
                <a:spcPts val="0"/>
              </a:spcBef>
              <a:spcAft>
                <a:spcPts val="0"/>
              </a:spcAft>
              <a:buClr>
                <a:schemeClr val="dk1"/>
              </a:buClr>
              <a:buSzPts val="1200"/>
              <a:buFont typeface="Calibri"/>
              <a:buNone/>
            </a:pPr>
            <a:r>
              <a:rPr lang="en-US" i="0" dirty="0"/>
              <a:t>One important component of our survey purpose was to learn more about barriers and challenges with conducting didactics remotely</a:t>
            </a:r>
          </a:p>
          <a:p>
            <a:pPr marL="0" marR="0" lvl="0" indent="0" algn="l" rtl="0">
              <a:lnSpc>
                <a:spcPct val="100000"/>
              </a:lnSpc>
              <a:spcBef>
                <a:spcPts val="0"/>
              </a:spcBef>
              <a:spcAft>
                <a:spcPts val="0"/>
              </a:spcAft>
              <a:buClr>
                <a:schemeClr val="dk1"/>
              </a:buClr>
              <a:buSzPts val="1200"/>
              <a:buFont typeface="Calibri"/>
              <a:buNone/>
            </a:pPr>
            <a:endParaRPr lang="en-US" i="0" dirty="0"/>
          </a:p>
          <a:p>
            <a:pPr marL="0" marR="0" lvl="0" indent="0" algn="l" rtl="0">
              <a:lnSpc>
                <a:spcPct val="100000"/>
              </a:lnSpc>
              <a:spcBef>
                <a:spcPts val="0"/>
              </a:spcBef>
              <a:spcAft>
                <a:spcPts val="0"/>
              </a:spcAft>
              <a:buClr>
                <a:schemeClr val="dk1"/>
              </a:buClr>
              <a:buSzPts val="1200"/>
              <a:buFont typeface="Calibri"/>
              <a:buNone/>
            </a:pPr>
            <a:r>
              <a:rPr lang="en-US" i="0" dirty="0"/>
              <a:t>Those without any shared remote didactics reported scheduling challenges and a lack of faculty champions as top barriers</a:t>
            </a:r>
          </a:p>
          <a:p>
            <a:pPr marL="0" marR="0" lvl="0" indent="0" algn="l" rtl="0">
              <a:lnSpc>
                <a:spcPct val="100000"/>
              </a:lnSpc>
              <a:spcBef>
                <a:spcPts val="0"/>
              </a:spcBef>
              <a:spcAft>
                <a:spcPts val="0"/>
              </a:spcAft>
              <a:buClr>
                <a:schemeClr val="dk1"/>
              </a:buClr>
              <a:buSzPts val="1200"/>
              <a:buFont typeface="Calibri"/>
              <a:buNone/>
            </a:pPr>
            <a:endParaRPr lang="en-US" i="0" dirty="0"/>
          </a:p>
          <a:p>
            <a:pPr marL="0" marR="0" lvl="0" indent="0" algn="l" rtl="0">
              <a:lnSpc>
                <a:spcPct val="100000"/>
              </a:lnSpc>
              <a:spcBef>
                <a:spcPts val="0"/>
              </a:spcBef>
              <a:spcAft>
                <a:spcPts val="0"/>
              </a:spcAft>
              <a:buClr>
                <a:schemeClr val="dk1"/>
              </a:buClr>
              <a:buSzPts val="1200"/>
              <a:buFont typeface="Calibri"/>
              <a:buNone/>
            </a:pPr>
            <a:r>
              <a:rPr lang="en-US" i="0" dirty="0"/>
              <a:t>Those WITH shared remote didactics had slightly different barriers, reporting a lack of training for faculty and residents in giving remote didactics and a lack of time to develop the curriculum as the top barriers.</a:t>
            </a:r>
          </a:p>
          <a:p>
            <a:pPr marL="0" marR="0" lvl="0" indent="0" algn="l" rtl="0">
              <a:lnSpc>
                <a:spcPct val="100000"/>
              </a:lnSpc>
              <a:spcBef>
                <a:spcPts val="0"/>
              </a:spcBef>
              <a:spcAft>
                <a:spcPts val="0"/>
              </a:spcAft>
              <a:buClr>
                <a:schemeClr val="dk1"/>
              </a:buClr>
              <a:buSzPts val="1200"/>
              <a:buFont typeface="Calibri"/>
              <a:buNone/>
            </a:pPr>
            <a:r>
              <a:rPr lang="en-US" i="0" dirty="0"/>
              <a:t> They also reported lack of appropriate technology, faculty and staff – including an on-site IT person, as major challenges.</a:t>
            </a:r>
          </a:p>
          <a:p>
            <a:pPr marL="0" lvl="0" indent="0" algn="l" rtl="0">
              <a:lnSpc>
                <a:spcPct val="100000"/>
              </a:lnSpc>
              <a:spcBef>
                <a:spcPts val="0"/>
              </a:spcBef>
              <a:spcAft>
                <a:spcPts val="0"/>
              </a:spcAft>
              <a:buSzPts val="1400"/>
              <a:buNone/>
            </a:pPr>
            <a:endParaRPr dirty="0"/>
          </a:p>
        </p:txBody>
      </p:sp>
      <p:sp>
        <p:nvSpPr>
          <p:cNvPr id="194" name="Google Shape;19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Amanda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Additionally, we were interested in learning more about facilitators of shared remote didactics and asked respondents to choose their top 3 facilitators.</a:t>
            </a:r>
          </a:p>
          <a:p>
            <a:pPr marL="0" lvl="0" indent="0" algn="l" rtl="0">
              <a:lnSpc>
                <a:spcPct val="100000"/>
              </a:lnSpc>
              <a:spcBef>
                <a:spcPts val="0"/>
              </a:spcBef>
              <a:spcAft>
                <a:spcPts val="0"/>
              </a:spcAft>
              <a:buSzPts val="1400"/>
              <a:buNone/>
            </a:pPr>
            <a:r>
              <a:rPr lang="en-US" dirty="0"/>
              <a:t>Unsurprisingly, the things that make shared remote didactics work well are the opposite of the top barriers – good technology and the financial resources to purchase it, having designated time to develop the curriculum – as well as faculty and staff support and leadership.</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201" name="Google Shape;2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Amanda</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Lastly, our results showed that there is room for improvement in this space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Although 61% of respondents reported being satisfied or very satisfied with the delivery and structure of didactics  at their rural site, only 30% were satisfied with the technology available to make remote didactics happen and 70% were interested in finding ways to improve their shared didactics. </a:t>
            </a:r>
          </a:p>
        </p:txBody>
      </p:sp>
      <p:sp>
        <p:nvSpPr>
          <p:cNvPr id="207" name="Google Shape;20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YING </a:t>
            </a:r>
            <a:endParaRPr/>
          </a:p>
          <a:p>
            <a:pPr marL="914400" lvl="1" indent="-292100" algn="l" rtl="0">
              <a:lnSpc>
                <a:spcPct val="90000"/>
              </a:lnSpc>
              <a:spcBef>
                <a:spcPts val="0"/>
              </a:spcBef>
              <a:spcAft>
                <a:spcPts val="0"/>
              </a:spcAft>
              <a:buClr>
                <a:schemeClr val="dk1"/>
              </a:buClr>
              <a:buSzPts val="1000"/>
              <a:buFont typeface="Average"/>
              <a:buChar char="•"/>
            </a:pPr>
            <a:r>
              <a:rPr lang="en-US" sz="1000" i="1">
                <a:solidFill>
                  <a:schemeClr val="accent3"/>
                </a:solidFill>
                <a:latin typeface="Average"/>
                <a:ea typeface="Average"/>
                <a:cs typeface="Average"/>
                <a:sym typeface="Average"/>
              </a:rPr>
              <a:t>also 70% said some didactics are bi-directional</a:t>
            </a:r>
            <a:endParaRPr sz="1000" i="1">
              <a:solidFill>
                <a:schemeClr val="accent3"/>
              </a:solidFill>
              <a:latin typeface="Average"/>
              <a:ea typeface="Average"/>
              <a:cs typeface="Average"/>
              <a:sym typeface="Average"/>
            </a:endParaRPr>
          </a:p>
          <a:p>
            <a:pPr marL="0" lvl="0" indent="0" algn="l" rtl="0">
              <a:lnSpc>
                <a:spcPct val="90000"/>
              </a:lnSpc>
              <a:spcBef>
                <a:spcPts val="0"/>
              </a:spcBef>
              <a:spcAft>
                <a:spcPts val="0"/>
              </a:spcAft>
              <a:buNone/>
            </a:pPr>
            <a:endParaRPr sz="1900" i="1">
              <a:solidFill>
                <a:schemeClr val="accent3"/>
              </a:solidFill>
              <a:latin typeface="Average"/>
              <a:ea typeface="Average"/>
              <a:cs typeface="Average"/>
              <a:sym typeface="Average"/>
            </a:endParaRPr>
          </a:p>
        </p:txBody>
      </p:sp>
      <p:sp>
        <p:nvSpPr>
          <p:cNvPr id="213" name="Google Shape;21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000000"/>
                </a:solidFill>
              </a:rPr>
              <a:t>Ying</a:t>
            </a: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ACGME accreditation in last 2 years; this year</a:t>
            </a:r>
            <a:r>
              <a:rPr lang="en-US" baseline="0" dirty="0">
                <a:solidFill>
                  <a:srgbClr val="000000"/>
                </a:solidFill>
              </a:rPr>
              <a:t> is first year with RTT interns at urban site</a:t>
            </a:r>
          </a:p>
          <a:p>
            <a:pPr marL="0" lvl="0" indent="0" algn="l" rtl="0">
              <a:lnSpc>
                <a:spcPct val="100000"/>
              </a:lnSpc>
              <a:spcBef>
                <a:spcPts val="0"/>
              </a:spcBef>
              <a:spcAft>
                <a:spcPts val="0"/>
              </a:spcAft>
              <a:buSzPts val="1400"/>
              <a:buNone/>
            </a:pPr>
            <a:r>
              <a:rPr lang="en-US" baseline="0" dirty="0">
                <a:solidFill>
                  <a:srgbClr val="000000"/>
                </a:solidFill>
              </a:rPr>
              <a:t>Chelan is in Eastern WA about 180 miles from Seattle</a:t>
            </a:r>
            <a:endParaRPr lang="en-US"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mention Chelan RTT as case example -- one of our priorities is maintaining connection (might not be true for all RTTs)</a:t>
            </a:r>
            <a:endParaRPr dirty="0">
              <a:solidFill>
                <a:srgbClr val="000000"/>
              </a:solidFill>
            </a:endParaRPr>
          </a:p>
          <a:p>
            <a:pPr marL="0" lvl="0" indent="0" algn="l" rtl="0">
              <a:lnSpc>
                <a:spcPct val="100000"/>
              </a:lnSpc>
              <a:spcBef>
                <a:spcPts val="0"/>
              </a:spcBef>
              <a:spcAft>
                <a:spcPts val="0"/>
              </a:spcAft>
              <a:buSzPts val="1400"/>
              <a:buNone/>
            </a:pPr>
            <a:endParaRPr lang="en-US"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We</a:t>
            </a:r>
            <a:r>
              <a:rPr lang="en-US" baseline="0" dirty="0">
                <a:solidFill>
                  <a:srgbClr val="000000"/>
                </a:solidFill>
              </a:rPr>
              <a:t> started this project to figure out how to integrate and effectively delivery didactics between our urban and rural site. As we started thinking about this, we wanted to know more about what current rural family medicine resident training programs are doing with their didactic practices. </a:t>
            </a:r>
            <a:endParaRPr dirty="0">
              <a:solidFill>
                <a:srgbClr val="FF0000"/>
              </a:solidFill>
            </a:endParaRPr>
          </a:p>
        </p:txBody>
      </p:sp>
      <p:sp>
        <p:nvSpPr>
          <p:cNvPr id="80" name="Google Shape;8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participating in the</a:t>
            </a:r>
            <a:r>
              <a:rPr lang="en-US" baseline="0" dirty="0"/>
              <a:t> survey</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257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2a6d39a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2a6d39a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0" name="Google Shape;220;g72a6d39a7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2421ce98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2421ce985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r>
              <a:rPr lang="en-US" dirty="0"/>
              <a:t>Tessa</a:t>
            </a:r>
            <a:endParaRPr dirty="0"/>
          </a:p>
          <a:p>
            <a:pPr marL="457200" lvl="0" indent="-317500" algn="l" rtl="0">
              <a:spcBef>
                <a:spcPts val="0"/>
              </a:spcBef>
              <a:spcAft>
                <a:spcPts val="0"/>
              </a:spcAft>
              <a:buSzPts val="1400"/>
              <a:buAutoNum type="arabicParenR"/>
            </a:pPr>
            <a:r>
              <a:rPr lang="en-US" dirty="0"/>
              <a:t>Physicians are in short supply. There is a discrepancy between physician density in rural and urban setting. </a:t>
            </a:r>
            <a:endParaRPr dirty="0"/>
          </a:p>
          <a:p>
            <a:pPr marL="457200" lvl="0" indent="-317500" algn="l" rtl="0">
              <a:spcBef>
                <a:spcPts val="0"/>
              </a:spcBef>
              <a:spcAft>
                <a:spcPts val="0"/>
              </a:spcAft>
              <a:buSzPts val="1400"/>
              <a:buAutoNum type="arabicParenR"/>
            </a:pPr>
            <a:r>
              <a:rPr lang="en-US" dirty="0"/>
              <a:t>Identifying ways to improve education for our health care workforce is an evolving area, without robust data/clear objectives.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2421ce985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2421ce985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Tessa</a:t>
            </a:r>
            <a:endParaRPr/>
          </a:p>
          <a:p>
            <a:pPr marL="0" lvl="0" indent="0" algn="l" rtl="0">
              <a:spcBef>
                <a:spcPts val="0"/>
              </a:spcBef>
              <a:spcAft>
                <a:spcPts val="0"/>
              </a:spcAft>
              <a:buNone/>
            </a:pPr>
            <a:r>
              <a:rPr lang="en-US"/>
              <a:t>Acknowledge the issue of rural access here</a:t>
            </a:r>
            <a:endParaRPr/>
          </a:p>
          <a:p>
            <a:pPr marL="0" lvl="0" indent="0" algn="l" rtl="0">
              <a:spcBef>
                <a:spcPts val="0"/>
              </a:spcBef>
              <a:spcAft>
                <a:spcPts val="0"/>
              </a:spcAft>
              <a:buNone/>
            </a:pPr>
            <a:r>
              <a:rPr lang="en-US" u="sng">
                <a:solidFill>
                  <a:schemeClr val="hlink"/>
                </a:solidFill>
                <a:hlinkClick r:id="rId3"/>
              </a:rPr>
              <a:t>https://www.ruralhealthweb.org/about-nrha/about-rural-health-care</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4"/>
              </a:rPr>
              <a:t>https://www.aafp.org/about/policies/all/rural-practice-paper.html</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rgbClr val="FF0000"/>
                </a:solidFill>
              </a:rPr>
              <a:t>Touching on rural/urban disparitiy is good but don’t need to say to much about thiat to this audience.  They live it.</a:t>
            </a:r>
            <a:endParaRPr>
              <a:solidFill>
                <a:srgbClr val="FF0000"/>
              </a:solidFill>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5"/>
              </a:rPr>
              <a:t>https://www.sciencedirect.com/science/article/abs/pii/S0033350612002016</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2421ce985_2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2421ce985_2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dirty="0"/>
              <a:t>Synchronous:</a:t>
            </a:r>
            <a:endParaRPr sz="1200" dirty="0"/>
          </a:p>
          <a:p>
            <a:pPr marL="457200" lvl="0" indent="-228600" algn="l" rtl="0">
              <a:lnSpc>
                <a:spcPct val="115000"/>
              </a:lnSpc>
              <a:spcBef>
                <a:spcPts val="0"/>
              </a:spcBef>
              <a:spcAft>
                <a:spcPts val="0"/>
              </a:spcAft>
              <a:buClr>
                <a:srgbClr val="000000"/>
              </a:buClr>
              <a:buSzPts val="1200"/>
              <a:buNone/>
            </a:pPr>
            <a:r>
              <a:rPr lang="en-US" sz="1200" dirty="0"/>
              <a:t>Instructors and learners are interacting in different locations but in real time.  </a:t>
            </a:r>
            <a:endParaRPr sz="1200" dirty="0"/>
          </a:p>
          <a:p>
            <a:pPr marL="457200" lvl="0" indent="-228600" algn="l" rtl="0">
              <a:lnSpc>
                <a:spcPct val="115000"/>
              </a:lnSpc>
              <a:spcBef>
                <a:spcPts val="0"/>
              </a:spcBef>
              <a:spcAft>
                <a:spcPts val="0"/>
              </a:spcAft>
              <a:buClr>
                <a:srgbClr val="000000"/>
              </a:buClr>
              <a:buSzPts val="1200"/>
              <a:buNone/>
            </a:pPr>
            <a:r>
              <a:rPr lang="en-US" sz="1200" dirty="0"/>
              <a:t>Synchronous learning is any type of learning that takes place in real-time, where a group of people are engaging in learning at the same time. Although learning occurs at the same time, learners don’t have to be there in person. Or even in the same location!</a:t>
            </a:r>
            <a:endParaRPr sz="1200" dirty="0"/>
          </a:p>
          <a:p>
            <a:pPr marL="457200" lvl="0" indent="-228600" algn="l" rtl="0">
              <a:lnSpc>
                <a:spcPct val="115000"/>
              </a:lnSpc>
              <a:spcBef>
                <a:spcPts val="0"/>
              </a:spcBef>
              <a:spcAft>
                <a:spcPts val="0"/>
              </a:spcAft>
              <a:buClr>
                <a:srgbClr val="000000"/>
              </a:buClr>
              <a:buSzPts val="1200"/>
              <a:buNone/>
            </a:pPr>
            <a:r>
              <a:rPr lang="en-US" sz="1200" dirty="0"/>
              <a:t>Synchronous learning enables learners to ask questions and receive answers straight away. </a:t>
            </a:r>
            <a:endParaRPr sz="1200" dirty="0"/>
          </a:p>
          <a:p>
            <a:pPr marL="0" lvl="0" indent="0" algn="l" rtl="0">
              <a:lnSpc>
                <a:spcPct val="115000"/>
              </a:lnSpc>
              <a:spcBef>
                <a:spcPts val="0"/>
              </a:spcBef>
              <a:spcAft>
                <a:spcPts val="0"/>
              </a:spcAft>
              <a:buNone/>
            </a:pPr>
            <a:endParaRPr sz="1200" dirty="0"/>
          </a:p>
          <a:p>
            <a:pPr marL="0" lvl="0" indent="0" algn="l" rtl="0">
              <a:spcBef>
                <a:spcPts val="0"/>
              </a:spcBef>
              <a:spcAft>
                <a:spcPts val="0"/>
              </a:spcAft>
              <a:buNone/>
            </a:pPr>
            <a:r>
              <a:rPr lang="en-US" sz="1200" dirty="0"/>
              <a:t>Asynchronous: </a:t>
            </a:r>
            <a:endParaRPr sz="1200" dirty="0"/>
          </a:p>
          <a:p>
            <a:pPr marL="457200" lvl="0" indent="-228600" algn="l" rtl="0">
              <a:spcBef>
                <a:spcPts val="0"/>
              </a:spcBef>
              <a:spcAft>
                <a:spcPts val="0"/>
              </a:spcAft>
              <a:buSzPts val="1200"/>
              <a:buNone/>
            </a:pPr>
            <a:r>
              <a:rPr lang="en-US" sz="1200" dirty="0"/>
              <a:t>Material is available and learners are able to identify when/for how long/in what space/what speed they learn. They are able to start/stop at their leisure.</a:t>
            </a:r>
            <a:endParaRPr sz="1200" dirty="0"/>
          </a:p>
          <a:p>
            <a:pPr marL="457200" lvl="0" indent="-228600" algn="l" rtl="0">
              <a:spcBef>
                <a:spcPts val="0"/>
              </a:spcBef>
              <a:spcAft>
                <a:spcPts val="0"/>
              </a:spcAft>
              <a:buSzPts val="1200"/>
              <a:buNone/>
            </a:pPr>
            <a:r>
              <a:rPr lang="en-US" sz="1200" dirty="0"/>
              <a:t>Examples: Khan academy videos, podcasts, lecture slides. </a:t>
            </a:r>
            <a:r>
              <a:rPr lang="en-US" sz="1200" dirty="0" err="1"/>
              <a:t>Eg</a:t>
            </a:r>
            <a:r>
              <a:rPr lang="en-US" sz="1200" dirty="0"/>
              <a:t>: </a:t>
            </a:r>
            <a:r>
              <a:rPr lang="en-US" sz="1200" dirty="0">
                <a:highlight>
                  <a:schemeClr val="lt1"/>
                </a:highlight>
              </a:rPr>
              <a:t>Email, Blogs, Pre-recorded video lessons or webinars, Online discussion boards</a:t>
            </a:r>
            <a:endParaRPr sz="1200" dirty="0">
              <a:highlight>
                <a:schemeClr val="lt1"/>
              </a:highlight>
            </a:endParaRPr>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None/>
            </a:pPr>
            <a:endParaRPr dirty="0">
              <a:highlight>
                <a:schemeClr val="lt1"/>
              </a:highlight>
            </a:endParaRPr>
          </a:p>
          <a:p>
            <a:pPr marL="0" lvl="0" indent="0" algn="l" rtl="0">
              <a:spcBef>
                <a:spcPts val="0"/>
              </a:spcBef>
              <a:spcAft>
                <a:spcPts val="0"/>
              </a:spcAft>
              <a:buClr>
                <a:schemeClr val="dk1"/>
              </a:buClr>
              <a:buSzPts val="1100"/>
              <a:buFont typeface="Arial"/>
              <a:buNone/>
            </a:pPr>
            <a:r>
              <a:rPr lang="en-US" dirty="0"/>
              <a:t>Talk about the Effectiveness of Online Blended curriculum</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terms blended learning and hybrid learning are used interchangeably and without a broadly accepted precise definition. Bonk and Graham (2005) described blended learning systems as a combination of face-to- face instruction and computer-mediated instruction. The 2003 Sloan Survey of Online Learning (Allen &amp; Seaman, 2003) provided somewhat more detail, defining blended learning as a “course that is a blend of the online and face-to-face course. Substantial proportion of the content is delivered online, typically uses online discussions, typically has some face-to-face meetings” (p. 6). Horn and </a:t>
            </a:r>
            <a:r>
              <a:rPr lang="en-US" dirty="0" err="1"/>
              <a:t>Staker</a:t>
            </a:r>
            <a:r>
              <a:rPr lang="en-US" dirty="0"/>
              <a:t> (2010) defined blended learning as “any time a student learns at least in part in a supervised brick-and-mortar location away from home and at least in part through online delivery with some element of student control over time, place, path and/or pace” (p. 3).</a:t>
            </a:r>
            <a:endParaRPr dirty="0"/>
          </a:p>
          <a:p>
            <a:pPr marL="0" lvl="0" indent="0" algn="l" rtl="0">
              <a:spcBef>
                <a:spcPts val="0"/>
              </a:spcBef>
              <a:spcAft>
                <a:spcPts val="0"/>
              </a:spcAft>
              <a:buNone/>
            </a:pPr>
            <a:endParaRPr dirty="0">
              <a:highlight>
                <a:schemeClr val="lt1"/>
              </a:highlight>
            </a:endParaRPr>
          </a:p>
          <a:p>
            <a:pPr marL="0" lvl="0" indent="0" algn="l" rtl="0">
              <a:lnSpc>
                <a:spcPct val="115000"/>
              </a:lnSpc>
              <a:spcBef>
                <a:spcPts val="0"/>
              </a:spcBef>
              <a:spcAft>
                <a:spcPts val="0"/>
              </a:spcAft>
              <a:buNone/>
            </a:pPr>
            <a:endParaRPr sz="1400" dirty="0">
              <a:solidFill>
                <a:schemeClr val="dk2"/>
              </a:solidFill>
            </a:endParaRPr>
          </a:p>
          <a:p>
            <a:pPr marL="0" lvl="0" indent="0" algn="l" rtl="0">
              <a:lnSpc>
                <a:spcPct val="115000"/>
              </a:lnSpc>
              <a:spcBef>
                <a:spcPts val="0"/>
              </a:spcBef>
              <a:spcAft>
                <a:spcPts val="0"/>
              </a:spcAft>
              <a:buNone/>
            </a:pPr>
            <a:endParaRPr sz="1400" dirty="0">
              <a:solidFill>
                <a:schemeClr val="dk2"/>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2421ce985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2421ce985_2_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b="1" dirty="0">
                <a:solidFill>
                  <a:schemeClr val="dk2"/>
                </a:solidFill>
                <a:highlight>
                  <a:srgbClr val="FFFF00"/>
                </a:highlight>
              </a:rPr>
              <a:t>Mention</a:t>
            </a:r>
            <a:r>
              <a:rPr lang="en-US" sz="1000" b="1" baseline="0" dirty="0">
                <a:solidFill>
                  <a:schemeClr val="dk2"/>
                </a:solidFill>
                <a:highlight>
                  <a:srgbClr val="FFFF00"/>
                </a:highlight>
              </a:rPr>
              <a:t> that learners/teachers can take advantage of the bi-directional learning when they are doing remote-learning/teaching in a synchronous way (real time with each other). </a:t>
            </a:r>
            <a:r>
              <a:rPr lang="en-US" sz="1000" b="1" dirty="0">
                <a:solidFill>
                  <a:schemeClr val="dk2"/>
                </a:solidFill>
                <a:highlight>
                  <a:srgbClr val="FFFF00"/>
                </a:highlight>
              </a:rPr>
              <a:t>Any evidence that bi-directional</a:t>
            </a:r>
            <a:r>
              <a:rPr lang="en-US" sz="1000" b="1" baseline="0" dirty="0">
                <a:solidFill>
                  <a:schemeClr val="dk2"/>
                </a:solidFill>
                <a:highlight>
                  <a:srgbClr val="FFFF00"/>
                </a:highlight>
              </a:rPr>
              <a:t> learning is more effective in certain situations?</a:t>
            </a:r>
          </a:p>
          <a:p>
            <a:pPr marL="0" lvl="0" indent="0" algn="l" rtl="0">
              <a:lnSpc>
                <a:spcPct val="115000"/>
              </a:lnSpc>
              <a:spcBef>
                <a:spcPts val="0"/>
              </a:spcBef>
              <a:spcAft>
                <a:spcPts val="0"/>
              </a:spcAft>
              <a:buClr>
                <a:schemeClr val="dk1"/>
              </a:buClr>
              <a:buSzPts val="1100"/>
              <a:buFont typeface="Arial"/>
              <a:buNone/>
            </a:pPr>
            <a:endParaRPr sz="1000" b="1" dirty="0">
              <a:solidFill>
                <a:schemeClr val="dk2"/>
              </a:solidFill>
              <a:highlight>
                <a:srgbClr val="FFFF00"/>
              </a:highlight>
            </a:endParaRPr>
          </a:p>
          <a:p>
            <a:pPr marL="0" lvl="0" indent="0" algn="l" rtl="0">
              <a:lnSpc>
                <a:spcPct val="115000"/>
              </a:lnSpc>
              <a:spcBef>
                <a:spcPts val="1600"/>
              </a:spcBef>
              <a:spcAft>
                <a:spcPts val="0"/>
              </a:spcAft>
              <a:buClr>
                <a:schemeClr val="dk1"/>
              </a:buClr>
              <a:buSzPts val="1100"/>
              <a:buFont typeface="Arial"/>
              <a:buNone/>
            </a:pPr>
            <a:r>
              <a:rPr lang="en-US" sz="1400" b="1" dirty="0">
                <a:solidFill>
                  <a:schemeClr val="dk2"/>
                </a:solidFill>
              </a:rPr>
              <a:t>Distance Learning</a:t>
            </a:r>
            <a:r>
              <a:rPr lang="en-US" sz="1400" dirty="0">
                <a:solidFill>
                  <a:schemeClr val="dk2"/>
                </a:solidFill>
              </a:rPr>
              <a:t>: Instructors and learners are in different locations and interact using technology.</a:t>
            </a:r>
            <a:endParaRPr sz="1400" dirty="0">
              <a:solidFill>
                <a:srgbClr val="FF0000"/>
              </a:solidFill>
            </a:endParaRPr>
          </a:p>
          <a:p>
            <a:pPr marL="0" lvl="0" indent="0" algn="l" rtl="0">
              <a:lnSpc>
                <a:spcPct val="115000"/>
              </a:lnSpc>
              <a:spcBef>
                <a:spcPts val="0"/>
              </a:spcBef>
              <a:spcAft>
                <a:spcPts val="0"/>
              </a:spcAft>
              <a:buNone/>
            </a:pPr>
            <a:endParaRPr sz="1400" dirty="0">
              <a:solidFill>
                <a:schemeClr val="dk2"/>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6013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2421ce985_2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2421ce985_2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solidFill>
                  <a:srgbClr val="434343"/>
                </a:solidFill>
                <a:latin typeface="Average"/>
                <a:ea typeface="Average"/>
                <a:cs typeface="Average"/>
                <a:sym typeface="Average"/>
              </a:rPr>
              <a:t>Interactive distance learning for orthodontic residents: Utilization and acceptability</a:t>
            </a:r>
            <a:endParaRPr dirty="0">
              <a:solidFill>
                <a:srgbClr val="434343"/>
              </a:solidFill>
              <a:highlight>
                <a:srgbClr val="FFFF00"/>
              </a:highlight>
            </a:endParaRPr>
          </a:p>
          <a:p>
            <a:pPr marL="0" lvl="0" indent="0" algn="l" rtl="0">
              <a:spcBef>
                <a:spcPts val="0"/>
              </a:spcBef>
              <a:spcAft>
                <a:spcPts val="0"/>
              </a:spcAft>
              <a:buNone/>
            </a:pPr>
            <a:endParaRPr dirty="0"/>
          </a:p>
          <a:p>
            <a:pPr marL="0" lvl="0" indent="0" algn="l" rtl="0">
              <a:spcBef>
                <a:spcPts val="0"/>
              </a:spcBef>
              <a:spcAft>
                <a:spcPts val="0"/>
              </a:spcAft>
              <a:buNone/>
            </a:pPr>
            <a:r>
              <a:rPr lang="en-US" sz="1200" dirty="0"/>
              <a:t>Various distance learning formats and technological platforms exist, with varied levels of success and satisfaction</a:t>
            </a:r>
            <a:endParaRPr sz="1200" dirty="0">
              <a:highlight>
                <a:srgbClr val="FFFFFF"/>
              </a:highlight>
            </a:endParaRPr>
          </a:p>
          <a:p>
            <a:pPr marL="0" lvl="0" indent="0" algn="l" rtl="0">
              <a:spcBef>
                <a:spcPts val="0"/>
              </a:spcBef>
              <a:spcAft>
                <a:spcPts val="0"/>
              </a:spcAft>
              <a:buNone/>
            </a:pPr>
            <a:endParaRPr sz="1200" dirty="0">
              <a:highlight>
                <a:srgbClr val="FFFFFF"/>
              </a:highlight>
            </a:endParaRPr>
          </a:p>
          <a:p>
            <a:pPr marL="0" lvl="0" indent="0" algn="l" rtl="0">
              <a:spcBef>
                <a:spcPts val="0"/>
              </a:spcBef>
              <a:spcAft>
                <a:spcPts val="0"/>
              </a:spcAft>
              <a:buNone/>
            </a:pPr>
            <a:r>
              <a:rPr lang="en-US" sz="1200" dirty="0">
                <a:highlight>
                  <a:srgbClr val="FFFFFF"/>
                </a:highlight>
              </a:rPr>
              <a:t>Among the 214 programs with PDs who responded, 85 (39.7%) use synchronous e-learning at least sometimes, somewhat often, or very often (Fig. </a:t>
            </a:r>
            <a:r>
              <a:rPr lang="en-US" sz="1200" dirty="0">
                <a:highlight>
                  <a:srgbClr val="FFFFFF"/>
                </a:highlight>
                <a:uFill>
                  <a:noFill/>
                </a:uFill>
                <a:hlinkClick r:id="rId3"/>
              </a:rPr>
              <a:t>​</a:t>
            </a:r>
            <a:endParaRPr sz="1200" dirty="0">
              <a:highlight>
                <a:srgbClr val="FFFFFF"/>
              </a:highlight>
              <a:uFill>
                <a:noFill/>
              </a:uFill>
              <a:hlinkClick r:id="rId3"/>
            </a:endParaRPr>
          </a:p>
          <a:p>
            <a:pPr marL="0" lvl="0" indent="0" algn="l" rtl="0">
              <a:spcBef>
                <a:spcPts val="0"/>
              </a:spcBef>
              <a:spcAft>
                <a:spcPts val="0"/>
              </a:spcAft>
              <a:buNone/>
            </a:pPr>
            <a:r>
              <a:rPr lang="en-US" sz="1200" dirty="0">
                <a:highlight>
                  <a:srgbClr val="FFFFFF"/>
                </a:highlight>
                <a:uFill>
                  <a:noFill/>
                </a:uFill>
                <a:hlinkClick r:id="rId3"/>
              </a:rPr>
              <a:t>(Fig.1).</a:t>
            </a:r>
            <a:endParaRPr sz="1200" dirty="0">
              <a:highlight>
                <a:srgbClr val="FFFFFF"/>
              </a:highlight>
              <a:uFill>
                <a:noFill/>
              </a:uFill>
              <a:hlinkClick r:id="rId3"/>
            </a:endParaRPr>
          </a:p>
          <a:p>
            <a:pPr marL="0" lvl="0" indent="0" algn="l" rtl="0">
              <a:spcBef>
                <a:spcPts val="0"/>
              </a:spcBef>
              <a:spcAft>
                <a:spcPts val="0"/>
              </a:spcAft>
              <a:buNone/>
            </a:pPr>
            <a:r>
              <a:rPr lang="en-US" sz="1200" u="sng" dirty="0">
                <a:highlight>
                  <a:srgbClr val="FFFFFF"/>
                </a:highlight>
                <a:hlinkClick r:id="rId3"/>
              </a:rPr>
              <a:t>1</a:t>
            </a:r>
            <a:r>
              <a:rPr lang="en-US" sz="1200" dirty="0">
                <a:highlight>
                  <a:srgbClr val="FFFFFF"/>
                </a:highlight>
              </a:rPr>
              <a:t>). In contrast to synchronous e-learning, more programs (153; 71.5%) use asynchronous e-learning at least sometimes, somewhat often, or very often. The most commonly reported e-learning approaches were locally developed PowerPoint slide shows with narration (147; 68.7%) and online modules from professional organizations (144; 67.3%).</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r>
              <a:rPr lang="en-US" sz="1200" dirty="0"/>
              <a:t>Asynchronous </a:t>
            </a:r>
            <a:r>
              <a:rPr lang="en-US" sz="1200" dirty="0" err="1"/>
              <a:t>elearning</a:t>
            </a:r>
            <a:r>
              <a:rPr lang="en-US" sz="1200" dirty="0"/>
              <a:t> allows for residents to learn on their own schedules and to adhere to duty-hour restrictions.</a:t>
            </a:r>
            <a:endParaRPr sz="1200" dirty="0"/>
          </a:p>
          <a:p>
            <a:pPr marL="0" lvl="0" indent="0" algn="l" rtl="0">
              <a:spcBef>
                <a:spcPts val="0"/>
              </a:spcBef>
              <a:spcAft>
                <a:spcPts val="0"/>
              </a:spcAft>
              <a:buClr>
                <a:schemeClr val="dk1"/>
              </a:buClr>
              <a:buSzPts val="1100"/>
              <a:buFont typeface="Arial"/>
              <a:buNone/>
            </a:pPr>
            <a:r>
              <a:rPr lang="en-US" sz="1200" dirty="0" err="1"/>
              <a:t>Portaility</a:t>
            </a:r>
            <a:r>
              <a:rPr lang="en-US" sz="1200" dirty="0"/>
              <a:t>/</a:t>
            </a:r>
            <a:r>
              <a:rPr lang="en-US" sz="1200" dirty="0" err="1"/>
              <a:t>accessiility</a:t>
            </a:r>
            <a:r>
              <a:rPr lang="en-US" sz="1200" dirty="0"/>
              <a:t> are helpful. Over time, developed e-learning content may reduce cost. </a:t>
            </a:r>
            <a:endParaRPr sz="1200" dirty="0"/>
          </a:p>
          <a:p>
            <a:pPr marL="0" lvl="0" indent="0" algn="l" rtl="0">
              <a:spcBef>
                <a:spcPts val="0"/>
              </a:spcBef>
              <a:spcAft>
                <a:spcPts val="0"/>
              </a:spcAft>
              <a:buNone/>
            </a:pPr>
            <a:r>
              <a:rPr lang="en-US" sz="1200" dirty="0"/>
              <a:t>Internet based </a:t>
            </a:r>
            <a:r>
              <a:rPr lang="en-US" sz="1200" dirty="0" err="1"/>
              <a:t>curriculua</a:t>
            </a:r>
            <a:r>
              <a:rPr lang="en-US" sz="1200" dirty="0"/>
              <a:t> in the health professions outperformed no intervention for teaching knowledge/</a:t>
            </a:r>
            <a:r>
              <a:rPr lang="en-US" sz="1200" dirty="0" err="1"/>
              <a:t>ehaviors</a:t>
            </a:r>
            <a:r>
              <a:rPr lang="en-US" sz="1200" dirty="0"/>
              <a:t>/patient care outcomes. </a:t>
            </a:r>
            <a:r>
              <a:rPr lang="en-US" sz="1200" dirty="0" err="1"/>
              <a:t>VIirtual</a:t>
            </a:r>
            <a:r>
              <a:rPr lang="en-US" sz="1200" dirty="0"/>
              <a:t> patient interventions positively affected knowledge/clinical reasoning, and skill outcomes.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a:t>
            </a:r>
            <a:r>
              <a:rPr lang="en-US" sz="1200" dirty="0" err="1"/>
              <a:t>Wittich</a:t>
            </a:r>
            <a:r>
              <a:rPr lang="en-US" sz="1200" dirty="0"/>
              <a:t>, C (2017): E-learning in graduate medical education: survey of residency program directors</a:t>
            </a:r>
            <a:endParaRPr sz="1200" dirty="0"/>
          </a:p>
          <a:p>
            <a:pPr marL="0" lvl="0" indent="0" algn="l" rtl="0">
              <a:spcBef>
                <a:spcPts val="0"/>
              </a:spcBef>
              <a:spcAft>
                <a:spcPts val="0"/>
              </a:spcAft>
              <a:buNone/>
            </a:pPr>
            <a:r>
              <a:rPr lang="en-US" sz="1200" dirty="0"/>
              <a:t>*Tomlinson, J (2013): How does tele-learning compare with other forms of education delivery? A systematic review of tele-learning educational outcomes for health professionals</a:t>
            </a:r>
            <a:endParaRPr sz="1200" dirty="0"/>
          </a:p>
          <a:p>
            <a:pPr marL="0" lvl="0" indent="0" algn="l" rtl="0">
              <a:spcBef>
                <a:spcPts val="0"/>
              </a:spcBef>
              <a:spcAft>
                <a:spcPts val="0"/>
              </a:spcAft>
              <a:buNone/>
            </a:pPr>
            <a:endParaRPr sz="1200" dirty="0"/>
          </a:p>
          <a:p>
            <a:pPr marL="0" lvl="0" indent="0" algn="l" rtl="0">
              <a:spcBef>
                <a:spcPts val="0"/>
              </a:spcBef>
              <a:spcAft>
                <a:spcPts val="0"/>
              </a:spcAft>
              <a:buNone/>
            </a:pPr>
            <a:r>
              <a:rPr lang="en-US" sz="1200" dirty="0"/>
              <a:t>Poirier, JN (2014): Evaluation of three different methods of distance learning for postgraduate diagnostic imaging education: A pilot study</a:t>
            </a:r>
            <a:endParaRPr sz="1200" dirty="0">
              <a:highlight>
                <a:srgbClr val="D9EAD3"/>
              </a:highlight>
            </a:endParaRPr>
          </a:p>
          <a:p>
            <a:pPr marL="0" lvl="0" indent="0" algn="l" rtl="0">
              <a:spcBef>
                <a:spcPts val="0"/>
              </a:spcBef>
              <a:spcAft>
                <a:spcPts val="0"/>
              </a:spcAft>
              <a:buNone/>
            </a:pPr>
            <a:r>
              <a:rPr lang="en-US" sz="1200" dirty="0"/>
              <a:t>Klein, K (2012): Interactive distance learning for orthodontic residents: Utilization and acceptability</a:t>
            </a:r>
            <a:endParaRPr sz="1200" dirty="0"/>
          </a:p>
          <a:p>
            <a:pPr marL="0" lvl="0" indent="0" algn="l" rtl="0">
              <a:spcBef>
                <a:spcPts val="0"/>
              </a:spcBef>
              <a:spcAft>
                <a:spcPts val="0"/>
              </a:spcAft>
              <a:buClr>
                <a:schemeClr val="dk1"/>
              </a:buClr>
              <a:buSzPts val="1100"/>
              <a:buFont typeface="Arial"/>
              <a:buNone/>
            </a:pPr>
            <a:r>
              <a:rPr lang="en-US" sz="1200" dirty="0"/>
              <a:t>Miller, K (2011): Recorded interactive seminars and follow-up discussions as an effective method for distance learning</a:t>
            </a:r>
            <a:endParaRPr sz="1200" dirty="0"/>
          </a:p>
          <a:p>
            <a:pPr marL="0" lvl="0" indent="0" algn="l" rtl="0">
              <a:spcBef>
                <a:spcPts val="0"/>
              </a:spcBef>
              <a:spcAft>
                <a:spcPts val="0"/>
              </a:spcAft>
              <a:buNone/>
            </a:pPr>
            <a:endParaRPr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dirty="0">
                <a:solidFill>
                  <a:srgbClr val="000000"/>
                </a:solidFill>
              </a:rPr>
              <a:t>NOTE:</a:t>
            </a:r>
            <a:endParaRPr sz="1100" dirty="0">
              <a:solidFill>
                <a:srgbClr val="000000"/>
              </a:solidFill>
            </a:endParaRPr>
          </a:p>
          <a:p>
            <a:pPr marL="609600" lvl="0" indent="-374650" algn="l" rtl="0">
              <a:lnSpc>
                <a:spcPct val="150000"/>
              </a:lnSpc>
              <a:spcBef>
                <a:spcPts val="0"/>
              </a:spcBef>
              <a:spcAft>
                <a:spcPts val="0"/>
              </a:spcAft>
              <a:buClr>
                <a:srgbClr val="000000"/>
              </a:buClr>
              <a:buSzPts val="1100"/>
              <a:buFont typeface="Average"/>
              <a:buChar char="●"/>
            </a:pPr>
            <a:r>
              <a:rPr lang="en-US" sz="1100" dirty="0">
                <a:solidFill>
                  <a:srgbClr val="000000"/>
                </a:solidFill>
                <a:latin typeface="Average"/>
                <a:ea typeface="Average"/>
                <a:cs typeface="Average"/>
                <a:sym typeface="Average"/>
              </a:rPr>
              <a:t>Need effective ways to teach learners in rural residency sites.</a:t>
            </a:r>
            <a:endParaRPr sz="1100" dirty="0">
              <a:solidFill>
                <a:srgbClr val="000000"/>
              </a:solidFill>
              <a:latin typeface="Average"/>
              <a:ea typeface="Average"/>
              <a:cs typeface="Average"/>
              <a:sym typeface="Average"/>
            </a:endParaRPr>
          </a:p>
          <a:p>
            <a:pPr marL="609600" lvl="0" indent="-374650" algn="l" rtl="0">
              <a:lnSpc>
                <a:spcPct val="150000"/>
              </a:lnSpc>
              <a:spcBef>
                <a:spcPts val="0"/>
              </a:spcBef>
              <a:spcAft>
                <a:spcPts val="0"/>
              </a:spcAft>
              <a:buClr>
                <a:srgbClr val="000000"/>
              </a:buClr>
              <a:buSzPts val="1100"/>
              <a:buFont typeface="Average"/>
              <a:buChar char="●"/>
            </a:pPr>
            <a:r>
              <a:rPr lang="en-US" sz="1100" dirty="0">
                <a:solidFill>
                  <a:srgbClr val="000000"/>
                </a:solidFill>
                <a:latin typeface="Average"/>
                <a:ea typeface="Average"/>
                <a:cs typeface="Average"/>
                <a:sym typeface="Average"/>
              </a:rPr>
              <a:t>Despite increasing demand for rural primary care providers, little research has been done into the best ways to provide distance learning at rural residency sites.</a:t>
            </a:r>
          </a:p>
          <a:p>
            <a:pPr marL="234950" lvl="0" indent="0" algn="l" rtl="0">
              <a:lnSpc>
                <a:spcPct val="150000"/>
              </a:lnSpc>
              <a:spcBef>
                <a:spcPts val="0"/>
              </a:spcBef>
              <a:spcAft>
                <a:spcPts val="0"/>
              </a:spcAft>
              <a:buClr>
                <a:srgbClr val="000000"/>
              </a:buClr>
              <a:buSzPts val="1100"/>
              <a:buFont typeface="Average"/>
              <a:buNone/>
            </a:pPr>
            <a:endParaRPr sz="1100" dirty="0">
              <a:solidFill>
                <a:srgbClr val="000000"/>
              </a:solidFill>
            </a:endParaRPr>
          </a:p>
          <a:p>
            <a:pPr marL="0" lvl="0" indent="0" algn="l" rtl="0">
              <a:lnSpc>
                <a:spcPct val="100000"/>
              </a:lnSpc>
              <a:spcBef>
                <a:spcPts val="2100"/>
              </a:spcBef>
              <a:spcAft>
                <a:spcPts val="0"/>
              </a:spcAft>
              <a:buSzPts val="1400"/>
              <a:buNone/>
            </a:pPr>
            <a:r>
              <a:rPr lang="en-US" dirty="0"/>
              <a:t>Survey contacts </a:t>
            </a:r>
            <a:r>
              <a:rPr lang="en-US" sz="1100" dirty="0"/>
              <a:t>: supplemented by outreach to those with RTT models missing site director email addresses</a:t>
            </a:r>
            <a:endParaRPr sz="1100" dirty="0"/>
          </a:p>
        </p:txBody>
      </p:sp>
      <p:sp>
        <p:nvSpPr>
          <p:cNvPr id="146" name="Google Shape;1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grpSp>
        <p:nvGrpSpPr>
          <p:cNvPr id="14" name="Google Shape;14;g82a98d9f7d_1_283"/>
          <p:cNvGrpSpPr/>
          <p:nvPr/>
        </p:nvGrpSpPr>
        <p:grpSpPr>
          <a:xfrm>
            <a:off x="5800234" y="3807170"/>
            <a:ext cx="591423" cy="140843"/>
            <a:chOff x="4137525" y="2915950"/>
            <a:chExt cx="869100" cy="207000"/>
          </a:xfrm>
        </p:grpSpPr>
        <p:sp>
          <p:nvSpPr>
            <p:cNvPr id="15" name="Google Shape;15;g82a98d9f7d_1_283"/>
            <p:cNvSpPr/>
            <p:nvPr/>
          </p:nvSpPr>
          <p:spPr>
            <a:xfrm>
              <a:off x="446857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 name="Google Shape;16;g82a98d9f7d_1_283"/>
            <p:cNvSpPr/>
            <p:nvPr/>
          </p:nvSpPr>
          <p:spPr>
            <a:xfrm>
              <a:off x="47996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g82a98d9f7d_1_283"/>
            <p:cNvSpPr/>
            <p:nvPr/>
          </p:nvSpPr>
          <p:spPr>
            <a:xfrm>
              <a:off x="4137525" y="2915950"/>
              <a:ext cx="207000" cy="2070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 name="Google Shape;18;g82a98d9f7d_1_283"/>
          <p:cNvSpPr txBox="1">
            <a:spLocks noGrp="1"/>
          </p:cNvSpPr>
          <p:nvPr>
            <p:ph type="ctrTitle"/>
          </p:nvPr>
        </p:nvSpPr>
        <p:spPr>
          <a:xfrm>
            <a:off x="895010" y="1321067"/>
            <a:ext cx="10401900" cy="23067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9" name="Google Shape;19;g82a98d9f7d_1_283"/>
          <p:cNvSpPr txBox="1">
            <a:spLocks noGrp="1"/>
          </p:cNvSpPr>
          <p:nvPr>
            <p:ph type="subTitle" idx="1"/>
          </p:nvPr>
        </p:nvSpPr>
        <p:spPr>
          <a:xfrm>
            <a:off x="895000" y="4233168"/>
            <a:ext cx="10401900" cy="1056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0" name="Google Shape;20;g82a98d9f7d_1_28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g82a98d9f7d_1_323"/>
          <p:cNvSpPr txBox="1">
            <a:spLocks noGrp="1"/>
          </p:cNvSpPr>
          <p:nvPr>
            <p:ph type="title" hasCustomPrompt="1"/>
          </p:nvPr>
        </p:nvSpPr>
        <p:spPr>
          <a:xfrm>
            <a:off x="415600" y="1673700"/>
            <a:ext cx="11360700" cy="2520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5" name="Google Shape;55;g82a98d9f7d_1_323"/>
          <p:cNvSpPr txBox="1">
            <a:spLocks noGrp="1"/>
          </p:cNvSpPr>
          <p:nvPr>
            <p:ph type="body" idx="1"/>
          </p:nvPr>
        </p:nvSpPr>
        <p:spPr>
          <a:xfrm>
            <a:off x="415600" y="4304567"/>
            <a:ext cx="11360700" cy="17343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56" name="Google Shape;56;g82a98d9f7d_1_32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g82a98d9f7d_1_327"/>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BJECT" type="obj">
  <p:cSld name="OBJECT">
    <p:spTree>
      <p:nvGrpSpPr>
        <p:cNvPr id="1" name="Shape 59"/>
        <p:cNvGrpSpPr/>
        <p:nvPr/>
      </p:nvGrpSpPr>
      <p:grpSpPr>
        <a:xfrm>
          <a:off x="0" y="0"/>
          <a:ext cx="0" cy="0"/>
          <a:chOff x="0" y="0"/>
          <a:chExt cx="0" cy="0"/>
        </a:xfrm>
      </p:grpSpPr>
      <p:sp>
        <p:nvSpPr>
          <p:cNvPr id="60" name="Google Shape;60;g82a98d9f7d_1_3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g82a98d9f7d_1_3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2" name="Google Shape;62;g82a98d9f7d_1_3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g82a98d9f7d_1_3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g82a98d9f7d_1_3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_OBJECTS" type="twoObj">
  <p:cSld name="TWO_OBJECTS">
    <p:spTree>
      <p:nvGrpSpPr>
        <p:cNvPr id="1" name="Shape 65"/>
        <p:cNvGrpSpPr/>
        <p:nvPr/>
      </p:nvGrpSpPr>
      <p:grpSpPr>
        <a:xfrm>
          <a:off x="0" y="0"/>
          <a:ext cx="0" cy="0"/>
          <a:chOff x="0" y="0"/>
          <a:chExt cx="0" cy="0"/>
        </a:xfrm>
      </p:grpSpPr>
      <p:sp>
        <p:nvSpPr>
          <p:cNvPr id="66" name="Google Shape;66;g82a98d9f7d_1_3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g82a98d9f7d_1_33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8" name="Google Shape;68;g82a98d9f7d_1_33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 name="Google Shape;69;g82a98d9f7d_1_3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g82a98d9f7d_1_33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g82a98d9f7d_1_3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g82a98d9f7d_1_291"/>
          <p:cNvSpPr txBox="1">
            <a:spLocks noGrp="1"/>
          </p:cNvSpPr>
          <p:nvPr>
            <p:ph type="title"/>
          </p:nvPr>
        </p:nvSpPr>
        <p:spPr>
          <a:xfrm>
            <a:off x="895000" y="2855000"/>
            <a:ext cx="10469700" cy="11481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3" name="Google Shape;23;g82a98d9f7d_1_291"/>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g82a98d9f7d_1_29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26" name="Google Shape;26;g82a98d9f7d_1_29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7" name="Google Shape;27;g82a98d9f7d_1_294"/>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sp>
        <p:nvSpPr>
          <p:cNvPr id="29" name="Google Shape;29;g82a98d9f7d_1_29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0" name="Google Shape;30;g82a98d9f7d_1_298"/>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1" name="Google Shape;31;g82a98d9f7d_1_298"/>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2" name="Google Shape;32;g82a98d9f7d_1_298"/>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g82a98d9f7d_1_30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35" name="Google Shape;35;g82a98d9f7d_1_30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g82a98d9f7d_1_306"/>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8" name="Google Shape;38;g82a98d9f7d_1_306"/>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9" name="Google Shape;39;g82a98d9f7d_1_306"/>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40"/>
        <p:cNvGrpSpPr/>
        <p:nvPr/>
      </p:nvGrpSpPr>
      <p:grpSpPr>
        <a:xfrm>
          <a:off x="0" y="0"/>
          <a:ext cx="0" cy="0"/>
          <a:chOff x="0" y="0"/>
          <a:chExt cx="0" cy="0"/>
        </a:xfrm>
      </p:grpSpPr>
      <p:sp>
        <p:nvSpPr>
          <p:cNvPr id="41" name="Google Shape;41;g82a98d9f7d_1_310"/>
          <p:cNvSpPr txBox="1">
            <a:spLocks noGrp="1"/>
          </p:cNvSpPr>
          <p:nvPr>
            <p:ph type="title"/>
          </p:nvPr>
        </p:nvSpPr>
        <p:spPr>
          <a:xfrm>
            <a:off x="653667" y="701800"/>
            <a:ext cx="83028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lt1"/>
              </a:buClr>
              <a:buSzPts val="6400"/>
              <a:buNone/>
              <a:defRPr sz="6400">
                <a:solidFill>
                  <a:schemeClr val="lt1"/>
                </a:solidFill>
              </a:defRPr>
            </a:lvl1pPr>
            <a:lvl2pPr lvl="1">
              <a:spcBef>
                <a:spcPts val="0"/>
              </a:spcBef>
              <a:spcAft>
                <a:spcPts val="0"/>
              </a:spcAft>
              <a:buClr>
                <a:schemeClr val="lt1"/>
              </a:buClr>
              <a:buSzPts val="6400"/>
              <a:buNone/>
              <a:defRPr sz="6400">
                <a:solidFill>
                  <a:schemeClr val="lt1"/>
                </a:solidFill>
              </a:defRPr>
            </a:lvl2pPr>
            <a:lvl3pPr lvl="2">
              <a:spcBef>
                <a:spcPts val="0"/>
              </a:spcBef>
              <a:spcAft>
                <a:spcPts val="0"/>
              </a:spcAft>
              <a:buClr>
                <a:schemeClr val="lt1"/>
              </a:buClr>
              <a:buSzPts val="6400"/>
              <a:buNone/>
              <a:defRPr sz="6400">
                <a:solidFill>
                  <a:schemeClr val="lt1"/>
                </a:solidFill>
              </a:defRPr>
            </a:lvl3pPr>
            <a:lvl4pPr lvl="3">
              <a:spcBef>
                <a:spcPts val="0"/>
              </a:spcBef>
              <a:spcAft>
                <a:spcPts val="0"/>
              </a:spcAft>
              <a:buClr>
                <a:schemeClr val="lt1"/>
              </a:buClr>
              <a:buSzPts val="6400"/>
              <a:buNone/>
              <a:defRPr sz="6400">
                <a:solidFill>
                  <a:schemeClr val="lt1"/>
                </a:solidFill>
              </a:defRPr>
            </a:lvl4pPr>
            <a:lvl5pPr lvl="4">
              <a:spcBef>
                <a:spcPts val="0"/>
              </a:spcBef>
              <a:spcAft>
                <a:spcPts val="0"/>
              </a:spcAft>
              <a:buClr>
                <a:schemeClr val="lt1"/>
              </a:buClr>
              <a:buSzPts val="6400"/>
              <a:buNone/>
              <a:defRPr sz="6400">
                <a:solidFill>
                  <a:schemeClr val="lt1"/>
                </a:solidFill>
              </a:defRPr>
            </a:lvl5pPr>
            <a:lvl6pPr lvl="5">
              <a:spcBef>
                <a:spcPts val="0"/>
              </a:spcBef>
              <a:spcAft>
                <a:spcPts val="0"/>
              </a:spcAft>
              <a:buClr>
                <a:schemeClr val="lt1"/>
              </a:buClr>
              <a:buSzPts val="6400"/>
              <a:buNone/>
              <a:defRPr sz="6400">
                <a:solidFill>
                  <a:schemeClr val="lt1"/>
                </a:solidFill>
              </a:defRPr>
            </a:lvl6pPr>
            <a:lvl7pPr lvl="6">
              <a:spcBef>
                <a:spcPts val="0"/>
              </a:spcBef>
              <a:spcAft>
                <a:spcPts val="0"/>
              </a:spcAft>
              <a:buClr>
                <a:schemeClr val="lt1"/>
              </a:buClr>
              <a:buSzPts val="6400"/>
              <a:buNone/>
              <a:defRPr sz="6400">
                <a:solidFill>
                  <a:schemeClr val="lt1"/>
                </a:solidFill>
              </a:defRPr>
            </a:lvl7pPr>
            <a:lvl8pPr lvl="7">
              <a:spcBef>
                <a:spcPts val="0"/>
              </a:spcBef>
              <a:spcAft>
                <a:spcPts val="0"/>
              </a:spcAft>
              <a:buClr>
                <a:schemeClr val="lt1"/>
              </a:buClr>
              <a:buSzPts val="6400"/>
              <a:buNone/>
              <a:defRPr sz="6400">
                <a:solidFill>
                  <a:schemeClr val="lt1"/>
                </a:solidFill>
              </a:defRPr>
            </a:lvl8pPr>
            <a:lvl9pPr lvl="8">
              <a:spcBef>
                <a:spcPts val="0"/>
              </a:spcBef>
              <a:spcAft>
                <a:spcPts val="0"/>
              </a:spcAft>
              <a:buClr>
                <a:schemeClr val="lt1"/>
              </a:buClr>
              <a:buSzPts val="6400"/>
              <a:buNone/>
              <a:defRPr sz="6400">
                <a:solidFill>
                  <a:schemeClr val="lt1"/>
                </a:solidFill>
              </a:defRPr>
            </a:lvl9pPr>
          </a:lstStyle>
          <a:p>
            <a:endParaRPr/>
          </a:p>
        </p:txBody>
      </p:sp>
      <p:sp>
        <p:nvSpPr>
          <p:cNvPr id="42" name="Google Shape;42;g82a98d9f7d_1_31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g82a98d9f7d_1_313"/>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5" name="Google Shape;45;g82a98d9f7d_1_313"/>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6" name="Google Shape;46;g82a98d9f7d_1_313"/>
          <p:cNvSpPr txBox="1">
            <a:spLocks noGrp="1"/>
          </p:cNvSpPr>
          <p:nvPr>
            <p:ph type="title"/>
          </p:nvPr>
        </p:nvSpPr>
        <p:spPr>
          <a:xfrm>
            <a:off x="354000" y="1441867"/>
            <a:ext cx="5393700" cy="22803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7" name="Google Shape;47;g82a98d9f7d_1_313"/>
          <p:cNvSpPr txBox="1">
            <a:spLocks noGrp="1"/>
          </p:cNvSpPr>
          <p:nvPr>
            <p:ph type="subTitle" idx="1"/>
          </p:nvPr>
        </p:nvSpPr>
        <p:spPr>
          <a:xfrm>
            <a:off x="354000" y="3793601"/>
            <a:ext cx="5393700" cy="17940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48" name="Google Shape;48;g82a98d9f7d_1_313"/>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2100"/>
              </a:spcBef>
              <a:spcAft>
                <a:spcPts val="0"/>
              </a:spcAft>
              <a:buClr>
                <a:schemeClr val="lt1"/>
              </a:buClr>
              <a:buSzPts val="1900"/>
              <a:buChar char="○"/>
              <a:defRPr>
                <a:solidFill>
                  <a:schemeClr val="lt1"/>
                </a:solidFill>
              </a:defRPr>
            </a:lvl2pPr>
            <a:lvl3pPr marL="1371600" lvl="2" indent="-349250">
              <a:spcBef>
                <a:spcPts val="2100"/>
              </a:spcBef>
              <a:spcAft>
                <a:spcPts val="0"/>
              </a:spcAft>
              <a:buClr>
                <a:schemeClr val="lt1"/>
              </a:buClr>
              <a:buSzPts val="1900"/>
              <a:buChar char="■"/>
              <a:defRPr>
                <a:solidFill>
                  <a:schemeClr val="lt1"/>
                </a:solidFill>
              </a:defRPr>
            </a:lvl3pPr>
            <a:lvl4pPr marL="1828800" lvl="3" indent="-349250">
              <a:spcBef>
                <a:spcPts val="2100"/>
              </a:spcBef>
              <a:spcAft>
                <a:spcPts val="0"/>
              </a:spcAft>
              <a:buClr>
                <a:schemeClr val="lt1"/>
              </a:buClr>
              <a:buSzPts val="1900"/>
              <a:buChar char="●"/>
              <a:defRPr>
                <a:solidFill>
                  <a:schemeClr val="lt1"/>
                </a:solidFill>
              </a:defRPr>
            </a:lvl4pPr>
            <a:lvl5pPr marL="2286000" lvl="4" indent="-349250">
              <a:spcBef>
                <a:spcPts val="2100"/>
              </a:spcBef>
              <a:spcAft>
                <a:spcPts val="0"/>
              </a:spcAft>
              <a:buClr>
                <a:schemeClr val="lt1"/>
              </a:buClr>
              <a:buSzPts val="1900"/>
              <a:buChar char="○"/>
              <a:defRPr>
                <a:solidFill>
                  <a:schemeClr val="lt1"/>
                </a:solidFill>
              </a:defRPr>
            </a:lvl5pPr>
            <a:lvl6pPr marL="2743200" lvl="5" indent="-349250">
              <a:spcBef>
                <a:spcPts val="2100"/>
              </a:spcBef>
              <a:spcAft>
                <a:spcPts val="0"/>
              </a:spcAft>
              <a:buClr>
                <a:schemeClr val="lt1"/>
              </a:buClr>
              <a:buSzPts val="1900"/>
              <a:buChar char="■"/>
              <a:defRPr>
                <a:solidFill>
                  <a:schemeClr val="lt1"/>
                </a:solidFill>
              </a:defRPr>
            </a:lvl6pPr>
            <a:lvl7pPr marL="3200400" lvl="6" indent="-349250">
              <a:spcBef>
                <a:spcPts val="2100"/>
              </a:spcBef>
              <a:spcAft>
                <a:spcPts val="0"/>
              </a:spcAft>
              <a:buClr>
                <a:schemeClr val="lt1"/>
              </a:buClr>
              <a:buSzPts val="1900"/>
              <a:buChar char="●"/>
              <a:defRPr>
                <a:solidFill>
                  <a:schemeClr val="lt1"/>
                </a:solidFill>
              </a:defRPr>
            </a:lvl7pPr>
            <a:lvl8pPr marL="3657600" lvl="7" indent="-349250">
              <a:spcBef>
                <a:spcPts val="2100"/>
              </a:spcBef>
              <a:spcAft>
                <a:spcPts val="0"/>
              </a:spcAft>
              <a:buClr>
                <a:schemeClr val="lt1"/>
              </a:buClr>
              <a:buSzPts val="1900"/>
              <a:buChar char="○"/>
              <a:defRPr>
                <a:solidFill>
                  <a:schemeClr val="lt1"/>
                </a:solidFill>
              </a:defRPr>
            </a:lvl8pPr>
            <a:lvl9pPr marL="4114800" lvl="8" indent="-349250">
              <a:spcBef>
                <a:spcPts val="2100"/>
              </a:spcBef>
              <a:spcAft>
                <a:spcPts val="2100"/>
              </a:spcAft>
              <a:buClr>
                <a:schemeClr val="lt1"/>
              </a:buClr>
              <a:buSzPts val="1900"/>
              <a:buChar char="■"/>
              <a:defRPr>
                <a:solidFill>
                  <a:schemeClr val="lt1"/>
                </a:solidFill>
              </a:defRPr>
            </a:lvl9pPr>
          </a:lstStyle>
          <a:p>
            <a:endParaRPr/>
          </a:p>
        </p:txBody>
      </p:sp>
      <p:sp>
        <p:nvSpPr>
          <p:cNvPr id="49" name="Google Shape;49;g82a98d9f7d_1_313"/>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g82a98d9f7d_1_32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Clr>
                <a:schemeClr val="dk1"/>
              </a:buClr>
              <a:buSzPts val="2800"/>
              <a:buFont typeface="Oswald"/>
              <a:buNone/>
              <a:defRPr sz="2800">
                <a:solidFill>
                  <a:schemeClr val="dk1"/>
                </a:solidFill>
                <a:latin typeface="Oswald"/>
                <a:ea typeface="Oswald"/>
                <a:cs typeface="Oswald"/>
                <a:sym typeface="Oswald"/>
              </a:defRPr>
            </a:lvl1pPr>
          </a:lstStyle>
          <a:p>
            <a:endParaRPr/>
          </a:p>
        </p:txBody>
      </p:sp>
      <p:sp>
        <p:nvSpPr>
          <p:cNvPr id="52" name="Google Shape;52;g82a98d9f7d_1_320"/>
          <p:cNvSpPr txBox="1">
            <a:spLocks noGrp="1"/>
          </p:cNvSpPr>
          <p:nvPr>
            <p:ph type="sldNum" idx="12"/>
          </p:nvPr>
        </p:nvSpPr>
        <p:spPr>
          <a:xfrm>
            <a:off x="11320333" y="6241346"/>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9"/>
        <p:cNvGrpSpPr/>
        <p:nvPr/>
      </p:nvGrpSpPr>
      <p:grpSpPr>
        <a:xfrm>
          <a:off x="0" y="0"/>
          <a:ext cx="0" cy="0"/>
          <a:chOff x="0" y="0"/>
          <a:chExt cx="0" cy="0"/>
        </a:xfrm>
      </p:grpSpPr>
      <p:sp>
        <p:nvSpPr>
          <p:cNvPr id="10" name="Google Shape;10;g82a98d9f7d_1_2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1pPr>
            <a:lvl2pPr lvl="1">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2pPr>
            <a:lvl3pPr lvl="2">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3pPr>
            <a:lvl4pPr lvl="3">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4pPr>
            <a:lvl5pPr lvl="4">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5pPr>
            <a:lvl6pPr lvl="5">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6pPr>
            <a:lvl7pPr lvl="6">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7pPr>
            <a:lvl8pPr lvl="7">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8pPr>
            <a:lvl9pPr lvl="8">
              <a:spcBef>
                <a:spcPts val="0"/>
              </a:spcBef>
              <a:spcAft>
                <a:spcPts val="0"/>
              </a:spcAft>
              <a:buClr>
                <a:schemeClr val="dk1"/>
              </a:buClr>
              <a:buSzPts val="4000"/>
              <a:buFont typeface="Oswald"/>
              <a:buNone/>
              <a:defRPr sz="4000">
                <a:solidFill>
                  <a:schemeClr val="dk1"/>
                </a:solidFill>
                <a:latin typeface="Oswald"/>
                <a:ea typeface="Oswald"/>
                <a:cs typeface="Oswald"/>
                <a:sym typeface="Oswald"/>
              </a:defRPr>
            </a:lvl9pPr>
          </a:lstStyle>
          <a:p>
            <a:endParaRPr/>
          </a:p>
        </p:txBody>
      </p:sp>
      <p:sp>
        <p:nvSpPr>
          <p:cNvPr id="11" name="Google Shape;11;g82a98d9f7d_1_2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accent3"/>
              </a:buClr>
              <a:buSzPts val="2400"/>
              <a:buFont typeface="Average"/>
              <a:buChar char="●"/>
              <a:defRPr sz="2400">
                <a:solidFill>
                  <a:schemeClr val="accent3"/>
                </a:solidFill>
                <a:latin typeface="Average"/>
                <a:ea typeface="Average"/>
                <a:cs typeface="Average"/>
                <a:sym typeface="Average"/>
              </a:defRPr>
            </a:lvl1pPr>
            <a:lvl2pPr marL="914400" lvl="1"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2pPr>
            <a:lvl3pPr marL="1371600" lvl="2"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3pPr>
            <a:lvl4pPr marL="1828800" lvl="3"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4pPr>
            <a:lvl5pPr marL="2286000" lvl="4"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5pPr>
            <a:lvl6pPr marL="2743200" lvl="5"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6pPr>
            <a:lvl7pPr marL="3200400" lvl="6"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7pPr>
            <a:lvl8pPr marL="3657600" lvl="7" indent="-349250">
              <a:lnSpc>
                <a:spcPct val="115000"/>
              </a:lnSpc>
              <a:spcBef>
                <a:spcPts val="2100"/>
              </a:spcBef>
              <a:spcAft>
                <a:spcPts val="0"/>
              </a:spcAft>
              <a:buClr>
                <a:schemeClr val="accent3"/>
              </a:buClr>
              <a:buSzPts val="1900"/>
              <a:buFont typeface="Average"/>
              <a:buChar char="○"/>
              <a:defRPr sz="1900">
                <a:solidFill>
                  <a:schemeClr val="accent3"/>
                </a:solidFill>
                <a:latin typeface="Average"/>
                <a:ea typeface="Average"/>
                <a:cs typeface="Average"/>
                <a:sym typeface="Average"/>
              </a:defRPr>
            </a:lvl8pPr>
            <a:lvl9pPr marL="4114800" lvl="8" indent="-349250">
              <a:lnSpc>
                <a:spcPct val="115000"/>
              </a:lnSpc>
              <a:spcBef>
                <a:spcPts val="2100"/>
              </a:spcBef>
              <a:spcAft>
                <a:spcPts val="2100"/>
              </a:spcAft>
              <a:buClr>
                <a:schemeClr val="accent3"/>
              </a:buClr>
              <a:buSzPts val="1900"/>
              <a:buFont typeface="Average"/>
              <a:buChar char="■"/>
              <a:defRPr sz="1900">
                <a:solidFill>
                  <a:schemeClr val="accent3"/>
                </a:solidFill>
                <a:latin typeface="Average"/>
                <a:ea typeface="Average"/>
                <a:cs typeface="Average"/>
                <a:sym typeface="Average"/>
              </a:defRPr>
            </a:lvl9pPr>
          </a:lstStyle>
          <a:p>
            <a:endParaRPr/>
          </a:p>
        </p:txBody>
      </p:sp>
      <p:sp>
        <p:nvSpPr>
          <p:cNvPr id="12" name="Google Shape;12;g82a98d9f7d_1_279"/>
          <p:cNvSpPr txBox="1">
            <a:spLocks noGrp="1"/>
          </p:cNvSpPr>
          <p:nvPr>
            <p:ph type="sldNum" idx="12"/>
          </p:nvPr>
        </p:nvSpPr>
        <p:spPr>
          <a:xfrm>
            <a:off x="11320333" y="6241346"/>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accent3"/>
                </a:solidFill>
                <a:latin typeface="Average"/>
                <a:ea typeface="Average"/>
                <a:cs typeface="Average"/>
                <a:sym typeface="Average"/>
              </a:defRPr>
            </a:lvl1pPr>
            <a:lvl2pPr lvl="1" algn="r">
              <a:buNone/>
              <a:defRPr sz="1300">
                <a:solidFill>
                  <a:schemeClr val="accent3"/>
                </a:solidFill>
                <a:latin typeface="Average"/>
                <a:ea typeface="Average"/>
                <a:cs typeface="Average"/>
                <a:sym typeface="Average"/>
              </a:defRPr>
            </a:lvl2pPr>
            <a:lvl3pPr lvl="2" algn="r">
              <a:buNone/>
              <a:defRPr sz="1300">
                <a:solidFill>
                  <a:schemeClr val="accent3"/>
                </a:solidFill>
                <a:latin typeface="Average"/>
                <a:ea typeface="Average"/>
                <a:cs typeface="Average"/>
                <a:sym typeface="Average"/>
              </a:defRPr>
            </a:lvl3pPr>
            <a:lvl4pPr lvl="3" algn="r">
              <a:buNone/>
              <a:defRPr sz="1300">
                <a:solidFill>
                  <a:schemeClr val="accent3"/>
                </a:solidFill>
                <a:latin typeface="Average"/>
                <a:ea typeface="Average"/>
                <a:cs typeface="Average"/>
                <a:sym typeface="Average"/>
              </a:defRPr>
            </a:lvl4pPr>
            <a:lvl5pPr lvl="4" algn="r">
              <a:buNone/>
              <a:defRPr sz="1300">
                <a:solidFill>
                  <a:schemeClr val="accent3"/>
                </a:solidFill>
                <a:latin typeface="Average"/>
                <a:ea typeface="Average"/>
                <a:cs typeface="Average"/>
                <a:sym typeface="Average"/>
              </a:defRPr>
            </a:lvl5pPr>
            <a:lvl6pPr lvl="5" algn="r">
              <a:buNone/>
              <a:defRPr sz="1300">
                <a:solidFill>
                  <a:schemeClr val="accent3"/>
                </a:solidFill>
                <a:latin typeface="Average"/>
                <a:ea typeface="Average"/>
                <a:cs typeface="Average"/>
                <a:sym typeface="Average"/>
              </a:defRPr>
            </a:lvl6pPr>
            <a:lvl7pPr lvl="6" algn="r">
              <a:buNone/>
              <a:defRPr sz="1300">
                <a:solidFill>
                  <a:schemeClr val="accent3"/>
                </a:solidFill>
                <a:latin typeface="Average"/>
                <a:ea typeface="Average"/>
                <a:cs typeface="Average"/>
                <a:sym typeface="Average"/>
              </a:defRPr>
            </a:lvl7pPr>
            <a:lvl8pPr lvl="7" algn="r">
              <a:buNone/>
              <a:defRPr sz="1300">
                <a:solidFill>
                  <a:schemeClr val="accent3"/>
                </a:solidFill>
                <a:latin typeface="Average"/>
                <a:ea typeface="Average"/>
                <a:cs typeface="Average"/>
                <a:sym typeface="Average"/>
              </a:defRPr>
            </a:lvl8pPr>
            <a:lvl9pPr lvl="8" algn="r">
              <a:buNone/>
              <a:defRPr sz="13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hyperlink" Target="http://www.aafp.org/about/policies/all/rural-practice-paper.html"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
          <p:cNvSpPr txBox="1">
            <a:spLocks noGrp="1"/>
          </p:cNvSpPr>
          <p:nvPr>
            <p:ph type="ctrTitle"/>
          </p:nvPr>
        </p:nvSpPr>
        <p:spPr>
          <a:xfrm>
            <a:off x="895010" y="1321067"/>
            <a:ext cx="10401900" cy="2306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5400"/>
              <a:buFont typeface="Calibri"/>
              <a:buNone/>
            </a:pPr>
            <a:r>
              <a:rPr lang="en-US" sz="5400"/>
              <a:t>Evaluation of Current Practices for Distance Learning Didactics Curricula in Rural Family Medicine Residency Programs </a:t>
            </a:r>
            <a:endParaRPr sz="5400"/>
          </a:p>
        </p:txBody>
      </p:sp>
      <p:sp>
        <p:nvSpPr>
          <p:cNvPr id="77" name="Google Shape;77;p1"/>
          <p:cNvSpPr txBox="1">
            <a:spLocks noGrp="1"/>
          </p:cNvSpPr>
          <p:nvPr>
            <p:ph type="subTitle" idx="1"/>
          </p:nvPr>
        </p:nvSpPr>
        <p:spPr>
          <a:xfrm>
            <a:off x="1182401" y="4214375"/>
            <a:ext cx="10114500" cy="221550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1665"/>
              <a:buNone/>
            </a:pPr>
            <a:r>
              <a:rPr lang="en-US" sz="1665"/>
              <a:t>Ying Zhang, MD MPH; Assistant Professor; University of Washington (UW) Family Medicine Residency (FMR) </a:t>
            </a:r>
            <a:endParaRPr sz="1665"/>
          </a:p>
          <a:p>
            <a:pPr marL="0" lvl="0" indent="0" algn="ctr" rtl="0">
              <a:lnSpc>
                <a:spcPct val="90000"/>
              </a:lnSpc>
              <a:spcBef>
                <a:spcPts val="1000"/>
              </a:spcBef>
              <a:spcAft>
                <a:spcPts val="0"/>
              </a:spcAft>
              <a:buClr>
                <a:schemeClr val="dk1"/>
              </a:buClr>
              <a:buSzPts val="1665"/>
              <a:buNone/>
            </a:pPr>
            <a:r>
              <a:rPr lang="en-US" sz="1665"/>
              <a:t>David Evans, MD; Professor &amp; Residency Program Director; UW FMR</a:t>
            </a:r>
            <a:endParaRPr/>
          </a:p>
          <a:p>
            <a:pPr marL="0" lvl="0" indent="0" algn="ctr" rtl="0">
              <a:lnSpc>
                <a:spcPct val="90000"/>
              </a:lnSpc>
              <a:spcBef>
                <a:spcPts val="1000"/>
              </a:spcBef>
              <a:spcAft>
                <a:spcPts val="0"/>
              </a:spcAft>
              <a:buClr>
                <a:schemeClr val="dk1"/>
              </a:buClr>
              <a:buSzPts val="1665"/>
              <a:buNone/>
            </a:pPr>
            <a:r>
              <a:rPr lang="en-US" sz="1665"/>
              <a:t>Keri Bergeson, MD; RTT Program Director (Chelan); UW FMR, Chelan RTT</a:t>
            </a:r>
            <a:endParaRPr/>
          </a:p>
          <a:p>
            <a:pPr marL="0" lvl="0" indent="0" algn="ctr" rtl="0">
              <a:lnSpc>
                <a:spcPct val="90000"/>
              </a:lnSpc>
              <a:spcBef>
                <a:spcPts val="1000"/>
              </a:spcBef>
              <a:spcAft>
                <a:spcPts val="0"/>
              </a:spcAft>
              <a:buClr>
                <a:schemeClr val="dk1"/>
              </a:buClr>
              <a:buSzPts val="1665"/>
              <a:buNone/>
            </a:pPr>
            <a:r>
              <a:rPr lang="en-US" sz="1665"/>
              <a:t>Tessa Moore; Medical Student; UW School of Medicine</a:t>
            </a:r>
            <a:endParaRPr/>
          </a:p>
          <a:p>
            <a:pPr marL="0" lvl="0" indent="0" algn="ctr" rtl="0">
              <a:lnSpc>
                <a:spcPct val="90000"/>
              </a:lnSpc>
              <a:spcBef>
                <a:spcPts val="1000"/>
              </a:spcBef>
              <a:spcAft>
                <a:spcPts val="0"/>
              </a:spcAft>
              <a:buClr>
                <a:schemeClr val="dk1"/>
              </a:buClr>
              <a:buSzPts val="1665"/>
              <a:buNone/>
            </a:pPr>
            <a:r>
              <a:rPr lang="en-US" sz="1665"/>
              <a:t>Viet Nguyen, MD; Resident Physician, UW FMR</a:t>
            </a:r>
            <a:endParaRPr/>
          </a:p>
          <a:p>
            <a:pPr marL="0" lvl="0" indent="0" algn="ctr" rtl="0">
              <a:lnSpc>
                <a:spcPct val="90000"/>
              </a:lnSpc>
              <a:spcBef>
                <a:spcPts val="1000"/>
              </a:spcBef>
              <a:spcAft>
                <a:spcPts val="0"/>
              </a:spcAft>
              <a:buClr>
                <a:schemeClr val="dk1"/>
              </a:buClr>
              <a:buSzPts val="1665"/>
              <a:buNone/>
            </a:pPr>
            <a:r>
              <a:rPr lang="en-US" sz="1665"/>
              <a:t>Amanda Weidner, MPH; Research Consultant, WWAMI Family Medicine Residency Network</a:t>
            </a: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561"/>
    </mc:Choice>
    <mc:Fallback xmlns="">
      <p:transition spd="slow" advTm="8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n-US"/>
              <a:t>Survey Response for RTTs</a:t>
            </a:r>
            <a:endParaRPr/>
          </a:p>
        </p:txBody>
      </p:sp>
      <p:sp>
        <p:nvSpPr>
          <p:cNvPr id="156" name="Google Shape;156;p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457200" lvl="0" indent="-393065" algn="l" rtl="0">
              <a:lnSpc>
                <a:spcPct val="80000"/>
              </a:lnSpc>
              <a:spcBef>
                <a:spcPts val="1000"/>
              </a:spcBef>
              <a:spcAft>
                <a:spcPts val="0"/>
              </a:spcAft>
              <a:buSzPts val="2590"/>
              <a:buChar char="•"/>
            </a:pPr>
            <a:r>
              <a:rPr lang="en-US" sz="2590" dirty="0"/>
              <a:t>69 individuals contacted as RTT program representatives for sample; 36 respondents at 31 sites = </a:t>
            </a:r>
            <a:r>
              <a:rPr lang="en-US" sz="2590" b="1" dirty="0"/>
              <a:t>52% response</a:t>
            </a:r>
            <a:endParaRPr sz="2590" b="1" dirty="0"/>
          </a:p>
          <a:p>
            <a:pPr marL="457200" lvl="0" indent="0" algn="l" rtl="0">
              <a:lnSpc>
                <a:spcPct val="80000"/>
              </a:lnSpc>
              <a:spcBef>
                <a:spcPts val="1000"/>
              </a:spcBef>
              <a:spcAft>
                <a:spcPts val="0"/>
              </a:spcAft>
              <a:buNone/>
            </a:pPr>
            <a:endParaRPr sz="2590" b="1" dirty="0"/>
          </a:p>
          <a:p>
            <a:pPr marL="457200" lvl="0" indent="-393065" algn="l" rtl="0">
              <a:lnSpc>
                <a:spcPct val="80000"/>
              </a:lnSpc>
              <a:spcBef>
                <a:spcPts val="1000"/>
              </a:spcBef>
              <a:spcAft>
                <a:spcPts val="0"/>
              </a:spcAft>
              <a:buSzPts val="2590"/>
              <a:buChar char="•"/>
            </a:pPr>
            <a:r>
              <a:rPr lang="en-US" sz="2590" dirty="0"/>
              <a:t>43 IRTT or IRTT-like programs in sample so response represents 72% of RTT sites  </a:t>
            </a:r>
            <a:endParaRPr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606"/>
    </mc:Choice>
    <mc:Fallback xmlns="">
      <p:transition spd="slow" advTm="61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367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Survey Respondent Demographics: RTTs</a:t>
            </a:r>
            <a:endParaRPr/>
          </a:p>
        </p:txBody>
      </p:sp>
      <p:graphicFrame>
        <p:nvGraphicFramePr>
          <p:cNvPr id="162" name="Google Shape;162;p6"/>
          <p:cNvGraphicFramePr/>
          <p:nvPr/>
        </p:nvGraphicFramePr>
        <p:xfrm>
          <a:off x="2335375" y="1465100"/>
          <a:ext cx="6035575" cy="5080425"/>
        </p:xfrm>
        <a:graphic>
          <a:graphicData uri="http://schemas.openxmlformats.org/drawingml/2006/table">
            <a:tbl>
              <a:tblPr>
                <a:noFill/>
                <a:tableStyleId>{224B9C59-BEC5-461A-A293-00B1AA3F7035}</a:tableStyleId>
              </a:tblPr>
              <a:tblGrid>
                <a:gridCol w="3301275">
                  <a:extLst>
                    <a:ext uri="{9D8B030D-6E8A-4147-A177-3AD203B41FA5}">
                      <a16:colId xmlns:a16="http://schemas.microsoft.com/office/drawing/2014/main" val="20000"/>
                    </a:ext>
                  </a:extLst>
                </a:gridCol>
                <a:gridCol w="2734300">
                  <a:extLst>
                    <a:ext uri="{9D8B030D-6E8A-4147-A177-3AD203B41FA5}">
                      <a16:colId xmlns:a16="http://schemas.microsoft.com/office/drawing/2014/main" val="20001"/>
                    </a:ext>
                  </a:extLst>
                </a:gridCol>
              </a:tblGrid>
              <a:tr h="418850">
                <a:tc gridSpan="2">
                  <a:txBody>
                    <a:bodyPr/>
                    <a:lstStyle/>
                    <a:p>
                      <a:pPr marL="0" lvl="0" indent="0" algn="ctr" rtl="0">
                        <a:spcBef>
                          <a:spcPts val="0"/>
                        </a:spcBef>
                        <a:spcAft>
                          <a:spcPts val="0"/>
                        </a:spcAft>
                        <a:buNone/>
                      </a:pPr>
                      <a:r>
                        <a:rPr lang="en-US" sz="1800" b="1">
                          <a:solidFill>
                            <a:schemeClr val="lt2"/>
                          </a:solidFill>
                          <a:latin typeface="Average"/>
                          <a:ea typeface="Average"/>
                          <a:cs typeface="Average"/>
                          <a:sym typeface="Average"/>
                        </a:rPr>
                        <a:t>Primary practice site location of respondent</a:t>
                      </a:r>
                      <a:endParaRPr sz="1800" b="1">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rural</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rPr>
                        <a:t>12 (52%)</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urban</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rPr>
                        <a:t>11 (48%)</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73075">
                <a:tc gridSpan="2">
                  <a:txBody>
                    <a:bodyPr/>
                    <a:lstStyle/>
                    <a:p>
                      <a:pPr marL="0" lvl="0" indent="0" algn="ctr" rtl="0">
                        <a:spcBef>
                          <a:spcPts val="0"/>
                        </a:spcBef>
                        <a:spcAft>
                          <a:spcPts val="0"/>
                        </a:spcAft>
                        <a:buNone/>
                      </a:pPr>
                      <a:r>
                        <a:rPr lang="en-US" sz="1800" b="1">
                          <a:solidFill>
                            <a:schemeClr val="lt2"/>
                          </a:solidFill>
                          <a:latin typeface="Average"/>
                          <a:ea typeface="Average"/>
                          <a:cs typeface="Average"/>
                          <a:sym typeface="Average"/>
                        </a:rPr>
                        <a:t>Distance between urban and rural training sites*</a:t>
                      </a:r>
                      <a:endParaRPr sz="1800" b="1">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&lt;30 miles</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0"/>
                            </a:ext>
                          </a:extLst>
                        </a:rPr>
                        <a:t>0 (0%)</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31-60 miles</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1"/>
                            </a:ext>
                          </a:extLst>
                        </a:rPr>
                        <a:t>6 (26%)</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61-100 miles</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8 (35%)</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&gt;100 miles</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3"/>
                            </a:ext>
                          </a:extLst>
                        </a:rPr>
                        <a:t>8 (35%)</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18850">
                <a:tc gridSpan="2">
                  <a:txBody>
                    <a:bodyPr/>
                    <a:lstStyle/>
                    <a:p>
                      <a:pPr marL="0" lvl="0" indent="0" algn="ctr" rtl="0">
                        <a:spcBef>
                          <a:spcPts val="0"/>
                        </a:spcBef>
                        <a:spcAft>
                          <a:spcPts val="0"/>
                        </a:spcAft>
                        <a:buNone/>
                      </a:pPr>
                      <a:r>
                        <a:rPr lang="en-US" sz="1800" b="1">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4"/>
                            </a:ext>
                          </a:extLst>
                        </a:rPr>
                        <a:t>Size of Rural Community for RTT</a:t>
                      </a:r>
                      <a:r>
                        <a:rPr lang="en-US" sz="1800" b="1">
                          <a:solidFill>
                            <a:schemeClr val="lt2"/>
                          </a:solidFill>
                          <a:latin typeface="Average"/>
                          <a:ea typeface="Average"/>
                          <a:cs typeface="Average"/>
                          <a:sym typeface="Average"/>
                        </a:rPr>
                        <a:t>*</a:t>
                      </a:r>
                      <a:endParaRPr sz="1800" b="1">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8"/>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&lt;5,000</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5"/>
                            </a:ext>
                          </a:extLst>
                        </a:rPr>
                        <a:t>9 (39%)</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5,001-10,000</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6"/>
                            </a:ext>
                          </a:extLst>
                        </a:rPr>
                        <a:t>6 (26%)</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418850">
                <a:tc>
                  <a:txBody>
                    <a:bodyPr/>
                    <a:lstStyle/>
                    <a:p>
                      <a:pPr marL="0" lvl="0" indent="0" algn="r" rtl="0">
                        <a:spcBef>
                          <a:spcPts val="0"/>
                        </a:spcBef>
                        <a:spcAft>
                          <a:spcPts val="0"/>
                        </a:spcAft>
                        <a:buNone/>
                      </a:pPr>
                      <a:r>
                        <a:rPr lang="en-US" sz="1800">
                          <a:solidFill>
                            <a:schemeClr val="lt2"/>
                          </a:solidFill>
                          <a:latin typeface="Average"/>
                          <a:ea typeface="Average"/>
                          <a:cs typeface="Average"/>
                          <a:sym typeface="Average"/>
                        </a:rPr>
                        <a:t>&gt;10,000</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chemeClr val="lt2"/>
                          </a:solidFill>
                          <a:latin typeface="Average"/>
                          <a:ea typeface="Average"/>
                          <a:cs typeface="Average"/>
                          <a:sym typeface="Averag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7"/>
                            </a:ext>
                          </a:extLst>
                        </a:rPr>
                        <a:t>11 (47%)</a:t>
                      </a:r>
                      <a:endParaRPr sz="1800">
                        <a:solidFill>
                          <a:schemeClr val="lt2"/>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163" name="Google Shape;163;p6"/>
          <p:cNvSpPr txBox="1"/>
          <p:nvPr/>
        </p:nvSpPr>
        <p:spPr>
          <a:xfrm>
            <a:off x="8527550" y="5772725"/>
            <a:ext cx="3456000" cy="77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lt2"/>
                </a:solidFill>
              </a:rPr>
              <a:t>*Adds to &gt;100% as respondents were encouraged to select more than one option if their program had more than one rural site</a:t>
            </a:r>
            <a:endParaRPr>
              <a:solidFill>
                <a:schemeClr val="lt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6509"/>
    </mc:Choice>
    <mc:Fallback xmlns="">
      <p:transition spd="slow" advTm="15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4694"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Shared Didactics for RTTs</a:t>
            </a:r>
            <a:endParaRPr/>
          </a:p>
        </p:txBody>
      </p:sp>
      <p:sp>
        <p:nvSpPr>
          <p:cNvPr id="169" name="Google Shape;169;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228600" lvl="0" indent="-216534" algn="l" rtl="0">
              <a:lnSpc>
                <a:spcPct val="80000"/>
              </a:lnSpc>
              <a:spcBef>
                <a:spcPts val="0"/>
              </a:spcBef>
              <a:spcAft>
                <a:spcPts val="0"/>
              </a:spcAft>
              <a:buClr>
                <a:schemeClr val="dk1"/>
              </a:buClr>
              <a:buSzPts val="2400"/>
              <a:buChar char="•"/>
            </a:pPr>
            <a:r>
              <a:rPr lang="en-US" dirty="0"/>
              <a:t>39% of RTTs share &gt;50% of didactics remotely (phone/internet) between rural and urban site</a:t>
            </a:r>
            <a:endParaRPr dirty="0"/>
          </a:p>
          <a:p>
            <a:pPr marL="685800" lvl="1" indent="-240030" algn="l" rtl="0">
              <a:lnSpc>
                <a:spcPct val="80000"/>
              </a:lnSpc>
              <a:spcBef>
                <a:spcPts val="500"/>
              </a:spcBef>
              <a:spcAft>
                <a:spcPts val="0"/>
              </a:spcAft>
              <a:buClr>
                <a:schemeClr val="dk1"/>
              </a:buClr>
              <a:buSzPts val="2400"/>
              <a:buChar char="•"/>
            </a:pPr>
            <a:r>
              <a:rPr lang="en-US" sz="2400" dirty="0"/>
              <a:t>Though 26% also share none</a:t>
            </a:r>
            <a:endParaRPr sz="2400" dirty="0"/>
          </a:p>
          <a:p>
            <a:pPr marL="228600" lvl="0" indent="-216534" algn="l" rtl="0">
              <a:lnSpc>
                <a:spcPct val="80000"/>
              </a:lnSpc>
              <a:spcBef>
                <a:spcPts val="1000"/>
              </a:spcBef>
              <a:spcAft>
                <a:spcPts val="0"/>
              </a:spcAft>
              <a:buClr>
                <a:schemeClr val="dk1"/>
              </a:buClr>
              <a:buSzPts val="2400"/>
              <a:buChar char="•"/>
            </a:pPr>
            <a:r>
              <a:rPr lang="en-US" dirty="0"/>
              <a:t>The majority (52%) of RTTs have a little (1-25%) of didactics shared in person with rural and urban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8"/>
                  </a:ext>
                </a:extLst>
              </a:rPr>
              <a:t>sites</a:t>
            </a:r>
            <a:endParaRPr dirty="0"/>
          </a:p>
          <a:p>
            <a:pPr marL="914400" lvl="1" indent="-381000" algn="l" rtl="0">
              <a:lnSpc>
                <a:spcPct val="80000"/>
              </a:lnSpc>
              <a:spcBef>
                <a:spcPts val="1000"/>
              </a:spcBef>
              <a:spcAft>
                <a:spcPts val="0"/>
              </a:spcAft>
              <a:buSzPts val="2400"/>
              <a:buChar char="•"/>
            </a:pPr>
            <a:r>
              <a:rPr lang="en-US" sz="2400" dirty="0"/>
              <a:t>17% share no in person didactics</a:t>
            </a:r>
            <a:endParaRPr sz="2400" dirty="0"/>
          </a:p>
          <a:p>
            <a:pPr marL="228600" lvl="0" indent="-216534" algn="l" rtl="0">
              <a:lnSpc>
                <a:spcPct val="80000"/>
              </a:lnSpc>
              <a:spcBef>
                <a:spcPts val="1000"/>
              </a:spcBef>
              <a:spcAft>
                <a:spcPts val="0"/>
              </a:spcAft>
              <a:buClr>
                <a:schemeClr val="dk1"/>
              </a:buClr>
              <a:buSzPts val="2400"/>
              <a:buChar char="•"/>
            </a:pPr>
            <a:r>
              <a:rPr lang="en-US" dirty="0"/>
              <a:t>75% of RTTs with any shared didactics (N=20/23) have shared didactics delivered multiple times per month</a:t>
            </a:r>
            <a:endParaRPr dirty="0"/>
          </a:p>
          <a:p>
            <a:pPr marL="914400" lvl="1" indent="-381000" algn="l" rtl="0">
              <a:lnSpc>
                <a:spcPct val="80000"/>
              </a:lnSpc>
              <a:spcBef>
                <a:spcPts val="1000"/>
              </a:spcBef>
              <a:spcAft>
                <a:spcPts val="0"/>
              </a:spcAft>
              <a:buClr>
                <a:schemeClr val="dk1"/>
              </a:buClr>
              <a:buSzPts val="2400"/>
              <a:buChar char="•"/>
            </a:pPr>
            <a:r>
              <a:rPr lang="en-US" sz="2400" dirty="0"/>
              <a:t>This includes 25% who have them more than once per week</a:t>
            </a:r>
            <a:endParaRPr sz="2400" dirty="0"/>
          </a:p>
          <a:p>
            <a:pPr marL="228600" lvl="0" indent="-216534" algn="l" rtl="0">
              <a:lnSpc>
                <a:spcPct val="80000"/>
              </a:lnSpc>
              <a:spcBef>
                <a:spcPts val="1000"/>
              </a:spcBef>
              <a:spcAft>
                <a:spcPts val="0"/>
              </a:spcAft>
              <a:buClr>
                <a:schemeClr val="dk1"/>
              </a:buClr>
              <a:buSzPts val="2400"/>
              <a:buChar char="•"/>
            </a:pPr>
            <a:r>
              <a:rPr lang="en-US" dirty="0"/>
              <a:t>Most shared didactic sessions are ≥2 hours (60%)</a:t>
            </a:r>
            <a:endParaRPr dirty="0"/>
          </a:p>
          <a:p>
            <a:pPr marL="228600" lvl="0" indent="-216534" algn="l" rtl="0">
              <a:lnSpc>
                <a:spcPct val="80000"/>
              </a:lnSpc>
              <a:spcBef>
                <a:spcPts val="1000"/>
              </a:spcBef>
              <a:spcAft>
                <a:spcPts val="0"/>
              </a:spcAft>
              <a:buClr>
                <a:schemeClr val="dk1"/>
              </a:buClr>
              <a:buSzPts val="2400"/>
              <a:buChar char="•"/>
            </a:pPr>
            <a:r>
              <a:rPr lang="en-US" dirty="0"/>
              <a:t>45% are bi-directional &gt;50% of the time </a:t>
            </a:r>
            <a:endParaRPr dirty="0"/>
          </a:p>
          <a:p>
            <a:pPr marL="914400" lvl="1" indent="-381000" algn="l" rtl="0">
              <a:lnSpc>
                <a:spcPct val="80000"/>
              </a:lnSpc>
              <a:spcBef>
                <a:spcPts val="1000"/>
              </a:spcBef>
              <a:spcAft>
                <a:spcPts val="0"/>
              </a:spcAft>
              <a:buClr>
                <a:schemeClr val="dk1"/>
              </a:buClr>
              <a:buSzPts val="2400"/>
              <a:buChar char="•"/>
            </a:pPr>
            <a:r>
              <a:rPr lang="en-US" sz="2400" dirty="0"/>
              <a:t>Another 30% are never bi-directional</a:t>
            </a:r>
            <a:endParaRPr sz="2400" dirty="0"/>
          </a:p>
          <a:p>
            <a:pPr marL="228600" lvl="0" indent="-64135" algn="l" rtl="0">
              <a:lnSpc>
                <a:spcPct val="80000"/>
              </a:lnSpc>
              <a:spcBef>
                <a:spcPts val="1000"/>
              </a:spcBef>
              <a:spcAft>
                <a:spcPts val="0"/>
              </a:spcAft>
              <a:buClr>
                <a:schemeClr val="dk1"/>
              </a:buClr>
              <a:buSzPts val="2590"/>
              <a:buNone/>
            </a:pP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9185"/>
    </mc:Choice>
    <mc:Fallback xmlns="">
      <p:transition spd="slow" advTm="129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551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72421ce985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Didactics at Rural &amp; Urban Sites</a:t>
            </a:r>
            <a:endParaRPr/>
          </a:p>
        </p:txBody>
      </p:sp>
      <p:sp>
        <p:nvSpPr>
          <p:cNvPr id="176" name="Google Shape;176;g72421ce985_0_0"/>
          <p:cNvSpPr txBox="1">
            <a:spLocks noGrp="1"/>
          </p:cNvSpPr>
          <p:nvPr>
            <p:ph type="body" idx="1"/>
          </p:nvPr>
        </p:nvSpPr>
        <p:spPr>
          <a:xfrm>
            <a:off x="838200" y="1608850"/>
            <a:ext cx="10515600" cy="47562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chemeClr val="lt2"/>
              </a:buClr>
              <a:buSzPts val="2400"/>
              <a:buChar char="●"/>
            </a:pPr>
            <a:r>
              <a:rPr lang="en-US" dirty="0"/>
              <a:t>Similar l</a:t>
            </a:r>
            <a:r>
              <a:rPr lang="en-US" sz="2400" dirty="0"/>
              <a:t>ength of separate didactics at rural and urban sites</a:t>
            </a:r>
            <a:endParaRPr sz="2400" dirty="0"/>
          </a:p>
          <a:p>
            <a:pPr marL="457200" lvl="0" indent="-381000" algn="l" rtl="0">
              <a:lnSpc>
                <a:spcPct val="115000"/>
              </a:lnSpc>
              <a:spcBef>
                <a:spcPts val="0"/>
              </a:spcBef>
              <a:spcAft>
                <a:spcPts val="0"/>
              </a:spcAft>
              <a:buClr>
                <a:schemeClr val="lt2"/>
              </a:buClr>
              <a:buSzPts val="2400"/>
              <a:buChar char="●"/>
            </a:pPr>
            <a:r>
              <a:rPr lang="en-US" sz="2400" dirty="0"/>
              <a:t>Residents at both rural and urban sites are frequently or always excused from clinical responsibilities for didactics</a:t>
            </a:r>
            <a:endParaRPr sz="2400" dirty="0"/>
          </a:p>
          <a:p>
            <a:pPr marL="457200" lvl="0" indent="-381000" algn="l" rtl="0">
              <a:lnSpc>
                <a:spcPct val="115000"/>
              </a:lnSpc>
              <a:spcBef>
                <a:spcPts val="0"/>
              </a:spcBef>
              <a:spcAft>
                <a:spcPts val="0"/>
              </a:spcAft>
              <a:buClr>
                <a:schemeClr val="lt2"/>
              </a:buClr>
              <a:buSzPts val="2400"/>
              <a:buChar char="●"/>
            </a:pPr>
            <a:r>
              <a:rPr lang="en-US" sz="2400" dirty="0"/>
              <a:t>Who teaches?</a:t>
            </a:r>
            <a:endParaRPr sz="2400" dirty="0"/>
          </a:p>
          <a:p>
            <a:pPr marL="914400" lvl="0" indent="-381000" algn="l" rtl="0">
              <a:lnSpc>
                <a:spcPct val="115000"/>
              </a:lnSpc>
              <a:spcBef>
                <a:spcPts val="0"/>
              </a:spcBef>
              <a:spcAft>
                <a:spcPts val="0"/>
              </a:spcAft>
              <a:buClr>
                <a:schemeClr val="lt2"/>
              </a:buClr>
              <a:buSzPts val="2400"/>
              <a:buChar char="●"/>
            </a:pPr>
            <a:r>
              <a:rPr lang="en-US" sz="2400" dirty="0"/>
              <a:t>urban site faculty tend to lead didactics 20-80% of the time</a:t>
            </a:r>
            <a:endParaRPr sz="2400" dirty="0"/>
          </a:p>
          <a:p>
            <a:pPr marL="914400" lvl="0" indent="-381000" algn="l" rtl="0">
              <a:lnSpc>
                <a:spcPct val="115000"/>
              </a:lnSpc>
              <a:spcBef>
                <a:spcPts val="0"/>
              </a:spcBef>
              <a:spcAft>
                <a:spcPts val="0"/>
              </a:spcAft>
              <a:buClr>
                <a:schemeClr val="lt2"/>
              </a:buClr>
              <a:buSzPts val="2400"/>
              <a:buChar char="●"/>
            </a:pPr>
            <a:r>
              <a:rPr lang="en-US" sz="2400" dirty="0"/>
              <a:t>rural site faculty tend to lead less than 20% of the time</a:t>
            </a:r>
            <a:endParaRPr sz="2400" dirty="0"/>
          </a:p>
          <a:p>
            <a:pPr marL="914400" lvl="0" indent="-381000" algn="l" rtl="0">
              <a:lnSpc>
                <a:spcPct val="115000"/>
              </a:lnSpc>
              <a:spcBef>
                <a:spcPts val="0"/>
              </a:spcBef>
              <a:spcAft>
                <a:spcPts val="0"/>
              </a:spcAft>
              <a:buClr>
                <a:schemeClr val="lt2"/>
              </a:buClr>
              <a:buSzPts val="2400"/>
              <a:buChar char="●"/>
            </a:pPr>
            <a:r>
              <a:rPr lang="en-US" sz="2400" dirty="0"/>
              <a:t>residents are leading didactics less than 20% of the time at most sites, with similar amounts of resident teaching at both urban and rural sites</a:t>
            </a:r>
            <a:endParaRPr sz="2400" dirty="0"/>
          </a:p>
          <a:p>
            <a:pPr marL="914400" lvl="0" indent="-381000" algn="l" rtl="0">
              <a:lnSpc>
                <a:spcPct val="115000"/>
              </a:lnSpc>
              <a:spcBef>
                <a:spcPts val="0"/>
              </a:spcBef>
              <a:spcAft>
                <a:spcPts val="0"/>
              </a:spcAft>
              <a:buClr>
                <a:schemeClr val="lt2"/>
              </a:buClr>
              <a:buSzPts val="2400"/>
              <a:buChar char="●"/>
            </a:pPr>
            <a:r>
              <a:rPr lang="en-US" sz="2400" dirty="0"/>
              <a:t>some teaching from non-residency faculty (1-20%) with urban site non-residency faculty teaching more often (21-40%)</a:t>
            </a:r>
            <a:endParaRPr sz="24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295"/>
    </mc:Choice>
    <mc:Fallback xmlns="">
      <p:transition spd="slow" advTm="89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346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
          <p:cNvSpPr/>
          <p:nvPr/>
        </p:nvSpPr>
        <p:spPr>
          <a:xfrm>
            <a:off x="-1764632" y="-320842"/>
            <a:ext cx="12192000" cy="45720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182" name="Google Shape;182;p8" title="Points scored"/>
          <p:cNvPicPr preferRelativeResize="0"/>
          <p:nvPr/>
        </p:nvPicPr>
        <p:blipFill>
          <a:blip r:embed="rId5">
            <a:alphaModFix amt="71000"/>
          </a:blip>
          <a:stretch>
            <a:fillRect/>
          </a:stretch>
        </p:blipFill>
        <p:spPr>
          <a:xfrm>
            <a:off x="1320350" y="1201000"/>
            <a:ext cx="8699601" cy="5381100"/>
          </a:xfrm>
          <a:prstGeom prst="rect">
            <a:avLst/>
          </a:prstGeom>
          <a:noFill/>
          <a:ln>
            <a:noFill/>
          </a:ln>
        </p:spPr>
      </p:pic>
      <p:sp>
        <p:nvSpPr>
          <p:cNvPr id="183" name="Google Shape;183;p8"/>
          <p:cNvSpPr txBox="1">
            <a:spLocks noGrp="1"/>
          </p:cNvSpPr>
          <p:nvPr>
            <p:ph type="title"/>
          </p:nvPr>
        </p:nvSpPr>
        <p:spPr>
          <a:xfrm>
            <a:off x="838200" y="1363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Most Commonly Used Didactic Formats</a:t>
            </a:r>
            <a:endParaRPr/>
          </a:p>
        </p:txBody>
      </p:sp>
      <p:pic>
        <p:nvPicPr>
          <p:cNvPr id="2" name="Audio 1">
            <a:hlinkClick r:id="" action="ppaction://media"/>
            <a:extLst>
              <a:ext uri="{FF2B5EF4-FFF2-40B4-BE49-F238E27FC236}">
                <a16:creationId xmlns:a16="http://schemas.microsoft.com/office/drawing/2014/main" id="{7ECEA81E-C0CD-F646-8283-413E0E8DD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72421ce985_0_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Remote Didactics</a:t>
            </a:r>
            <a:endParaRPr/>
          </a:p>
        </p:txBody>
      </p:sp>
      <p:sp>
        <p:nvSpPr>
          <p:cNvPr id="190" name="Google Shape;190;g72421ce985_0_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a:t>100% report most didactics sessions are synchronous</a:t>
            </a:r>
            <a:endParaRPr/>
          </a:p>
          <a:p>
            <a:pPr marL="457200" lvl="0" indent="-381000" algn="l" rtl="0">
              <a:spcBef>
                <a:spcPts val="0"/>
              </a:spcBef>
              <a:spcAft>
                <a:spcPts val="0"/>
              </a:spcAft>
              <a:buSzPts val="2400"/>
              <a:buChar char="•"/>
            </a:pPr>
            <a:r>
              <a:rPr lang="en-US"/>
              <a:t>Most sites are using in person (70%) AND remote audio &amp; video (61%) for most didactic sessions</a:t>
            </a:r>
            <a:endParaRPr/>
          </a:p>
          <a:p>
            <a:pPr marL="457200" lvl="0" indent="-381000" algn="l" rtl="0">
              <a:spcBef>
                <a:spcPts val="0"/>
              </a:spcBef>
              <a:spcAft>
                <a:spcPts val="0"/>
              </a:spcAft>
              <a:buSzPts val="2400"/>
              <a:buChar char="•"/>
            </a:pPr>
            <a:r>
              <a:rPr lang="en-US"/>
              <a:t>93% (13/14) report having issues with remote connection or technology some of the time </a:t>
            </a:r>
            <a:endParaRPr/>
          </a:p>
          <a:p>
            <a:pPr marL="914400" lvl="1" indent="-381000" algn="l" rtl="0">
              <a:spcBef>
                <a:spcPts val="0"/>
              </a:spcBef>
              <a:spcAft>
                <a:spcPts val="0"/>
              </a:spcAft>
              <a:buSzPts val="2400"/>
              <a:buChar char="•"/>
            </a:pPr>
            <a:r>
              <a:rPr lang="en-US" sz="2400"/>
              <a:t>but 71% report less that they have issues less than 25% of the time</a:t>
            </a:r>
            <a:endParaRPr sz="2400"/>
          </a:p>
          <a:p>
            <a:pPr marL="457200" lvl="0" indent="-381000" algn="l" rtl="0">
              <a:lnSpc>
                <a:spcPct val="100000"/>
              </a:lnSpc>
              <a:spcBef>
                <a:spcPts val="0"/>
              </a:spcBef>
              <a:spcAft>
                <a:spcPts val="0"/>
              </a:spcAft>
              <a:buSzPts val="2400"/>
              <a:buChar char="•"/>
            </a:pPr>
            <a:r>
              <a:rPr lang="en-US"/>
              <a:t>85% have someone on site to help with technology </a:t>
            </a:r>
            <a:endParaRPr/>
          </a:p>
        </p:txBody>
      </p:sp>
      <p:pic>
        <p:nvPicPr>
          <p:cNvPr id="2" name="Audio 1">
            <a:hlinkClick r:id="" action="ppaction://media"/>
            <a:extLst>
              <a:ext uri="{FF2B5EF4-FFF2-40B4-BE49-F238E27FC236}">
                <a16:creationId xmlns:a16="http://schemas.microsoft.com/office/drawing/2014/main" id="{67F534E6-819F-734D-A33D-C93494C5BC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022"/>
    </mc:Choice>
    <mc:Fallback xmlns="">
      <p:transition spd="slow" advTm="45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1" indent="-76200" algn="l" rtl="0">
              <a:lnSpc>
                <a:spcPct val="90000"/>
              </a:lnSpc>
              <a:spcBef>
                <a:spcPts val="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graphicFrame>
        <p:nvGraphicFramePr>
          <p:cNvPr id="197" name="Google Shape;197;p9"/>
          <p:cNvGraphicFramePr/>
          <p:nvPr/>
        </p:nvGraphicFramePr>
        <p:xfrm>
          <a:off x="988925" y="1488682"/>
          <a:ext cx="9995650" cy="5067160"/>
        </p:xfrm>
        <a:graphic>
          <a:graphicData uri="http://schemas.openxmlformats.org/drawingml/2006/table">
            <a:tbl>
              <a:tblPr firstRow="1" bandRow="1">
                <a:noFill/>
                <a:tableStyleId>{5288DD11-2437-401F-8C2A-1946BB4D4F9B}</a:tableStyleId>
              </a:tblPr>
              <a:tblGrid>
                <a:gridCol w="4752925">
                  <a:extLst>
                    <a:ext uri="{9D8B030D-6E8A-4147-A177-3AD203B41FA5}">
                      <a16:colId xmlns:a16="http://schemas.microsoft.com/office/drawing/2014/main" val="20000"/>
                    </a:ext>
                  </a:extLst>
                </a:gridCol>
                <a:gridCol w="5242725">
                  <a:extLst>
                    <a:ext uri="{9D8B030D-6E8A-4147-A177-3AD203B41FA5}">
                      <a16:colId xmlns:a16="http://schemas.microsoft.com/office/drawing/2014/main" val="20001"/>
                    </a:ext>
                  </a:extLst>
                </a:gridCol>
              </a:tblGrid>
              <a:tr h="952350">
                <a:tc>
                  <a:txBody>
                    <a:bodyPr/>
                    <a:lstStyle/>
                    <a:p>
                      <a:pPr marL="0" marR="0" lvl="0" indent="0" algn="ctr" rtl="0">
                        <a:lnSpc>
                          <a:spcPct val="100000"/>
                        </a:lnSpc>
                        <a:spcBef>
                          <a:spcPts val="0"/>
                        </a:spcBef>
                        <a:spcAft>
                          <a:spcPts val="0"/>
                        </a:spcAft>
                        <a:buClr>
                          <a:schemeClr val="dk1"/>
                        </a:buClr>
                        <a:buSzPts val="1800"/>
                        <a:buFont typeface="Calibri"/>
                        <a:buNone/>
                      </a:pPr>
                      <a:r>
                        <a:rPr lang="en-US" sz="2400" u="none" strike="noStrike" cap="none">
                          <a:solidFill>
                            <a:schemeClr val="dk1"/>
                          </a:solidFill>
                          <a:latin typeface="Average"/>
                          <a:ea typeface="Average"/>
                          <a:cs typeface="Average"/>
                          <a:sym typeface="Average"/>
                        </a:rPr>
                        <a:t>Top barriers for those </a:t>
                      </a:r>
                      <a:r>
                        <a:rPr lang="en-US" sz="2400">
                          <a:solidFill>
                            <a:schemeClr val="dk1"/>
                          </a:solidFill>
                          <a:latin typeface="Average"/>
                          <a:ea typeface="Average"/>
                          <a:cs typeface="Average"/>
                          <a:sym typeface="Average"/>
                        </a:rPr>
                        <a:t>without shared</a:t>
                      </a:r>
                      <a:r>
                        <a:rPr lang="en-US" sz="2400" u="none" strike="noStrike" cap="none">
                          <a:solidFill>
                            <a:schemeClr val="dk1"/>
                          </a:solidFill>
                          <a:latin typeface="Average"/>
                          <a:ea typeface="Average"/>
                          <a:cs typeface="Average"/>
                          <a:sym typeface="Average"/>
                        </a:rPr>
                        <a:t> remote didactics </a:t>
                      </a:r>
                      <a:endParaRPr sz="2400" u="none" strike="noStrike" cap="none">
                        <a:solidFill>
                          <a:schemeClr val="dk1"/>
                        </a:solidFill>
                        <a:latin typeface="Average"/>
                        <a:ea typeface="Average"/>
                        <a:cs typeface="Average"/>
                        <a:sym typeface="Average"/>
                      </a:endParaRPr>
                    </a:p>
                  </a:txBody>
                  <a:tcPr marL="91450" marR="91450" marT="45725" marB="45725">
                    <a:solidFill>
                      <a:schemeClr val="accent1"/>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2400" u="none" strike="noStrike" cap="none">
                          <a:solidFill>
                            <a:schemeClr val="dk1"/>
                          </a:solidFill>
                          <a:latin typeface="Average"/>
                          <a:ea typeface="Average"/>
                          <a:cs typeface="Average"/>
                          <a:sym typeface="Average"/>
                        </a:rPr>
                        <a:t>Top challenges for those </a:t>
                      </a:r>
                      <a:r>
                        <a:rPr lang="en-US" sz="2400">
                          <a:solidFill>
                            <a:schemeClr val="dk1"/>
                          </a:solidFill>
                          <a:latin typeface="Average"/>
                          <a:ea typeface="Average"/>
                          <a:cs typeface="Average"/>
                          <a:sym typeface="Average"/>
                        </a:rPr>
                        <a:t>with shared</a:t>
                      </a:r>
                      <a:r>
                        <a:rPr lang="en-US" sz="2400" u="none" strike="noStrike" cap="none">
                          <a:solidFill>
                            <a:schemeClr val="dk1"/>
                          </a:solidFill>
                          <a:latin typeface="Average"/>
                          <a:ea typeface="Average"/>
                          <a:cs typeface="Average"/>
                          <a:sym typeface="Average"/>
                        </a:rPr>
                        <a:t> remote didactics</a:t>
                      </a:r>
                      <a:endParaRPr sz="2400" u="none" strike="noStrike" cap="none">
                        <a:solidFill>
                          <a:schemeClr val="dk1"/>
                        </a:solidFill>
                        <a:latin typeface="Average"/>
                        <a:ea typeface="Average"/>
                        <a:cs typeface="Average"/>
                        <a:sym typeface="Average"/>
                      </a:endParaRPr>
                    </a:p>
                  </a:txBody>
                  <a:tcPr marL="91450" marR="91450" marT="45725" marB="45725">
                    <a:solidFill>
                      <a:schemeClr val="accent1"/>
                    </a:solidFill>
                  </a:tcPr>
                </a:tc>
                <a:extLst>
                  <a:ext uri="{0D108BD9-81ED-4DB2-BD59-A6C34878D82A}">
                    <a16:rowId xmlns:a16="http://schemas.microsoft.com/office/drawing/2014/main" val="10000"/>
                  </a:ext>
                </a:extLst>
              </a:tr>
              <a:tr h="2218650">
                <a:tc>
                  <a:txBody>
                    <a:bodyPr/>
                    <a:lstStyle/>
                    <a:p>
                      <a:pPr marL="457200" lvl="0" indent="-381000" algn="l" rtl="0">
                        <a:spcBef>
                          <a:spcPts val="0"/>
                        </a:spcBef>
                        <a:spcAft>
                          <a:spcPts val="0"/>
                        </a:spcAft>
                        <a:buClr>
                          <a:schemeClr val="lt1"/>
                        </a:buClr>
                        <a:buSzPts val="2400"/>
                        <a:buFont typeface="Average"/>
                        <a:buAutoNum type="arabicPeriod"/>
                      </a:pPr>
                      <a:r>
                        <a:rPr lang="en-US" sz="2400">
                          <a:solidFill>
                            <a:schemeClr val="lt1"/>
                          </a:solidFill>
                          <a:latin typeface="Average"/>
                          <a:ea typeface="Average"/>
                          <a:cs typeface="Average"/>
                          <a:sym typeface="Average"/>
                        </a:rPr>
                        <a:t>Scheduling challenges</a:t>
                      </a:r>
                      <a:endParaRPr sz="2400">
                        <a:solidFill>
                          <a:schemeClr val="lt1"/>
                        </a:solidFill>
                        <a:latin typeface="Average"/>
                        <a:ea typeface="Average"/>
                        <a:cs typeface="Average"/>
                        <a:sym typeface="Average"/>
                      </a:endParaRPr>
                    </a:p>
                    <a:p>
                      <a:pPr marL="457200" lvl="0" indent="-381000" algn="l" rtl="0">
                        <a:spcBef>
                          <a:spcPts val="0"/>
                        </a:spcBef>
                        <a:spcAft>
                          <a:spcPts val="0"/>
                        </a:spcAft>
                        <a:buClr>
                          <a:schemeClr val="lt1"/>
                        </a:buClr>
                        <a:buSzPts val="2400"/>
                        <a:buFont typeface="Average"/>
                        <a:buAutoNum type="arabicPeriod"/>
                      </a:pPr>
                      <a:r>
                        <a:rPr lang="en-US" sz="2400">
                          <a:solidFill>
                            <a:schemeClr val="lt1"/>
                          </a:solidFill>
                          <a:latin typeface="Average"/>
                          <a:ea typeface="Average"/>
                          <a:cs typeface="Average"/>
                          <a:sym typeface="Average"/>
                        </a:rPr>
                        <a:t>Lack of faculty champions</a:t>
                      </a:r>
                      <a:endParaRPr sz="2400">
                        <a:solidFill>
                          <a:schemeClr val="lt1"/>
                        </a:solidFill>
                        <a:latin typeface="Average"/>
                        <a:ea typeface="Average"/>
                        <a:cs typeface="Average"/>
                        <a:sym typeface="Average"/>
                      </a:endParaRPr>
                    </a:p>
                    <a:p>
                      <a:pPr marL="0" marR="0" lvl="0" indent="0" algn="l" rtl="0">
                        <a:lnSpc>
                          <a:spcPct val="100000"/>
                        </a:lnSpc>
                        <a:spcBef>
                          <a:spcPts val="0"/>
                        </a:spcBef>
                        <a:spcAft>
                          <a:spcPts val="0"/>
                        </a:spcAft>
                        <a:buClr>
                          <a:srgbClr val="000000"/>
                        </a:buClr>
                        <a:buSzPts val="1800"/>
                        <a:buFont typeface="Arial"/>
                        <a:buNone/>
                      </a:pPr>
                      <a:endParaRPr sz="2400" u="none" strike="noStrike" cap="none">
                        <a:solidFill>
                          <a:schemeClr val="lt1"/>
                        </a:solidFill>
                        <a:latin typeface="Average"/>
                        <a:ea typeface="Average"/>
                        <a:cs typeface="Average"/>
                        <a:sym typeface="Average"/>
                      </a:endParaRPr>
                    </a:p>
                  </a:txBody>
                  <a:tcPr marL="91450" marR="91450" marT="45725" marB="45725">
                    <a:solidFill>
                      <a:schemeClr val="lt2"/>
                    </a:solidFill>
                  </a:tcPr>
                </a:tc>
                <a:tc>
                  <a:txBody>
                    <a:bodyPr/>
                    <a:lstStyle/>
                    <a:p>
                      <a:pPr marL="457200" marR="0" lvl="0" indent="-438150" algn="l" rtl="0">
                        <a:lnSpc>
                          <a:spcPct val="100000"/>
                        </a:lnSpc>
                        <a:spcBef>
                          <a:spcPts val="0"/>
                        </a:spcBef>
                        <a:spcAft>
                          <a:spcPts val="0"/>
                        </a:spcAft>
                        <a:buClr>
                          <a:schemeClr val="lt1"/>
                        </a:buClr>
                        <a:buSzPts val="2400"/>
                        <a:buFont typeface="Average"/>
                        <a:buAutoNum type="arabicPeriod"/>
                      </a:pPr>
                      <a:r>
                        <a:rPr lang="en-US" sz="2400">
                          <a:solidFill>
                            <a:schemeClr val="lt1"/>
                          </a:solidFill>
                          <a:latin typeface="Average"/>
                          <a:ea typeface="Average"/>
                          <a:cs typeface="Average"/>
                          <a:sym typeface="Average"/>
                        </a:rPr>
                        <a:t>Lack of training for faculty/residents in giving remote didactics</a:t>
                      </a:r>
                      <a:endParaRPr sz="2400">
                        <a:solidFill>
                          <a:schemeClr val="lt1"/>
                        </a:solidFill>
                        <a:latin typeface="Average"/>
                        <a:ea typeface="Average"/>
                        <a:cs typeface="Average"/>
                        <a:sym typeface="Average"/>
                      </a:endParaRPr>
                    </a:p>
                    <a:p>
                      <a:pPr marL="0" marR="0" lvl="0" indent="76200" algn="l" rtl="0">
                        <a:lnSpc>
                          <a:spcPct val="100000"/>
                        </a:lnSpc>
                        <a:spcBef>
                          <a:spcPts val="0"/>
                        </a:spcBef>
                        <a:spcAft>
                          <a:spcPts val="0"/>
                        </a:spcAft>
                        <a:buClr>
                          <a:schemeClr val="lt1"/>
                        </a:buClr>
                        <a:buSzPts val="2400"/>
                        <a:buFont typeface="Average"/>
                        <a:buAutoNum type="arabicPeriod"/>
                      </a:pPr>
                      <a:r>
                        <a:rPr lang="en-US" sz="2400">
                          <a:solidFill>
                            <a:schemeClr val="lt1"/>
                          </a:solidFill>
                          <a:latin typeface="Average"/>
                          <a:ea typeface="Average"/>
                          <a:cs typeface="Average"/>
                          <a:sym typeface="Average"/>
                        </a:rPr>
                        <a:t>Lack of time to develop curriculum</a:t>
                      </a:r>
                      <a:endParaRPr sz="2400" u="none" strike="noStrike" cap="none">
                        <a:solidFill>
                          <a:schemeClr val="lt1"/>
                        </a:solidFill>
                        <a:latin typeface="Average"/>
                        <a:ea typeface="Average"/>
                        <a:cs typeface="Average"/>
                        <a:sym typeface="Average"/>
                      </a:endParaRPr>
                    </a:p>
                    <a:p>
                      <a:pPr marL="0" marR="0" lvl="0" indent="76200" algn="l" rtl="0">
                        <a:lnSpc>
                          <a:spcPct val="100000"/>
                        </a:lnSpc>
                        <a:spcBef>
                          <a:spcPts val="0"/>
                        </a:spcBef>
                        <a:spcAft>
                          <a:spcPts val="0"/>
                        </a:spcAft>
                        <a:buClr>
                          <a:schemeClr val="lt1"/>
                        </a:buClr>
                        <a:buSzPts val="2400"/>
                        <a:buFont typeface="Average"/>
                        <a:buAutoNum type="arabicPeriod"/>
                      </a:pPr>
                      <a:r>
                        <a:rPr lang="en-US" sz="2400">
                          <a:solidFill>
                            <a:schemeClr val="lt1"/>
                          </a:solidFill>
                          <a:latin typeface="Average"/>
                          <a:ea typeface="Average"/>
                          <a:cs typeface="Average"/>
                          <a:sym typeface="Average"/>
                        </a:rPr>
                        <a:t>Tie between:</a:t>
                      </a:r>
                      <a:endParaRPr sz="2400">
                        <a:solidFill>
                          <a:schemeClr val="lt1"/>
                        </a:solidFill>
                        <a:latin typeface="Average"/>
                        <a:ea typeface="Average"/>
                        <a:cs typeface="Average"/>
                        <a:sym typeface="Average"/>
                      </a:endParaRPr>
                    </a:p>
                    <a:p>
                      <a:pPr marL="857250" marR="0" lvl="1" indent="-381000" algn="l" rtl="0">
                        <a:lnSpc>
                          <a:spcPct val="100000"/>
                        </a:lnSpc>
                        <a:spcBef>
                          <a:spcPts val="0"/>
                        </a:spcBef>
                        <a:spcAft>
                          <a:spcPts val="0"/>
                        </a:spcAft>
                        <a:buClr>
                          <a:schemeClr val="lt1"/>
                        </a:buClr>
                        <a:buSzPts val="2400"/>
                        <a:buFont typeface="Average"/>
                        <a:buAutoNum type="alphaLcPeriod"/>
                      </a:pPr>
                      <a:r>
                        <a:rPr lang="en-US" sz="2400" u="none" strike="noStrike" cap="none">
                          <a:solidFill>
                            <a:schemeClr val="lt1"/>
                          </a:solidFill>
                          <a:latin typeface="Average"/>
                          <a:ea typeface="Average"/>
                          <a:cs typeface="Average"/>
                          <a:sym typeface="Average"/>
                        </a:rPr>
                        <a:t>Lack of appropriate technology;</a:t>
                      </a:r>
                      <a:endParaRPr sz="2400">
                        <a:solidFill>
                          <a:schemeClr val="lt1"/>
                        </a:solidFill>
                        <a:latin typeface="Average"/>
                        <a:ea typeface="Average"/>
                        <a:cs typeface="Average"/>
                        <a:sym typeface="Average"/>
                      </a:endParaRPr>
                    </a:p>
                    <a:p>
                      <a:pPr marL="857250" marR="0" lvl="1" indent="-381000" algn="l" rtl="0">
                        <a:lnSpc>
                          <a:spcPct val="100000"/>
                        </a:lnSpc>
                        <a:spcBef>
                          <a:spcPts val="0"/>
                        </a:spcBef>
                        <a:spcAft>
                          <a:spcPts val="0"/>
                        </a:spcAft>
                        <a:buClr>
                          <a:schemeClr val="lt1"/>
                        </a:buClr>
                        <a:buSzPts val="2400"/>
                        <a:buFont typeface="Average"/>
                        <a:buAutoNum type="alphaLcPeriod"/>
                      </a:pPr>
                      <a:r>
                        <a:rPr lang="en-US" sz="2400">
                          <a:solidFill>
                            <a:schemeClr val="lt1"/>
                          </a:solidFill>
                          <a:latin typeface="Average"/>
                          <a:ea typeface="Average"/>
                          <a:cs typeface="Average"/>
                          <a:sym typeface="Average"/>
                        </a:rPr>
                        <a:t>Lack of staff to help with remote connection;</a:t>
                      </a:r>
                      <a:endParaRPr sz="2400">
                        <a:solidFill>
                          <a:schemeClr val="lt1"/>
                        </a:solidFill>
                        <a:latin typeface="Average"/>
                        <a:ea typeface="Average"/>
                        <a:cs typeface="Average"/>
                        <a:sym typeface="Average"/>
                      </a:endParaRPr>
                    </a:p>
                    <a:p>
                      <a:pPr marL="857250" marR="0" lvl="1" indent="-381000" algn="l" rtl="0">
                        <a:lnSpc>
                          <a:spcPct val="100000"/>
                        </a:lnSpc>
                        <a:spcBef>
                          <a:spcPts val="0"/>
                        </a:spcBef>
                        <a:spcAft>
                          <a:spcPts val="0"/>
                        </a:spcAft>
                        <a:buClr>
                          <a:schemeClr val="lt1"/>
                        </a:buClr>
                        <a:buSzPts val="2400"/>
                        <a:buFont typeface="Average"/>
                        <a:buAutoNum type="alphaLcPeriod"/>
                      </a:pPr>
                      <a:r>
                        <a:rPr lang="en-US" sz="2400">
                          <a:solidFill>
                            <a:schemeClr val="lt1"/>
                          </a:solidFill>
                          <a:latin typeface="Average"/>
                          <a:ea typeface="Average"/>
                          <a:cs typeface="Average"/>
                          <a:sym typeface="Average"/>
                        </a:rPr>
                        <a:t>Lack of faculty availability; </a:t>
                      </a:r>
                      <a:endParaRPr sz="2400">
                        <a:solidFill>
                          <a:schemeClr val="lt1"/>
                        </a:solidFill>
                        <a:latin typeface="Average"/>
                        <a:ea typeface="Average"/>
                        <a:cs typeface="Average"/>
                        <a:sym typeface="Average"/>
                      </a:endParaRPr>
                    </a:p>
                    <a:p>
                      <a:pPr marL="857250" marR="0" lvl="1" indent="-381000" algn="l" rtl="0">
                        <a:lnSpc>
                          <a:spcPct val="100000"/>
                        </a:lnSpc>
                        <a:spcBef>
                          <a:spcPts val="0"/>
                        </a:spcBef>
                        <a:spcAft>
                          <a:spcPts val="0"/>
                        </a:spcAft>
                        <a:buClr>
                          <a:schemeClr val="lt1"/>
                        </a:buClr>
                        <a:buSzPts val="2400"/>
                        <a:buFont typeface="Average"/>
                        <a:buAutoNum type="alphaLcPeriod"/>
                      </a:pPr>
                      <a:r>
                        <a:rPr lang="en-US" sz="2400">
                          <a:solidFill>
                            <a:schemeClr val="lt1"/>
                          </a:solidFill>
                          <a:latin typeface="Average"/>
                          <a:ea typeface="Average"/>
                          <a:cs typeface="Average"/>
                          <a:sym typeface="Average"/>
                        </a:rPr>
                        <a:t>and no on-site IT person</a:t>
                      </a:r>
                      <a:endParaRPr sz="2400" u="none" strike="noStrike" cap="none">
                        <a:solidFill>
                          <a:schemeClr val="lt1"/>
                        </a:solidFill>
                        <a:latin typeface="Average"/>
                        <a:ea typeface="Average"/>
                        <a:cs typeface="Average"/>
                        <a:sym typeface="Average"/>
                      </a:endParaRPr>
                    </a:p>
                    <a:p>
                      <a:pPr marL="457200" marR="0" lvl="0" indent="0" algn="l" rtl="0">
                        <a:lnSpc>
                          <a:spcPct val="100000"/>
                        </a:lnSpc>
                        <a:spcBef>
                          <a:spcPts val="0"/>
                        </a:spcBef>
                        <a:spcAft>
                          <a:spcPts val="0"/>
                        </a:spcAft>
                        <a:buClr>
                          <a:srgbClr val="000000"/>
                        </a:buClr>
                        <a:buSzPts val="1800"/>
                        <a:buFont typeface="Arial"/>
                        <a:buNone/>
                      </a:pPr>
                      <a:endParaRPr sz="2400" u="none" strike="noStrike" cap="none">
                        <a:solidFill>
                          <a:schemeClr val="lt1"/>
                        </a:solidFill>
                        <a:latin typeface="Average"/>
                        <a:ea typeface="Average"/>
                        <a:cs typeface="Average"/>
                        <a:sym typeface="Average"/>
                      </a:endParaRPr>
                    </a:p>
                  </a:txBody>
                  <a:tcPr marL="91450" marR="91450" marT="45725" marB="45725">
                    <a:solidFill>
                      <a:schemeClr val="lt2"/>
                    </a:solidFill>
                  </a:tcPr>
                </a:tc>
                <a:extLst>
                  <a:ext uri="{0D108BD9-81ED-4DB2-BD59-A6C34878D82A}">
                    <a16:rowId xmlns:a16="http://schemas.microsoft.com/office/drawing/2014/main" val="10001"/>
                  </a:ext>
                </a:extLst>
              </a:tr>
            </a:tbl>
          </a:graphicData>
        </a:graphic>
      </p:graphicFrame>
      <p:sp>
        <p:nvSpPr>
          <p:cNvPr id="198" name="Google Shape;198;p9"/>
          <p:cNvSpPr txBox="1"/>
          <p:nvPr/>
        </p:nvSpPr>
        <p:spPr>
          <a:xfrm>
            <a:off x="838200" y="346875"/>
            <a:ext cx="9787200" cy="11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a:solidFill>
                  <a:schemeClr val="dk1"/>
                </a:solidFill>
                <a:latin typeface="Oswald"/>
                <a:ea typeface="Oswald"/>
                <a:cs typeface="Oswald"/>
                <a:sym typeface="Oswald"/>
              </a:rPr>
              <a:t>Barriers to Remote Didactics</a:t>
            </a:r>
            <a:endParaRPr sz="4000">
              <a:solidFill>
                <a:schemeClr val="dk1"/>
              </a:solidFill>
              <a:latin typeface="Oswald"/>
              <a:ea typeface="Oswald"/>
              <a:cs typeface="Oswald"/>
              <a:sym typeface="Oswald"/>
            </a:endParaRPr>
          </a:p>
        </p:txBody>
      </p:sp>
      <p:pic>
        <p:nvPicPr>
          <p:cNvPr id="2" name="Audio 1">
            <a:hlinkClick r:id="" action="ppaction://media"/>
            <a:extLst>
              <a:ext uri="{FF2B5EF4-FFF2-40B4-BE49-F238E27FC236}">
                <a16:creationId xmlns:a16="http://schemas.microsoft.com/office/drawing/2014/main" id="{4EC71052-185F-314F-A262-4FFE935D47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44"/>
    </mc:Choice>
    <mc:Fallback xmlns="">
      <p:transition spd="slow" advTm="3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Top Facilitators of Shared Remote Didactics</a:t>
            </a:r>
            <a:endParaRPr/>
          </a:p>
        </p:txBody>
      </p:sp>
      <p:pic>
        <p:nvPicPr>
          <p:cNvPr id="204" name="Google Shape;204;p10" title="Points scored"/>
          <p:cNvPicPr preferRelativeResize="0"/>
          <p:nvPr/>
        </p:nvPicPr>
        <p:blipFill>
          <a:blip r:embed="rId5">
            <a:alphaModFix amt="70000"/>
          </a:blip>
          <a:stretch>
            <a:fillRect/>
          </a:stretch>
        </p:blipFill>
        <p:spPr>
          <a:xfrm>
            <a:off x="1678450" y="1385900"/>
            <a:ext cx="7928076" cy="5132650"/>
          </a:xfrm>
          <a:prstGeom prst="rect">
            <a:avLst/>
          </a:prstGeom>
          <a:noFill/>
          <a:ln>
            <a:noFill/>
          </a:ln>
        </p:spPr>
      </p:pic>
      <p:pic>
        <p:nvPicPr>
          <p:cNvPr id="2" name="Audio 1">
            <a:hlinkClick r:id="" action="ppaction://media"/>
            <a:extLst>
              <a:ext uri="{FF2B5EF4-FFF2-40B4-BE49-F238E27FC236}">
                <a16:creationId xmlns:a16="http://schemas.microsoft.com/office/drawing/2014/main" id="{9DBDF782-2DD5-6642-8AE8-FDC679415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01"/>
    </mc:Choice>
    <mc:Fallback xmlns="">
      <p:transition spd="slow" advTm="2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Room for improvement!</a:t>
            </a:r>
            <a:endParaRPr/>
          </a:p>
        </p:txBody>
      </p:sp>
      <p:graphicFrame>
        <p:nvGraphicFramePr>
          <p:cNvPr id="210" name="Google Shape;210;p11"/>
          <p:cNvGraphicFramePr/>
          <p:nvPr>
            <p:extLst>
              <p:ext uri="{D42A27DB-BD31-4B8C-83A1-F6EECF244321}">
                <p14:modId xmlns:p14="http://schemas.microsoft.com/office/powerpoint/2010/main" val="2716743931"/>
              </p:ext>
            </p:extLst>
          </p:nvPr>
        </p:nvGraphicFramePr>
        <p:xfrm>
          <a:off x="1252100" y="1695425"/>
          <a:ext cx="9486400" cy="3895800"/>
        </p:xfrm>
        <a:graphic>
          <a:graphicData uri="http://schemas.openxmlformats.org/drawingml/2006/table">
            <a:tbl>
              <a:tblPr>
                <a:noFill/>
                <a:tableStyleId>{224B9C59-BEC5-461A-A293-00B1AA3F7035}</a:tableStyleId>
              </a:tblPr>
              <a:tblGrid>
                <a:gridCol w="7293675">
                  <a:extLst>
                    <a:ext uri="{9D8B030D-6E8A-4147-A177-3AD203B41FA5}">
                      <a16:colId xmlns:a16="http://schemas.microsoft.com/office/drawing/2014/main" val="20000"/>
                    </a:ext>
                  </a:extLst>
                </a:gridCol>
                <a:gridCol w="2192725">
                  <a:extLst>
                    <a:ext uri="{9D8B030D-6E8A-4147-A177-3AD203B41FA5}">
                      <a16:colId xmlns:a16="http://schemas.microsoft.com/office/drawing/2014/main" val="20001"/>
                    </a:ext>
                  </a:extLst>
                </a:gridCol>
              </a:tblGrid>
              <a:tr h="1170200">
                <a:tc>
                  <a:txBody>
                    <a:bodyPr/>
                    <a:lstStyle/>
                    <a:p>
                      <a:pPr marL="0" lvl="0" indent="0" algn="l" rtl="0">
                        <a:spcBef>
                          <a:spcPts val="0"/>
                        </a:spcBef>
                        <a:spcAft>
                          <a:spcPts val="0"/>
                        </a:spcAft>
                        <a:buNone/>
                      </a:pPr>
                      <a:r>
                        <a:rPr lang="en-US" sz="2400" b="1">
                          <a:solidFill>
                            <a:schemeClr val="accent3"/>
                          </a:solidFill>
                          <a:latin typeface="Average"/>
                          <a:ea typeface="Average"/>
                          <a:cs typeface="Average"/>
                          <a:sym typeface="Average"/>
                        </a:rPr>
                        <a:t>Satisfied or very satisfied with the delivery and structure of didactics at your rural site</a:t>
                      </a:r>
                      <a:endParaRPr sz="2400" b="1">
                        <a:solidFill>
                          <a:schemeClr val="accent3"/>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sz="2400">
                          <a:solidFill>
                            <a:schemeClr val="accent3"/>
                          </a:solidFill>
                          <a:latin typeface="Average"/>
                          <a:ea typeface="Average"/>
                          <a:cs typeface="Average"/>
                          <a:sym typeface="Average"/>
                        </a:rPr>
                        <a:t>14 (61%)</a:t>
                      </a:r>
                      <a:endParaRPr sz="2400">
                        <a:solidFill>
                          <a:schemeClr val="accent3"/>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362800">
                <a:tc>
                  <a:txBody>
                    <a:bodyPr/>
                    <a:lstStyle/>
                    <a:p>
                      <a:pPr marL="0" lvl="0" indent="0" algn="l" rtl="0">
                        <a:spcBef>
                          <a:spcPts val="0"/>
                        </a:spcBef>
                        <a:spcAft>
                          <a:spcPts val="0"/>
                        </a:spcAft>
                        <a:buNone/>
                      </a:pPr>
                      <a:r>
                        <a:rPr lang="en-US" sz="2400" b="1">
                          <a:solidFill>
                            <a:schemeClr val="accent3"/>
                          </a:solidFill>
                          <a:latin typeface="Average"/>
                          <a:ea typeface="Average"/>
                          <a:cs typeface="Average"/>
                          <a:sym typeface="Average"/>
                        </a:rPr>
                        <a:t>Satisfied or very satisfied with the technology available to provide distance learning/remote didactics at your rural site</a:t>
                      </a:r>
                      <a:endParaRPr sz="2400" b="1">
                        <a:solidFill>
                          <a:schemeClr val="accent3"/>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solidFill>
                            <a:schemeClr val="accent3"/>
                          </a:solidFill>
                          <a:latin typeface="Average"/>
                          <a:ea typeface="Average"/>
                          <a:cs typeface="Average"/>
                          <a:sym typeface="Average"/>
                        </a:rPr>
                        <a:t>7 (30%)</a:t>
                      </a:r>
                      <a:endParaRPr sz="2400">
                        <a:solidFill>
                          <a:schemeClr val="accent3"/>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362800">
                <a:tc>
                  <a:txBody>
                    <a:bodyPr/>
                    <a:lstStyle/>
                    <a:p>
                      <a:pPr marL="0" lvl="0" indent="0" algn="l" rtl="0">
                        <a:spcBef>
                          <a:spcPts val="0"/>
                        </a:spcBef>
                        <a:spcAft>
                          <a:spcPts val="0"/>
                        </a:spcAft>
                        <a:buNone/>
                      </a:pPr>
                      <a:r>
                        <a:rPr lang="en-US" sz="2400" b="1" dirty="0">
                          <a:solidFill>
                            <a:schemeClr val="accent3"/>
                          </a:solidFill>
                          <a:latin typeface="Average"/>
                          <a:ea typeface="Average"/>
                          <a:cs typeface="Average"/>
                          <a:sym typeface="Average"/>
                        </a:rPr>
                        <a:t>Interested or very interested in improving ability to have shared remote didactics between your rural and urban program sites</a:t>
                      </a:r>
                      <a:endParaRPr sz="2400" b="1" dirty="0">
                        <a:solidFill>
                          <a:schemeClr val="accent3"/>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dirty="0">
                          <a:solidFill>
                            <a:schemeClr val="accent3"/>
                          </a:solidFill>
                          <a:latin typeface="Average"/>
                          <a:ea typeface="Average"/>
                          <a:cs typeface="Average"/>
                          <a:sym typeface="Average"/>
                        </a:rPr>
                        <a:t>16 (70%)</a:t>
                      </a:r>
                      <a:endParaRPr sz="2400" dirty="0">
                        <a:solidFill>
                          <a:schemeClr val="accent3"/>
                        </a:solidFill>
                        <a:latin typeface="Average"/>
                        <a:ea typeface="Average"/>
                        <a:cs typeface="Average"/>
                        <a:sym typeface="Average"/>
                      </a:endParaRPr>
                    </a:p>
                  </a:txBody>
                  <a:tcPr marL="63500" marR="63500" marT="63500" marB="635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 name="Audio 1">
            <a:hlinkClick r:id="" action="ppaction://media"/>
            <a:extLst>
              <a:ext uri="{FF2B5EF4-FFF2-40B4-BE49-F238E27FC236}">
                <a16:creationId xmlns:a16="http://schemas.microsoft.com/office/drawing/2014/main" id="{0273EA00-CDB5-CE4E-92BE-BC0090F4C6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170"/>
    </mc:Choice>
    <mc:Fallback xmlns="">
      <p:transition spd="slow" advTm="28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2"/>
          <p:cNvSpPr txBox="1">
            <a:spLocks noGrp="1"/>
          </p:cNvSpPr>
          <p:nvPr>
            <p:ph type="title"/>
          </p:nvPr>
        </p:nvSpPr>
        <p:spPr>
          <a:xfrm>
            <a:off x="687150" y="3047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Key messages from our preliminary results</a:t>
            </a:r>
            <a:endParaRPr/>
          </a:p>
        </p:txBody>
      </p:sp>
      <p:sp>
        <p:nvSpPr>
          <p:cNvPr id="216" name="Google Shape;216;p12"/>
          <p:cNvSpPr txBox="1">
            <a:spLocks noGrp="1"/>
          </p:cNvSpPr>
          <p:nvPr>
            <p:ph type="body" idx="1"/>
          </p:nvPr>
        </p:nvSpPr>
        <p:spPr>
          <a:xfrm>
            <a:off x="838200" y="1405800"/>
            <a:ext cx="10515600" cy="43512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i="1" dirty="0"/>
              <a:t> Multiple and remote sites require curricular innovation and connection for didactic learning </a:t>
            </a:r>
            <a:endParaRPr i="1" dirty="0"/>
          </a:p>
          <a:p>
            <a:pPr marL="228600" lvl="0" indent="-228600" algn="l" rtl="0">
              <a:lnSpc>
                <a:spcPct val="90000"/>
              </a:lnSpc>
              <a:spcBef>
                <a:spcPts val="0"/>
              </a:spcBef>
              <a:spcAft>
                <a:spcPts val="0"/>
              </a:spcAft>
              <a:buClr>
                <a:schemeClr val="dk1"/>
              </a:buClr>
              <a:buSzPts val="2800"/>
              <a:buChar char="•"/>
            </a:pPr>
            <a:r>
              <a:rPr lang="en-US" i="1" dirty="0"/>
              <a:t>70% of respondents reported distance from urban to rural site &gt;60 miles</a:t>
            </a:r>
            <a:endParaRPr i="1" dirty="0"/>
          </a:p>
          <a:p>
            <a:pPr marL="228600" lvl="0" indent="-165100" algn="l" rtl="0">
              <a:lnSpc>
                <a:spcPct val="90000"/>
              </a:lnSpc>
              <a:spcBef>
                <a:spcPts val="0"/>
              </a:spcBef>
              <a:spcAft>
                <a:spcPts val="0"/>
              </a:spcAft>
              <a:buSzPts val="1800"/>
              <a:buChar char="•"/>
            </a:pPr>
            <a:r>
              <a:rPr lang="en-US" i="1" dirty="0"/>
              <a:t> About three quarters of respondents have some shared didactics over phone/internet and 83% of respondents have some shared didactics in-person (less frequent) between urban and rural sites’</a:t>
            </a:r>
            <a:endParaRPr i="1" dirty="0"/>
          </a:p>
          <a:p>
            <a:pPr marL="228600" lvl="0" indent="-165100" algn="l" rtl="0">
              <a:lnSpc>
                <a:spcPct val="90000"/>
              </a:lnSpc>
              <a:spcBef>
                <a:spcPts val="0"/>
              </a:spcBef>
              <a:spcAft>
                <a:spcPts val="0"/>
              </a:spcAft>
              <a:buSzPts val="1800"/>
              <a:buChar char="•"/>
            </a:pPr>
            <a:r>
              <a:rPr lang="en-US" i="1" dirty="0"/>
              <a:t>Higher percentage of urban site faculty are leading most didactic sessions compared with rural site faculty</a:t>
            </a:r>
            <a:endParaRPr i="1" dirty="0"/>
          </a:p>
          <a:p>
            <a:pPr marL="228600" lvl="0" indent="-165100" algn="l" rtl="0">
              <a:lnSpc>
                <a:spcPct val="90000"/>
              </a:lnSpc>
              <a:spcBef>
                <a:spcPts val="0"/>
              </a:spcBef>
              <a:spcAft>
                <a:spcPts val="0"/>
              </a:spcAft>
              <a:buSzPts val="1800"/>
              <a:buChar char="•"/>
            </a:pPr>
            <a:r>
              <a:rPr lang="en-US" i="1" dirty="0"/>
              <a:t>100% of participants said that most of their didactic sessions are synchronous</a:t>
            </a:r>
            <a:endParaRPr i="1" dirty="0"/>
          </a:p>
          <a:p>
            <a:pPr marL="228600" lvl="0" indent="-165100" algn="l" rtl="0">
              <a:lnSpc>
                <a:spcPct val="90000"/>
              </a:lnSpc>
              <a:spcBef>
                <a:spcPts val="0"/>
              </a:spcBef>
              <a:spcAft>
                <a:spcPts val="0"/>
              </a:spcAft>
              <a:buSzPts val="1800"/>
              <a:buChar char="•"/>
            </a:pPr>
            <a:r>
              <a:rPr lang="en-US" i="1" dirty="0"/>
              <a:t>Top challenges to holding shared remote didactic sessions: lack of training &amp; lack of time to develop</a:t>
            </a:r>
            <a:endParaRPr i="1" dirty="0"/>
          </a:p>
          <a:p>
            <a:pPr marL="228600" lvl="0" indent="-165100" algn="l" rtl="0">
              <a:lnSpc>
                <a:spcPct val="90000"/>
              </a:lnSpc>
              <a:spcBef>
                <a:spcPts val="0"/>
              </a:spcBef>
              <a:spcAft>
                <a:spcPts val="0"/>
              </a:spcAft>
              <a:buSzPts val="1800"/>
              <a:buChar char="•"/>
            </a:pPr>
            <a:r>
              <a:rPr lang="en-US" i="1" dirty="0"/>
              <a:t>Top facilitators to holding shared remote didactic sessions: having technology, financial resources for technology, time for curricular development, &amp; faculty champion</a:t>
            </a:r>
            <a:endParaRPr i="1" dirty="0"/>
          </a:p>
          <a:p>
            <a:pPr marL="228600" lvl="0" indent="-50800" algn="l" rtl="0">
              <a:lnSpc>
                <a:spcPct val="90000"/>
              </a:lnSpc>
              <a:spcBef>
                <a:spcPts val="1000"/>
              </a:spcBef>
              <a:spcAft>
                <a:spcPts val="0"/>
              </a:spcAft>
              <a:buClr>
                <a:schemeClr val="dk1"/>
              </a:buClr>
              <a:buSzPts val="2800"/>
              <a:buNone/>
            </a:pPr>
            <a:endParaRPr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0637"/>
    </mc:Choice>
    <mc:Fallback xmlns="">
      <p:transition spd="slow" advTm="11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2"/>
          <p:cNvSpPr txBox="1">
            <a:spLocks noGrp="1"/>
          </p:cNvSpPr>
          <p:nvPr>
            <p:ph type="title"/>
          </p:nvPr>
        </p:nvSpPr>
        <p:spPr>
          <a:xfrm>
            <a:off x="974797" y="19073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Objectives</a:t>
            </a:r>
            <a:endParaRPr/>
          </a:p>
        </p:txBody>
      </p:sp>
      <p:sp>
        <p:nvSpPr>
          <p:cNvPr id="83" name="Google Shape;8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Describe the current landscape for didactic &amp; distance learning curriculum practices in rural family medicine residency education.</a:t>
            </a:r>
            <a:endParaRPr dirty="0"/>
          </a:p>
          <a:p>
            <a:pPr marL="228600" lvl="0" indent="-228600" algn="l" rtl="0">
              <a:lnSpc>
                <a:spcPct val="90000"/>
              </a:lnSpc>
              <a:spcBef>
                <a:spcPts val="1000"/>
              </a:spcBef>
              <a:spcAft>
                <a:spcPts val="0"/>
              </a:spcAft>
              <a:buClr>
                <a:schemeClr val="dk1"/>
              </a:buClr>
              <a:buSzPts val="2800"/>
              <a:buChar char="•"/>
            </a:pPr>
            <a:r>
              <a:rPr lang="en-US" dirty="0"/>
              <a:t>Review common barriers and facilitators to implementing distance learning for family medicine residency didactics curricula at rural training sites. </a:t>
            </a:r>
            <a:endParaRPr dirty="0"/>
          </a:p>
          <a:p>
            <a:pPr marL="228600" lvl="0" indent="-228600" algn="l" rtl="0">
              <a:lnSpc>
                <a:spcPct val="90000"/>
              </a:lnSpc>
              <a:spcBef>
                <a:spcPts val="1000"/>
              </a:spcBef>
              <a:spcAft>
                <a:spcPts val="0"/>
              </a:spcAft>
              <a:buClr>
                <a:schemeClr val="dk1"/>
              </a:buClr>
              <a:buSzPts val="2800"/>
              <a:buChar char="•"/>
            </a:pPr>
            <a:r>
              <a:rPr lang="en-US" dirty="0"/>
              <a:t>Discuss &amp; identify key components of bi-directional distance learning models that can be used to enhance family medicine residency education across various clinic sites or learning sites within each participant’s residency program </a:t>
            </a:r>
            <a:endParaRP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9175"/>
    </mc:Choice>
    <mc:Fallback xmlns="">
      <p:transition spd="slow" advTm="89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244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Acknolwedgements</a:t>
            </a:r>
            <a:endParaRPr lang="en-US" dirty="0"/>
          </a:p>
        </p:txBody>
      </p:sp>
      <p:sp>
        <p:nvSpPr>
          <p:cNvPr id="3" name="Text Placeholder 2"/>
          <p:cNvSpPr>
            <a:spLocks noGrp="1"/>
          </p:cNvSpPr>
          <p:nvPr>
            <p:ph type="body" idx="1"/>
          </p:nvPr>
        </p:nvSpPr>
        <p:spPr/>
        <p:txBody>
          <a:bodyPr/>
          <a:lstStyle/>
          <a:p>
            <a:r>
              <a:rPr lang="en-US" dirty="0"/>
              <a:t>All of you!</a:t>
            </a:r>
          </a:p>
          <a:p>
            <a:r>
              <a:rPr lang="en-US" dirty="0"/>
              <a:t>RTT Collaborative</a:t>
            </a:r>
          </a:p>
          <a:p>
            <a:r>
              <a:rPr lang="en-US" dirty="0"/>
              <a:t>Dr. Randy </a:t>
            </a:r>
            <a:r>
              <a:rPr lang="en-US" dirty="0" err="1"/>
              <a:t>Longnecker</a:t>
            </a:r>
            <a:endParaRPr lang="en-US" dirty="0"/>
          </a:p>
          <a:p>
            <a:r>
              <a:rPr lang="en-US" dirty="0"/>
              <a:t>Dr. David Schmitz</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8554952"/>
      </p:ext>
    </p:extLst>
  </p:cSld>
  <p:clrMapOvr>
    <a:masterClrMapping/>
  </p:clrMapOvr>
  <mc:AlternateContent xmlns:mc="http://schemas.openxmlformats.org/markup-compatibility/2006" xmlns:p14="http://schemas.microsoft.com/office/powerpoint/2010/main">
    <mc:Choice Requires="p14">
      <p:transition spd="slow" p14:dur="2000" advTm="30130"/>
    </mc:Choice>
    <mc:Fallback xmlns="">
      <p:transition spd="slow" advTm="3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72a6d39a72_0_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Discussion</a:t>
            </a:r>
            <a:endParaRPr/>
          </a:p>
        </p:txBody>
      </p:sp>
      <p:sp>
        <p:nvSpPr>
          <p:cNvPr id="223" name="Google Shape;223;g72a6d39a72_0_0"/>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Planned to be over Zoom on 4/16</a:t>
            </a:r>
            <a:endParaRPr/>
          </a:p>
          <a:p>
            <a:pPr marL="0" lvl="0" indent="0" algn="l" rtl="0">
              <a:spcBef>
                <a:spcPts val="1000"/>
              </a:spcBef>
              <a:spcAft>
                <a:spcPts val="0"/>
              </a:spcAft>
              <a:buNone/>
            </a:pPr>
            <a:endParaRPr/>
          </a:p>
          <a:p>
            <a:pPr marL="228600" lvl="0" indent="-228600" algn="l" rtl="0">
              <a:spcBef>
                <a:spcPts val="0"/>
              </a:spcBef>
              <a:spcAft>
                <a:spcPts val="0"/>
              </a:spcAft>
              <a:buSzPts val="2800"/>
              <a:buChar char="•"/>
            </a:pPr>
            <a:r>
              <a:rPr lang="en-US" i="1"/>
              <a:t>Discuss &amp; identify key components of bi-directional distance learning models that can be used to enhance family medicine residency education across various clinic sites or learning sites within each participant’s residency program </a:t>
            </a:r>
            <a:endParaRPr i="1"/>
          </a:p>
          <a:p>
            <a:pPr marL="0" lvl="0" indent="0" algn="l" rtl="0">
              <a:spcBef>
                <a:spcPts val="100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72421ce985_2_0"/>
          <p:cNvSpPr txBox="1">
            <a:spLocks noGrp="1"/>
          </p:cNvSpPr>
          <p:nvPr>
            <p:ph type="title"/>
          </p:nvPr>
        </p:nvSpPr>
        <p:spPr>
          <a:xfrm>
            <a:off x="1117600" y="486833"/>
            <a:ext cx="14020800" cy="1767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Physician Shortage</a:t>
            </a:r>
            <a:endParaRPr/>
          </a:p>
        </p:txBody>
      </p:sp>
      <p:pic>
        <p:nvPicPr>
          <p:cNvPr id="89" name="Google Shape;89;g72421ce985_2_0"/>
          <p:cNvPicPr preferRelativeResize="0"/>
          <p:nvPr/>
        </p:nvPicPr>
        <p:blipFill>
          <a:blip r:embed="rId5">
            <a:alphaModFix/>
          </a:blip>
          <a:stretch>
            <a:fillRect/>
          </a:stretch>
        </p:blipFill>
        <p:spPr>
          <a:xfrm>
            <a:off x="897100" y="1496358"/>
            <a:ext cx="4874867" cy="4874867"/>
          </a:xfrm>
          <a:prstGeom prst="rect">
            <a:avLst/>
          </a:prstGeom>
          <a:noFill/>
          <a:ln>
            <a:noFill/>
          </a:ln>
        </p:spPr>
      </p:pic>
      <p:pic>
        <p:nvPicPr>
          <p:cNvPr id="90" name="Google Shape;90;g72421ce985_2_0"/>
          <p:cNvPicPr preferRelativeResize="0"/>
          <p:nvPr/>
        </p:nvPicPr>
        <p:blipFill rotWithShape="1">
          <a:blip r:embed="rId6">
            <a:alphaModFix/>
          </a:blip>
          <a:srcRect l="1107" t="1565"/>
          <a:stretch/>
        </p:blipFill>
        <p:spPr>
          <a:xfrm>
            <a:off x="6504900" y="1501693"/>
            <a:ext cx="4874867" cy="4864182"/>
          </a:xfrm>
          <a:prstGeom prst="rect">
            <a:avLst/>
          </a:prstGeom>
          <a:noFill/>
          <a:ln>
            <a:noFill/>
          </a:ln>
        </p:spPr>
      </p:pic>
      <p:pic>
        <p:nvPicPr>
          <p:cNvPr id="4" name="Audio 3">
            <a:hlinkClick r:id="" action="ppaction://media"/>
            <a:extLst>
              <a:ext uri="{FF2B5EF4-FFF2-40B4-BE49-F238E27FC236}">
                <a16:creationId xmlns:a16="http://schemas.microsoft.com/office/drawing/2014/main" id="{151E96ED-A762-9043-A42C-EDA97ADF33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49"/>
    </mc:Choice>
    <mc:Fallback xmlns="">
      <p:transition spd="slow" advTm="3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72421ce985_2_6"/>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500"/>
              <a:buFont typeface="Arial"/>
              <a:buNone/>
            </a:pPr>
            <a:r>
              <a:rPr lang="en-US" sz="1200">
                <a:solidFill>
                  <a:srgbClr val="434343"/>
                </a:solidFill>
                <a:highlight>
                  <a:srgbClr val="FFFFFF"/>
                </a:highlight>
              </a:rPr>
              <a:t>American Academy of Family Physicians. (2015). </a:t>
            </a:r>
            <a:r>
              <a:rPr lang="en-US" sz="1200" i="1">
                <a:solidFill>
                  <a:srgbClr val="434343"/>
                </a:solidFill>
                <a:highlight>
                  <a:srgbClr val="FFFFFF"/>
                </a:highlight>
                <a:uFill>
                  <a:noFill/>
                </a:uFill>
                <a:hlinkClick r:id="rId5"/>
              </a:rPr>
              <a:t>Rural Practice, Keeping Physicians In</a:t>
            </a:r>
            <a:r>
              <a:rPr lang="en-US" sz="1200" i="1">
                <a:solidFill>
                  <a:srgbClr val="434343"/>
                </a:solidFill>
                <a:highlight>
                  <a:srgbClr val="FFFFFF"/>
                </a:highlight>
              </a:rPr>
              <a:t>.</a:t>
            </a:r>
            <a:r>
              <a:rPr lang="en-US" sz="1200">
                <a:solidFill>
                  <a:srgbClr val="434343"/>
                </a:solidFill>
                <a:highlight>
                  <a:srgbClr val="FFFFFF"/>
                </a:highlight>
              </a:rPr>
              <a:t> Retrieved October 7, 2015, from AAFP.org.</a:t>
            </a:r>
            <a:endParaRPr sz="1200">
              <a:solidFill>
                <a:srgbClr val="434343"/>
              </a:solidFill>
              <a:highlight>
                <a:srgbClr val="FFFFFF"/>
              </a:highlight>
            </a:endParaRPr>
          </a:p>
          <a:p>
            <a:pPr marL="0" lvl="0" indent="0" algn="l" rtl="0">
              <a:spcBef>
                <a:spcPts val="2100"/>
              </a:spcBef>
              <a:spcAft>
                <a:spcPts val="2100"/>
              </a:spcAft>
              <a:buNone/>
            </a:pPr>
            <a:endParaRPr/>
          </a:p>
        </p:txBody>
      </p:sp>
      <p:pic>
        <p:nvPicPr>
          <p:cNvPr id="96" name="Google Shape;96;g72421ce985_2_6"/>
          <p:cNvPicPr preferRelativeResize="0"/>
          <p:nvPr/>
        </p:nvPicPr>
        <p:blipFill>
          <a:blip r:embed="rId6">
            <a:alphaModFix/>
          </a:blip>
          <a:stretch>
            <a:fillRect/>
          </a:stretch>
        </p:blipFill>
        <p:spPr>
          <a:xfrm>
            <a:off x="415607" y="1356867"/>
            <a:ext cx="6804594" cy="4939633"/>
          </a:xfrm>
          <a:prstGeom prst="rect">
            <a:avLst/>
          </a:prstGeom>
          <a:noFill/>
          <a:ln>
            <a:noFill/>
          </a:ln>
        </p:spPr>
      </p:pic>
      <p:sp>
        <p:nvSpPr>
          <p:cNvPr id="97" name="Google Shape;97;g72421ce985_2_6"/>
          <p:cNvSpPr txBox="1">
            <a:spLocks noGrp="1"/>
          </p:cNvSpPr>
          <p:nvPr>
            <p:ph type="title"/>
          </p:nvPr>
        </p:nvSpPr>
        <p:spPr>
          <a:xfrm>
            <a:off x="415650" y="3511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Rural Access</a:t>
            </a:r>
            <a:endParaRPr/>
          </a:p>
        </p:txBody>
      </p:sp>
      <p:sp>
        <p:nvSpPr>
          <p:cNvPr id="98" name="Google Shape;98;g72421ce985_2_6"/>
          <p:cNvSpPr txBox="1">
            <a:spLocks noGrp="1"/>
          </p:cNvSpPr>
          <p:nvPr>
            <p:ph type="body" idx="2"/>
          </p:nvPr>
        </p:nvSpPr>
        <p:spPr>
          <a:xfrm>
            <a:off x="7195200" y="1114675"/>
            <a:ext cx="4682700" cy="5104200"/>
          </a:xfrm>
          <a:prstGeom prst="rect">
            <a:avLst/>
          </a:prstGeom>
        </p:spPr>
        <p:txBody>
          <a:bodyPr spcFirstLastPara="1" wrap="square" lIns="121900" tIns="121900" rIns="121900" bIns="121900" anchor="t" anchorCtr="0">
            <a:noAutofit/>
          </a:bodyPr>
          <a:lstStyle/>
          <a:p>
            <a:pPr marL="609600" lvl="0" indent="-457200" algn="l" rtl="0">
              <a:spcBef>
                <a:spcPts val="0"/>
              </a:spcBef>
              <a:spcAft>
                <a:spcPts val="0"/>
              </a:spcAft>
              <a:buClr>
                <a:schemeClr val="lt2"/>
              </a:buClr>
              <a:buSzPts val="2400"/>
              <a:buChar char="●"/>
            </a:pPr>
            <a:r>
              <a:rPr lang="en-US" sz="2400" dirty="0"/>
              <a:t>Reduced access to primary care</a:t>
            </a:r>
            <a:endParaRPr sz="2400" dirty="0"/>
          </a:p>
          <a:p>
            <a:pPr marL="609600" lvl="0" indent="0" algn="l" rtl="0">
              <a:spcBef>
                <a:spcPts val="0"/>
              </a:spcBef>
              <a:spcAft>
                <a:spcPts val="0"/>
              </a:spcAft>
              <a:buNone/>
            </a:pPr>
            <a:endParaRPr sz="1800" dirty="0"/>
          </a:p>
          <a:p>
            <a:pPr marL="609600" lvl="0" indent="-457200" algn="l" rtl="0">
              <a:spcBef>
                <a:spcPts val="0"/>
              </a:spcBef>
              <a:spcAft>
                <a:spcPts val="0"/>
              </a:spcAft>
              <a:buClr>
                <a:schemeClr val="lt2"/>
              </a:buClr>
              <a:buSzPts val="2400"/>
              <a:buChar char="●"/>
            </a:pPr>
            <a:r>
              <a:rPr lang="en-US" sz="2400" dirty="0"/>
              <a:t>Fewer primary care doctors per patient</a:t>
            </a:r>
            <a:endParaRPr sz="2400" dirty="0"/>
          </a:p>
          <a:p>
            <a:pPr marL="0" lvl="0" indent="0" algn="l" rtl="0">
              <a:spcBef>
                <a:spcPts val="0"/>
              </a:spcBef>
              <a:spcAft>
                <a:spcPts val="0"/>
              </a:spcAft>
              <a:buNone/>
            </a:pPr>
            <a:endParaRPr sz="1800" dirty="0"/>
          </a:p>
          <a:p>
            <a:pPr marL="609600" lvl="0" indent="-457200" algn="l" rtl="0">
              <a:spcBef>
                <a:spcPts val="0"/>
              </a:spcBef>
              <a:spcAft>
                <a:spcPts val="0"/>
              </a:spcAft>
              <a:buClr>
                <a:schemeClr val="lt2"/>
              </a:buClr>
              <a:buSzPts val="2400"/>
              <a:buChar char="●"/>
            </a:pPr>
            <a:r>
              <a:rPr lang="en-US" sz="2400" dirty="0"/>
              <a:t>Many rural hospitals have had to close</a:t>
            </a:r>
            <a:endParaRPr sz="2400" dirty="0"/>
          </a:p>
          <a:p>
            <a:pPr marL="609600" lvl="0" indent="0" algn="l" rtl="0">
              <a:spcBef>
                <a:spcPts val="0"/>
              </a:spcBef>
              <a:spcAft>
                <a:spcPts val="0"/>
              </a:spcAft>
              <a:buNone/>
            </a:pPr>
            <a:endParaRPr sz="1800" dirty="0"/>
          </a:p>
          <a:p>
            <a:pPr marL="609600" lvl="0" indent="-457200" algn="l" rtl="0">
              <a:spcBef>
                <a:spcPts val="0"/>
              </a:spcBef>
              <a:spcAft>
                <a:spcPts val="0"/>
              </a:spcAft>
              <a:buClr>
                <a:schemeClr val="lt2"/>
              </a:buClr>
              <a:buSzPts val="2400"/>
              <a:buChar char="●"/>
            </a:pPr>
            <a:r>
              <a:rPr lang="en-US" sz="2400" dirty="0"/>
              <a:t>Rural areas have a higher prevalence of various chronic conditions including diabetes and heart disease</a:t>
            </a:r>
            <a:endParaRPr sz="2400" dirty="0"/>
          </a:p>
        </p:txBody>
      </p:sp>
      <p:pic>
        <p:nvPicPr>
          <p:cNvPr id="4" name="Audio 3">
            <a:hlinkClick r:id="" action="ppaction://media"/>
            <a:extLst>
              <a:ext uri="{FF2B5EF4-FFF2-40B4-BE49-F238E27FC236}">
                <a16:creationId xmlns:a16="http://schemas.microsoft.com/office/drawing/2014/main" id="{E76F5D75-7CEE-7E4B-89ED-1881CF1147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93"/>
    </mc:Choice>
    <mc:Fallback xmlns="">
      <p:transition spd="slow" advTm="4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72421ce985_2_3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Synchronous and Asynchronous Distance Learning</a:t>
            </a:r>
            <a:endParaRPr/>
          </a:p>
        </p:txBody>
      </p:sp>
      <p:pic>
        <p:nvPicPr>
          <p:cNvPr id="119" name="Google Shape;119;g72421ce985_2_31"/>
          <p:cNvPicPr preferRelativeResize="0"/>
          <p:nvPr/>
        </p:nvPicPr>
        <p:blipFill rotWithShape="1">
          <a:blip r:embed="rId5">
            <a:alphaModFix/>
          </a:blip>
          <a:srcRect l="6899" r="22628"/>
          <a:stretch/>
        </p:blipFill>
        <p:spPr>
          <a:xfrm>
            <a:off x="6282667" y="2079933"/>
            <a:ext cx="5493733" cy="3774434"/>
          </a:xfrm>
          <a:prstGeom prst="rect">
            <a:avLst/>
          </a:prstGeom>
          <a:noFill/>
          <a:ln>
            <a:noFill/>
          </a:ln>
        </p:spPr>
      </p:pic>
      <p:sp>
        <p:nvSpPr>
          <p:cNvPr id="120" name="Google Shape;120;g72421ce985_2_31"/>
          <p:cNvSpPr txBox="1">
            <a:spLocks noGrp="1"/>
          </p:cNvSpPr>
          <p:nvPr>
            <p:ph type="body" idx="1"/>
          </p:nvPr>
        </p:nvSpPr>
        <p:spPr>
          <a:xfrm>
            <a:off x="415600" y="1689550"/>
            <a:ext cx="5608500" cy="4555200"/>
          </a:xfrm>
          <a:prstGeom prst="rect">
            <a:avLst/>
          </a:prstGeom>
        </p:spPr>
        <p:txBody>
          <a:bodyPr spcFirstLastPara="1" wrap="square" lIns="121900" tIns="121900" rIns="121900" bIns="0" anchor="t" anchorCtr="0">
            <a:noAutofit/>
          </a:bodyPr>
          <a:lstStyle/>
          <a:p>
            <a:pPr marL="0" indent="0">
              <a:buNone/>
            </a:pPr>
            <a:r>
              <a:rPr lang="en-US" dirty="0"/>
              <a:t>Instructors and learners are in different locations and interact using technology.</a:t>
            </a:r>
          </a:p>
          <a:p>
            <a:pPr marL="0" lvl="0" indent="0" algn="l" rtl="0">
              <a:spcBef>
                <a:spcPts val="0"/>
              </a:spcBef>
              <a:spcAft>
                <a:spcPts val="0"/>
              </a:spcAft>
              <a:buNone/>
            </a:pPr>
            <a:endParaRPr lang="en-US" b="1" dirty="0"/>
          </a:p>
          <a:p>
            <a:pPr marL="342900" indent="-342900"/>
            <a:r>
              <a:rPr lang="en-US" b="1" dirty="0"/>
              <a:t>Synchronous</a:t>
            </a:r>
            <a:r>
              <a:rPr lang="en-US" dirty="0"/>
              <a:t>: Instructors and learners are interacting in different locations but in real time. </a:t>
            </a:r>
          </a:p>
          <a:p>
            <a:pPr marL="342900" indent="-342900"/>
            <a:endParaRPr dirty="0"/>
          </a:p>
          <a:p>
            <a:pPr marL="342900" indent="-342900">
              <a:spcAft>
                <a:spcPts val="2100"/>
              </a:spcAft>
            </a:pPr>
            <a:r>
              <a:rPr lang="en-US" b="1" dirty="0"/>
              <a:t>Asynchronous</a:t>
            </a:r>
            <a:r>
              <a:rPr lang="en-US" dirty="0"/>
              <a:t>: Material is available and learners are able to choose when, for how long, and at what speed they want to learn.</a:t>
            </a:r>
            <a:endParaRPr dirty="0"/>
          </a:p>
        </p:txBody>
      </p:sp>
      <p:pic>
        <p:nvPicPr>
          <p:cNvPr id="4" name="Audio 3">
            <a:hlinkClick r:id="" action="ppaction://media"/>
            <a:extLst>
              <a:ext uri="{FF2B5EF4-FFF2-40B4-BE49-F238E27FC236}">
                <a16:creationId xmlns:a16="http://schemas.microsoft.com/office/drawing/2014/main" id="{3A1B9547-F3D6-5348-9528-7D956C3256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973"/>
    </mc:Choice>
    <mc:Fallback xmlns="">
      <p:transition spd="slow" advTm="5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72421ce985_2_2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t>Distance Learning</a:t>
            </a:r>
            <a:endParaRPr dirty="0"/>
          </a:p>
        </p:txBody>
      </p:sp>
      <p:pic>
        <p:nvPicPr>
          <p:cNvPr id="112" name="Google Shape;112;g72421ce985_2_25"/>
          <p:cNvPicPr preferRelativeResize="0"/>
          <p:nvPr/>
        </p:nvPicPr>
        <p:blipFill rotWithShape="1">
          <a:blip r:embed="rId5">
            <a:alphaModFix/>
          </a:blip>
          <a:srcRect l="14040" r="12565"/>
          <a:stretch/>
        </p:blipFill>
        <p:spPr>
          <a:xfrm>
            <a:off x="6304033" y="1787133"/>
            <a:ext cx="5605098" cy="4054200"/>
          </a:xfrm>
          <a:prstGeom prst="rect">
            <a:avLst/>
          </a:prstGeom>
          <a:noFill/>
          <a:ln>
            <a:noFill/>
          </a:ln>
        </p:spPr>
      </p:pic>
      <p:sp>
        <p:nvSpPr>
          <p:cNvPr id="113" name="Google Shape;113;g72421ce985_2_25"/>
          <p:cNvSpPr txBox="1">
            <a:spLocks noGrp="1"/>
          </p:cNvSpPr>
          <p:nvPr>
            <p:ph type="body" idx="1"/>
          </p:nvPr>
        </p:nvSpPr>
        <p:spPr>
          <a:xfrm>
            <a:off x="415600" y="1787125"/>
            <a:ext cx="5333100" cy="4819200"/>
          </a:xfrm>
          <a:prstGeom prst="rect">
            <a:avLst/>
          </a:prstGeom>
        </p:spPr>
        <p:txBody>
          <a:bodyPr spcFirstLastPara="1" wrap="square" lIns="121900" tIns="121900" rIns="121900" bIns="121900" anchor="t" anchorCtr="0">
            <a:noAutofit/>
          </a:bodyPr>
          <a:lstStyle/>
          <a:p>
            <a:pPr marL="609600" lvl="0" indent="-438150" algn="l" rtl="0">
              <a:spcBef>
                <a:spcPts val="2100"/>
              </a:spcBef>
              <a:spcAft>
                <a:spcPts val="0"/>
              </a:spcAft>
              <a:buClr>
                <a:schemeClr val="lt2"/>
              </a:buClr>
              <a:buSzPts val="2100"/>
              <a:buChar char="●"/>
            </a:pPr>
            <a:r>
              <a:rPr lang="en-US" sz="2100" b="1" dirty="0" err="1"/>
              <a:t>Uni</a:t>
            </a:r>
            <a:r>
              <a:rPr lang="en-US" sz="2100" b="1" dirty="0"/>
              <a:t>-directional Learning</a:t>
            </a:r>
            <a:r>
              <a:rPr lang="en-US" sz="2100" dirty="0"/>
              <a:t>: A learning model in which information flows in one direction from teacher to learner.</a:t>
            </a:r>
            <a:endParaRPr sz="2100" dirty="0"/>
          </a:p>
          <a:p>
            <a:pPr marL="0" lvl="0" indent="0" algn="l" rtl="0">
              <a:spcBef>
                <a:spcPts val="0"/>
              </a:spcBef>
              <a:spcAft>
                <a:spcPts val="0"/>
              </a:spcAft>
              <a:buNone/>
            </a:pPr>
            <a:endParaRPr sz="2100" b="1" dirty="0"/>
          </a:p>
          <a:p>
            <a:pPr marL="609600" lvl="0" indent="-438150" algn="l" rtl="0">
              <a:spcBef>
                <a:spcPts val="0"/>
              </a:spcBef>
              <a:spcAft>
                <a:spcPts val="0"/>
              </a:spcAft>
              <a:buClr>
                <a:schemeClr val="lt2"/>
              </a:buClr>
              <a:buSzPts val="2100"/>
              <a:buChar char="●"/>
            </a:pPr>
            <a:r>
              <a:rPr lang="en-US" sz="2100" b="1" dirty="0"/>
              <a:t>Bi-directional Learning</a:t>
            </a:r>
            <a:r>
              <a:rPr lang="en-US" sz="2100" dirty="0"/>
              <a:t>: An interactive learning model where participants at each site engage in both teaching and learning.</a:t>
            </a:r>
            <a:endParaRPr sz="2100" dirty="0"/>
          </a:p>
        </p:txBody>
      </p:sp>
      <p:pic>
        <p:nvPicPr>
          <p:cNvPr id="7" name="Audio 6">
            <a:hlinkClick r:id="" action="ppaction://media"/>
            <a:extLst>
              <a:ext uri="{FF2B5EF4-FFF2-40B4-BE49-F238E27FC236}">
                <a16:creationId xmlns:a16="http://schemas.microsoft.com/office/drawing/2014/main" id="{7AC65CA2-1789-5D45-AA77-1187930CAD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995"/>
    </mc:Choice>
    <mc:Fallback xmlns="">
      <p:transition spd="slow" advTm="97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432BF-B1A9-E842-837F-16077C3DE5A1}"/>
              </a:ext>
            </a:extLst>
          </p:cNvPr>
          <p:cNvSpPr>
            <a:spLocks noGrp="1"/>
          </p:cNvSpPr>
          <p:nvPr>
            <p:ph type="title"/>
          </p:nvPr>
        </p:nvSpPr>
        <p:spPr/>
        <p:txBody>
          <a:bodyPr/>
          <a:lstStyle/>
          <a:p>
            <a:r>
              <a:rPr lang="en-US" dirty="0"/>
              <a:t>Success of Distance Learning</a:t>
            </a:r>
          </a:p>
        </p:txBody>
      </p:sp>
      <p:sp>
        <p:nvSpPr>
          <p:cNvPr id="3" name="Text Placeholder 2">
            <a:extLst>
              <a:ext uri="{FF2B5EF4-FFF2-40B4-BE49-F238E27FC236}">
                <a16:creationId xmlns:a16="http://schemas.microsoft.com/office/drawing/2014/main" id="{78D26AF3-091F-0A4A-9A54-0F6DA12607D4}"/>
              </a:ext>
            </a:extLst>
          </p:cNvPr>
          <p:cNvSpPr>
            <a:spLocks noGrp="1"/>
          </p:cNvSpPr>
          <p:nvPr>
            <p:ph type="body" idx="1"/>
          </p:nvPr>
        </p:nvSpPr>
        <p:spPr>
          <a:xfrm>
            <a:off x="415599" y="1536632"/>
            <a:ext cx="11549093" cy="5321367"/>
          </a:xfrm>
        </p:spPr>
        <p:txBody>
          <a:bodyPr/>
          <a:lstStyle/>
          <a:p>
            <a:pPr marL="76200" indent="0">
              <a:lnSpc>
                <a:spcPct val="100000"/>
              </a:lnSpc>
              <a:spcAft>
                <a:spcPts val="200"/>
              </a:spcAft>
              <a:buNone/>
            </a:pPr>
            <a:r>
              <a:rPr lang="en-US" sz="1600" dirty="0"/>
              <a:t>Background:</a:t>
            </a:r>
          </a:p>
          <a:p>
            <a:pPr>
              <a:lnSpc>
                <a:spcPct val="100000"/>
              </a:lnSpc>
              <a:spcAft>
                <a:spcPts val="200"/>
              </a:spcAft>
              <a:buSzPct val="100000"/>
            </a:pPr>
            <a:r>
              <a:rPr lang="en-US" sz="1600" dirty="0"/>
              <a:t>2005 study of 36 Wayne State University family medicine residents for one year of didactics (17 sessions).</a:t>
            </a:r>
          </a:p>
          <a:p>
            <a:pPr>
              <a:lnSpc>
                <a:spcPct val="100000"/>
              </a:lnSpc>
              <a:spcAft>
                <a:spcPts val="200"/>
              </a:spcAft>
              <a:buSzPct val="100000"/>
            </a:pPr>
            <a:r>
              <a:rPr lang="en-US" sz="1600" dirty="0"/>
              <a:t>Evaluating the effectiveness of an interactive, synchronous distance learning model compared to face-to-face instruction. </a:t>
            </a:r>
          </a:p>
          <a:p>
            <a:pPr marL="76200" indent="0">
              <a:lnSpc>
                <a:spcPct val="100000"/>
              </a:lnSpc>
              <a:spcAft>
                <a:spcPts val="200"/>
              </a:spcAft>
              <a:buNone/>
            </a:pPr>
            <a:r>
              <a:rPr lang="en-US" sz="1600" dirty="0"/>
              <a:t>Methods:</a:t>
            </a:r>
          </a:p>
          <a:p>
            <a:pPr>
              <a:lnSpc>
                <a:spcPct val="100000"/>
              </a:lnSpc>
              <a:spcAft>
                <a:spcPts val="200"/>
              </a:spcAft>
              <a:buSzPct val="100000"/>
            </a:pPr>
            <a:r>
              <a:rPr lang="en-US" sz="1600" dirty="0"/>
              <a:t>Established two sites (24 miles apart) that the residents and instructors transitioned between.</a:t>
            </a:r>
          </a:p>
          <a:p>
            <a:pPr>
              <a:lnSpc>
                <a:spcPct val="100000"/>
              </a:lnSpc>
              <a:spcAft>
                <a:spcPts val="200"/>
              </a:spcAft>
              <a:buSzPct val="100000"/>
            </a:pPr>
            <a:r>
              <a:rPr lang="en-US" sz="1600" dirty="0"/>
              <a:t>Created a live audio/video connection between the two sites, that allowed for all residents to participate in live didactics.</a:t>
            </a:r>
          </a:p>
          <a:p>
            <a:pPr>
              <a:lnSpc>
                <a:spcPct val="100000"/>
              </a:lnSpc>
              <a:spcAft>
                <a:spcPts val="200"/>
              </a:spcAft>
              <a:buSzPct val="100000"/>
            </a:pPr>
            <a:r>
              <a:rPr lang="en-US" sz="1600" dirty="0"/>
              <a:t>For each session, depending on the location of the instructor, one site was deemed the traditional face-to-face classroom and the other was the distance learning site. </a:t>
            </a:r>
          </a:p>
          <a:p>
            <a:pPr>
              <a:lnSpc>
                <a:spcPct val="100000"/>
              </a:lnSpc>
              <a:spcAft>
                <a:spcPts val="200"/>
              </a:spcAft>
              <a:buSzPct val="100000"/>
            </a:pPr>
            <a:r>
              <a:rPr lang="en-US" sz="1600" dirty="0"/>
              <a:t>Sessions consisted of a 30-min pretest, three 45-min lectures with 15-min discussion after each lecture, and a 30-min posttest and evaluation.</a:t>
            </a:r>
          </a:p>
          <a:p>
            <a:pPr>
              <a:lnSpc>
                <a:spcPct val="100000"/>
              </a:lnSpc>
              <a:spcAft>
                <a:spcPts val="200"/>
              </a:spcAft>
              <a:buSzPct val="100000"/>
            </a:pPr>
            <a:r>
              <a:rPr lang="en-US" sz="1600" dirty="0"/>
              <a:t>Residents evaluated their satisfaction of the content and learning experience, and then pre and post tests were compared across learning models.  </a:t>
            </a:r>
          </a:p>
          <a:p>
            <a:pPr marL="76200" indent="0">
              <a:lnSpc>
                <a:spcPct val="100000"/>
              </a:lnSpc>
              <a:spcAft>
                <a:spcPts val="200"/>
              </a:spcAft>
              <a:buNone/>
            </a:pPr>
            <a:r>
              <a:rPr lang="en-US" sz="1600" dirty="0"/>
              <a:t>Key Findings:</a:t>
            </a:r>
          </a:p>
          <a:p>
            <a:pPr>
              <a:lnSpc>
                <a:spcPct val="100000"/>
              </a:lnSpc>
              <a:spcAft>
                <a:spcPts val="200"/>
              </a:spcAft>
              <a:buSzPct val="100000"/>
            </a:pPr>
            <a:r>
              <a:rPr lang="en-US" sz="1600" dirty="0"/>
              <a:t>Didactic sessions were rated highly by both groups (in-person and distance learning), with no significant difference in resident satisfaction. </a:t>
            </a:r>
          </a:p>
          <a:p>
            <a:pPr>
              <a:lnSpc>
                <a:spcPct val="100000"/>
              </a:lnSpc>
              <a:spcAft>
                <a:spcPts val="200"/>
              </a:spcAft>
              <a:buSzPct val="100000"/>
            </a:pPr>
            <a:r>
              <a:rPr lang="en-US" sz="1600" dirty="0"/>
              <a:t>Residents in both groups scored higher on posttests than pretests, and there was no significant difference in knowledge gain between the in-person and distance learning groups.</a:t>
            </a:r>
          </a:p>
          <a:p>
            <a:pPr>
              <a:lnSpc>
                <a:spcPct val="100000"/>
              </a:lnSpc>
              <a:spcAft>
                <a:spcPts val="200"/>
              </a:spcAft>
              <a:buSzPct val="100000"/>
            </a:pPr>
            <a:r>
              <a:rPr lang="en-US" sz="1600" dirty="0"/>
              <a:t>Synchronous distance learning is an effective way to deliver family medicine residency didactics across multiple sites.</a:t>
            </a:r>
          </a:p>
          <a:p>
            <a:pPr marL="76200" indent="0">
              <a:lnSpc>
                <a:spcPct val="100000"/>
              </a:lnSpc>
              <a:spcAft>
                <a:spcPts val="200"/>
              </a:spcAft>
              <a:buSzPct val="100000"/>
              <a:buNone/>
            </a:pPr>
            <a:endParaRPr lang="en-US" sz="1600" dirty="0"/>
          </a:p>
          <a:p>
            <a:pPr marL="76200" indent="0">
              <a:lnSpc>
                <a:spcPct val="100000"/>
              </a:lnSpc>
              <a:spcAft>
                <a:spcPts val="200"/>
              </a:spcAft>
              <a:buSzPct val="100000"/>
              <a:buNone/>
            </a:pPr>
            <a:r>
              <a:rPr lang="en-US" sz="1000" dirty="0"/>
              <a:t>Markova T, Roth L, </a:t>
            </a:r>
            <a:r>
              <a:rPr lang="en-US" sz="1000" dirty="0" err="1"/>
              <a:t>Monsur</a:t>
            </a:r>
            <a:r>
              <a:rPr lang="en-US" sz="1000" dirty="0"/>
              <a:t> J. Synchronous Distance Learning as an Effective and Feasible Method for Delivering Residency Didactics. Family Medicine. 2005;37(8):570-575.</a:t>
            </a:r>
          </a:p>
        </p:txBody>
      </p:sp>
      <p:pic>
        <p:nvPicPr>
          <p:cNvPr id="5" name="Audio 4">
            <a:hlinkClick r:id="" action="ppaction://media"/>
            <a:extLst>
              <a:ext uri="{FF2B5EF4-FFF2-40B4-BE49-F238E27FC236}">
                <a16:creationId xmlns:a16="http://schemas.microsoft.com/office/drawing/2014/main" id="{DD8AF1A5-6915-0E4F-8675-74B013B47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3819177"/>
      </p:ext>
    </p:extLst>
  </p:cSld>
  <p:clrMapOvr>
    <a:masterClrMapping/>
  </p:clrMapOvr>
  <mc:AlternateContent xmlns:mc="http://schemas.openxmlformats.org/markup-compatibility/2006" xmlns:p14="http://schemas.microsoft.com/office/powerpoint/2010/main">
    <mc:Choice Requires="p14">
      <p:transition spd="slow" p14:dur="2000" advTm="160877"/>
    </mc:Choice>
    <mc:Fallback xmlns="">
      <p:transition spd="slow" advTm="160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g72421ce985_2_4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Success of Distance Learning</a:t>
            </a:r>
            <a:endParaRPr/>
          </a:p>
        </p:txBody>
      </p:sp>
      <p:sp>
        <p:nvSpPr>
          <p:cNvPr id="134" name="Google Shape;134;g72421ce985_2_48"/>
          <p:cNvSpPr txBox="1">
            <a:spLocks noGrp="1"/>
          </p:cNvSpPr>
          <p:nvPr>
            <p:ph type="body" idx="1"/>
          </p:nvPr>
        </p:nvSpPr>
        <p:spPr>
          <a:xfrm>
            <a:off x="415600" y="1403200"/>
            <a:ext cx="11360700" cy="48960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US" sz="1900" dirty="0"/>
              <a:t>Background:</a:t>
            </a:r>
            <a:endParaRPr sz="1900" dirty="0"/>
          </a:p>
          <a:p>
            <a:pPr marL="609600" lvl="0" indent="-425450" algn="l" rtl="0">
              <a:lnSpc>
                <a:spcPct val="100000"/>
              </a:lnSpc>
              <a:spcBef>
                <a:spcPts val="200"/>
              </a:spcBef>
              <a:spcAft>
                <a:spcPts val="0"/>
              </a:spcAft>
              <a:buClr>
                <a:schemeClr val="lt2"/>
              </a:buClr>
              <a:buSzPts val="1900"/>
              <a:buChar char="●"/>
            </a:pPr>
            <a:r>
              <a:rPr lang="en-US" sz="1900" dirty="0"/>
              <a:t>2012 study of US orthodontic residency programs. </a:t>
            </a:r>
            <a:endParaRPr sz="1900" dirty="0"/>
          </a:p>
          <a:p>
            <a:pPr marL="609600" lvl="0" indent="-425450" algn="l" rtl="0">
              <a:lnSpc>
                <a:spcPct val="100000"/>
              </a:lnSpc>
              <a:spcBef>
                <a:spcPts val="200"/>
              </a:spcBef>
              <a:spcAft>
                <a:spcPts val="0"/>
              </a:spcAft>
              <a:buClr>
                <a:schemeClr val="lt2"/>
              </a:buClr>
              <a:buSzPts val="1900"/>
              <a:buChar char="●"/>
            </a:pPr>
            <a:r>
              <a:rPr lang="en-US" sz="1900" dirty="0"/>
              <a:t>Evaluating distance learning as a way to combat the lack of full-time faculty at the residency sites.</a:t>
            </a:r>
            <a:endParaRPr sz="1900" dirty="0"/>
          </a:p>
          <a:p>
            <a:pPr marL="0" lvl="0" indent="0" algn="l" rtl="0">
              <a:lnSpc>
                <a:spcPct val="100000"/>
              </a:lnSpc>
              <a:spcBef>
                <a:spcPts val="200"/>
              </a:spcBef>
              <a:spcAft>
                <a:spcPts val="0"/>
              </a:spcAft>
              <a:buNone/>
            </a:pPr>
            <a:r>
              <a:rPr lang="en-US" sz="1900" dirty="0"/>
              <a:t>Methods:</a:t>
            </a:r>
            <a:endParaRPr sz="1900" dirty="0"/>
          </a:p>
          <a:p>
            <a:pPr marL="609600" lvl="0" indent="-425450" algn="l" rtl="0">
              <a:lnSpc>
                <a:spcPct val="100000"/>
              </a:lnSpc>
              <a:spcBef>
                <a:spcPts val="200"/>
              </a:spcBef>
              <a:spcAft>
                <a:spcPts val="0"/>
              </a:spcAft>
              <a:buClr>
                <a:schemeClr val="lt2"/>
              </a:buClr>
              <a:buSzPts val="1900"/>
              <a:buChar char="●"/>
            </a:pPr>
            <a:r>
              <a:rPr lang="en-US" sz="1900" dirty="0"/>
              <a:t>Developed a blended distance learning curriculum that utilized both pre-recorded seminars, and live post-seminar discussions. </a:t>
            </a:r>
            <a:endParaRPr sz="1900" dirty="0"/>
          </a:p>
          <a:p>
            <a:pPr marL="609600" lvl="0" indent="-425450" algn="l" rtl="0">
              <a:lnSpc>
                <a:spcPct val="100000"/>
              </a:lnSpc>
              <a:spcBef>
                <a:spcPts val="200"/>
              </a:spcBef>
              <a:spcAft>
                <a:spcPts val="0"/>
              </a:spcAft>
              <a:buClr>
                <a:schemeClr val="lt2"/>
              </a:buClr>
              <a:buSzPts val="1900"/>
              <a:buChar char="●"/>
            </a:pPr>
            <a:r>
              <a:rPr lang="en-US" sz="1900" dirty="0"/>
              <a:t>Residents were supposed to complete pre-seminar reading, watch the 1.5 hour recorded seminar, and then participate in a 30-min live (in-person or via videoconference) discussion. </a:t>
            </a:r>
            <a:endParaRPr sz="1900" dirty="0"/>
          </a:p>
          <a:p>
            <a:pPr marL="609600" lvl="0" indent="-425450" algn="l" rtl="0">
              <a:lnSpc>
                <a:spcPct val="100000"/>
              </a:lnSpc>
              <a:spcBef>
                <a:spcPts val="200"/>
              </a:spcBef>
              <a:spcAft>
                <a:spcPts val="0"/>
              </a:spcAft>
              <a:buClr>
                <a:schemeClr val="lt2"/>
              </a:buClr>
              <a:buSzPts val="1900"/>
              <a:buChar char="●"/>
            </a:pPr>
            <a:r>
              <a:rPr lang="en-US" sz="1900" dirty="0"/>
              <a:t>52% (33) of US orthodontic programs participated.</a:t>
            </a:r>
            <a:endParaRPr sz="1900" dirty="0"/>
          </a:p>
          <a:p>
            <a:pPr marL="0" lvl="0" indent="0" algn="l" rtl="0">
              <a:lnSpc>
                <a:spcPct val="100000"/>
              </a:lnSpc>
              <a:spcBef>
                <a:spcPts val="200"/>
              </a:spcBef>
              <a:spcAft>
                <a:spcPts val="0"/>
              </a:spcAft>
              <a:buNone/>
            </a:pPr>
            <a:r>
              <a:rPr lang="en-US" sz="1900" dirty="0"/>
              <a:t>Key Findings:</a:t>
            </a:r>
            <a:endParaRPr sz="1900" dirty="0"/>
          </a:p>
          <a:p>
            <a:pPr marL="609600" lvl="0" indent="-425450" algn="l" rtl="0">
              <a:lnSpc>
                <a:spcPct val="100000"/>
              </a:lnSpc>
              <a:spcBef>
                <a:spcPts val="200"/>
              </a:spcBef>
              <a:spcAft>
                <a:spcPts val="0"/>
              </a:spcAft>
              <a:buClr>
                <a:schemeClr val="lt2"/>
              </a:buClr>
              <a:buSzPts val="1900"/>
              <a:buChar char="●"/>
            </a:pPr>
            <a:r>
              <a:rPr lang="en-US" sz="1900" dirty="0"/>
              <a:t>Overall, despite some need for technology improvements, most residents and faculty reported they would like to use this distance learning model again.</a:t>
            </a:r>
            <a:endParaRPr sz="1900" dirty="0"/>
          </a:p>
          <a:p>
            <a:pPr marL="609600" lvl="0" indent="-425450" algn="l" rtl="0">
              <a:lnSpc>
                <a:spcPct val="100000"/>
              </a:lnSpc>
              <a:spcBef>
                <a:spcPts val="200"/>
              </a:spcBef>
              <a:spcAft>
                <a:spcPts val="0"/>
              </a:spcAft>
              <a:buClr>
                <a:schemeClr val="lt2"/>
              </a:buClr>
              <a:buSzPts val="1900"/>
              <a:buChar char="●"/>
            </a:pPr>
            <a:r>
              <a:rPr lang="en-US" sz="1900" dirty="0"/>
              <a:t>The blended approach was determined to be effective and enjoyable.</a:t>
            </a:r>
            <a:endParaRPr sz="1900" dirty="0"/>
          </a:p>
          <a:p>
            <a:pPr marL="609600" lvl="0" indent="-425450" algn="l" rtl="0">
              <a:lnSpc>
                <a:spcPct val="100000"/>
              </a:lnSpc>
              <a:spcBef>
                <a:spcPts val="200"/>
              </a:spcBef>
              <a:spcAft>
                <a:spcPts val="0"/>
              </a:spcAft>
              <a:buClr>
                <a:schemeClr val="lt2"/>
              </a:buClr>
              <a:buSzPts val="1900"/>
              <a:buChar char="●"/>
            </a:pPr>
            <a:r>
              <a:rPr lang="en-US" sz="1900" dirty="0"/>
              <a:t>Residents who completed the pre-seminar work reported a greater ability to learn from the curriculum.</a:t>
            </a:r>
            <a:endParaRPr sz="1900" dirty="0"/>
          </a:p>
          <a:p>
            <a:pPr marL="609600" lvl="0" indent="-425450" algn="l" rtl="0">
              <a:lnSpc>
                <a:spcPct val="100000"/>
              </a:lnSpc>
              <a:spcBef>
                <a:spcPts val="200"/>
              </a:spcBef>
              <a:spcAft>
                <a:spcPts val="0"/>
              </a:spcAft>
              <a:buClr>
                <a:schemeClr val="lt2"/>
              </a:buClr>
              <a:buSzPts val="1900"/>
              <a:buChar char="●"/>
            </a:pPr>
            <a:r>
              <a:rPr lang="en-US" sz="1900" dirty="0"/>
              <a:t>This model allows residents to access various experts and eases the strain of faculty shortages.</a:t>
            </a:r>
            <a:endParaRPr sz="1900" dirty="0"/>
          </a:p>
          <a:p>
            <a:pPr marL="0" lvl="0" indent="0" algn="l" rtl="0">
              <a:lnSpc>
                <a:spcPct val="100000"/>
              </a:lnSpc>
              <a:spcBef>
                <a:spcPts val="200"/>
              </a:spcBef>
              <a:spcAft>
                <a:spcPts val="0"/>
              </a:spcAft>
              <a:buNone/>
            </a:pPr>
            <a:endParaRPr sz="900" dirty="0">
              <a:latin typeface="Arial"/>
              <a:ea typeface="Arial"/>
              <a:cs typeface="Arial"/>
              <a:sym typeface="Arial"/>
            </a:endParaRPr>
          </a:p>
          <a:p>
            <a:pPr marL="0" lvl="0" indent="0" algn="l" rtl="0">
              <a:lnSpc>
                <a:spcPct val="100000"/>
              </a:lnSpc>
              <a:spcBef>
                <a:spcPts val="200"/>
              </a:spcBef>
              <a:spcAft>
                <a:spcPts val="0"/>
              </a:spcAft>
              <a:buNone/>
            </a:pPr>
            <a:endParaRPr sz="900" dirty="0">
              <a:latin typeface="Arial"/>
              <a:ea typeface="Arial"/>
              <a:cs typeface="Arial"/>
              <a:sym typeface="Arial"/>
            </a:endParaRPr>
          </a:p>
          <a:p>
            <a:pPr marL="0" lvl="0" indent="0" algn="l" rtl="0">
              <a:lnSpc>
                <a:spcPct val="100000"/>
              </a:lnSpc>
              <a:spcBef>
                <a:spcPts val="200"/>
              </a:spcBef>
              <a:spcAft>
                <a:spcPts val="0"/>
              </a:spcAft>
              <a:buNone/>
            </a:pPr>
            <a:endParaRPr lang="en-US" sz="1000" dirty="0">
              <a:latin typeface="Arial"/>
              <a:ea typeface="Arial"/>
              <a:cs typeface="Arial"/>
              <a:sym typeface="Arial"/>
            </a:endParaRPr>
          </a:p>
          <a:p>
            <a:pPr marL="0" lvl="0" indent="0" algn="l" rtl="0">
              <a:lnSpc>
                <a:spcPct val="100000"/>
              </a:lnSpc>
              <a:spcBef>
                <a:spcPts val="200"/>
              </a:spcBef>
              <a:spcAft>
                <a:spcPts val="0"/>
              </a:spcAft>
              <a:buNone/>
            </a:pPr>
            <a:r>
              <a:rPr lang="en-US" sz="1000" dirty="0">
                <a:latin typeface="Arial"/>
                <a:ea typeface="Arial"/>
                <a:cs typeface="Arial"/>
                <a:sym typeface="Arial"/>
              </a:rPr>
              <a:t>Klein KP, </a:t>
            </a:r>
            <a:r>
              <a:rPr lang="en-US" sz="1000" dirty="0" err="1">
                <a:latin typeface="Arial"/>
                <a:ea typeface="Arial"/>
                <a:cs typeface="Arial"/>
                <a:sym typeface="Arial"/>
              </a:rPr>
              <a:t>Hannum</a:t>
            </a:r>
            <a:r>
              <a:rPr lang="en-US" sz="1000" dirty="0">
                <a:latin typeface="Arial"/>
                <a:ea typeface="Arial"/>
                <a:cs typeface="Arial"/>
                <a:sym typeface="Arial"/>
              </a:rPr>
              <a:t> WM, </a:t>
            </a:r>
            <a:r>
              <a:rPr lang="en-US" sz="1000" dirty="0" err="1">
                <a:latin typeface="Arial"/>
                <a:ea typeface="Arial"/>
                <a:cs typeface="Arial"/>
                <a:sym typeface="Arial"/>
              </a:rPr>
              <a:t>Koroluk</a:t>
            </a:r>
            <a:r>
              <a:rPr lang="en-US" sz="1000" dirty="0">
                <a:latin typeface="Arial"/>
                <a:ea typeface="Arial"/>
                <a:cs typeface="Arial"/>
                <a:sym typeface="Arial"/>
              </a:rPr>
              <a:t> LD, </a:t>
            </a:r>
            <a:r>
              <a:rPr lang="en-US" sz="1000" dirty="0" err="1">
                <a:latin typeface="Arial"/>
                <a:ea typeface="Arial"/>
                <a:cs typeface="Arial"/>
                <a:sym typeface="Arial"/>
              </a:rPr>
              <a:t>Proffit</a:t>
            </a:r>
            <a:r>
              <a:rPr lang="en-US" sz="1000" dirty="0">
                <a:latin typeface="Arial"/>
                <a:ea typeface="Arial"/>
                <a:cs typeface="Arial"/>
                <a:sym typeface="Arial"/>
              </a:rPr>
              <a:t> WR. Interactive distance learning for orthodontic residents: utilization and acceptability. </a:t>
            </a:r>
            <a:r>
              <a:rPr lang="en-US" sz="1000" i="1" dirty="0">
                <a:latin typeface="Arial"/>
                <a:ea typeface="Arial"/>
                <a:cs typeface="Arial"/>
                <a:sym typeface="Arial"/>
              </a:rPr>
              <a:t>Am J </a:t>
            </a:r>
            <a:r>
              <a:rPr lang="en-US" sz="1000" i="1" dirty="0" err="1">
                <a:latin typeface="Arial"/>
                <a:ea typeface="Arial"/>
                <a:cs typeface="Arial"/>
                <a:sym typeface="Arial"/>
              </a:rPr>
              <a:t>Orthod</a:t>
            </a:r>
            <a:r>
              <a:rPr lang="en-US" sz="1000" i="1" dirty="0">
                <a:latin typeface="Arial"/>
                <a:ea typeface="Arial"/>
                <a:cs typeface="Arial"/>
                <a:sym typeface="Arial"/>
              </a:rPr>
              <a:t> </a:t>
            </a:r>
            <a:r>
              <a:rPr lang="en-US" sz="1000" i="1" dirty="0" err="1">
                <a:latin typeface="Arial"/>
                <a:ea typeface="Arial"/>
                <a:cs typeface="Arial"/>
                <a:sym typeface="Arial"/>
              </a:rPr>
              <a:t>Dentofacial</a:t>
            </a:r>
            <a:r>
              <a:rPr lang="en-US" sz="1000" i="1" dirty="0">
                <a:latin typeface="Arial"/>
                <a:ea typeface="Arial"/>
                <a:cs typeface="Arial"/>
                <a:sym typeface="Arial"/>
              </a:rPr>
              <a:t> </a:t>
            </a:r>
            <a:r>
              <a:rPr lang="en-US" sz="1000" i="1" dirty="0" err="1">
                <a:latin typeface="Arial"/>
                <a:ea typeface="Arial"/>
                <a:cs typeface="Arial"/>
                <a:sym typeface="Arial"/>
              </a:rPr>
              <a:t>Orthop</a:t>
            </a:r>
            <a:r>
              <a:rPr lang="en-US" sz="1000" dirty="0">
                <a:latin typeface="Arial"/>
                <a:ea typeface="Arial"/>
                <a:cs typeface="Arial"/>
                <a:sym typeface="Arial"/>
              </a:rPr>
              <a:t>. 2012;141:378–385.</a:t>
            </a:r>
            <a:endParaRPr sz="1000" dirty="0">
              <a:latin typeface="Arial"/>
              <a:ea typeface="Arial"/>
              <a:cs typeface="Arial"/>
              <a:sym typeface="Arial"/>
            </a:endParaRPr>
          </a:p>
          <a:p>
            <a:pPr marL="0" lvl="0" indent="0" algn="l" rtl="0">
              <a:lnSpc>
                <a:spcPct val="100000"/>
              </a:lnSpc>
              <a:spcBef>
                <a:spcPts val="200"/>
              </a:spcBef>
              <a:spcAft>
                <a:spcPts val="200"/>
              </a:spcAft>
              <a:buNone/>
            </a:pPr>
            <a:endParaRPr sz="1900" dirty="0"/>
          </a:p>
        </p:txBody>
      </p:sp>
      <p:pic>
        <p:nvPicPr>
          <p:cNvPr id="2" name="Audio 1">
            <a:hlinkClick r:id="" action="ppaction://media"/>
            <a:extLst>
              <a:ext uri="{FF2B5EF4-FFF2-40B4-BE49-F238E27FC236}">
                <a16:creationId xmlns:a16="http://schemas.microsoft.com/office/drawing/2014/main" id="{DFD8DD57-1E03-2F48-A55B-BF16BF5070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758"/>
    </mc:Choice>
    <mc:Fallback xmlns="">
      <p:transition spd="slow" advTm="11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Methods</a:t>
            </a:r>
            <a:endParaRPr/>
          </a:p>
        </p:txBody>
      </p:sp>
      <p:sp>
        <p:nvSpPr>
          <p:cNvPr id="149" name="Google Shape;149;p4"/>
          <p:cNvSpPr txBox="1">
            <a:spLocks noGrp="1"/>
          </p:cNvSpPr>
          <p:nvPr>
            <p:ph type="body" idx="1"/>
          </p:nvPr>
        </p:nvSpPr>
        <p:spPr>
          <a:xfrm>
            <a:off x="838200" y="1556675"/>
            <a:ext cx="10515600" cy="491880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590"/>
              <a:buChar char="•"/>
            </a:pPr>
            <a:r>
              <a:rPr lang="en-US" sz="2590" dirty="0"/>
              <a:t>Key Informant Telephone Interviews with 5 RTT programs to aid survey development</a:t>
            </a:r>
            <a:endParaRPr sz="2590" dirty="0"/>
          </a:p>
          <a:p>
            <a:pPr marL="228600" lvl="0" indent="0" algn="l" rtl="0">
              <a:lnSpc>
                <a:spcPct val="80000"/>
              </a:lnSpc>
              <a:spcBef>
                <a:spcPts val="0"/>
              </a:spcBef>
              <a:spcAft>
                <a:spcPts val="0"/>
              </a:spcAft>
              <a:buSzPts val="1800"/>
              <a:buNone/>
            </a:pPr>
            <a:endParaRPr sz="2590" dirty="0"/>
          </a:p>
          <a:p>
            <a:pPr marL="228600" lvl="0" indent="-228600" algn="l" rtl="0">
              <a:lnSpc>
                <a:spcPct val="80000"/>
              </a:lnSpc>
              <a:spcBef>
                <a:spcPts val="0"/>
              </a:spcBef>
              <a:spcAft>
                <a:spcPts val="0"/>
              </a:spcAft>
              <a:buClr>
                <a:schemeClr val="dk1"/>
              </a:buClr>
              <a:buSzPts val="2590"/>
              <a:buChar char="•"/>
            </a:pPr>
            <a:r>
              <a:rPr lang="en-US" sz="2590" dirty="0"/>
              <a:t>Electronic survey (</a:t>
            </a:r>
            <a:r>
              <a:rPr lang="en-US" sz="2590" dirty="0" err="1"/>
              <a:t>RedCap</a:t>
            </a:r>
            <a:r>
              <a:rPr lang="en-US" sz="2590" dirty="0"/>
              <a:t>) to RTT Collaborative programs – program directors and site directors </a:t>
            </a:r>
            <a:endParaRPr sz="2590" dirty="0"/>
          </a:p>
          <a:p>
            <a:pPr marL="228600" lvl="0" indent="0" algn="l" rtl="0">
              <a:lnSpc>
                <a:spcPct val="80000"/>
              </a:lnSpc>
              <a:spcBef>
                <a:spcPts val="0"/>
              </a:spcBef>
              <a:spcAft>
                <a:spcPts val="0"/>
              </a:spcAft>
              <a:buSzPts val="1800"/>
              <a:buNone/>
            </a:pPr>
            <a:endParaRPr sz="2590" dirty="0"/>
          </a:p>
          <a:p>
            <a:pPr marL="228600" lvl="0" indent="-228600" algn="l" rtl="0">
              <a:lnSpc>
                <a:spcPct val="80000"/>
              </a:lnSpc>
              <a:spcBef>
                <a:spcPts val="0"/>
              </a:spcBef>
              <a:spcAft>
                <a:spcPts val="0"/>
              </a:spcAft>
              <a:buSzPts val="2590"/>
              <a:buChar char="•"/>
            </a:pPr>
            <a:r>
              <a:rPr lang="en-US" sz="2590" dirty="0"/>
              <a:t>Analysis: descriptive analysis, planned bivariate analysis</a:t>
            </a:r>
            <a:endParaRPr sz="2590" dirty="0"/>
          </a:p>
          <a:p>
            <a:pPr marL="228600" lvl="0" indent="0" algn="l" rtl="0">
              <a:lnSpc>
                <a:spcPct val="80000"/>
              </a:lnSpc>
              <a:spcBef>
                <a:spcPts val="0"/>
              </a:spcBef>
              <a:spcAft>
                <a:spcPts val="0"/>
              </a:spcAft>
              <a:buSzPts val="1800"/>
              <a:buNone/>
            </a:pPr>
            <a:endParaRPr sz="2590" dirty="0"/>
          </a:p>
          <a:p>
            <a:pPr marL="228600" lvl="0" indent="-228600" algn="l" rtl="0">
              <a:lnSpc>
                <a:spcPct val="80000"/>
              </a:lnSpc>
              <a:spcBef>
                <a:spcPts val="0"/>
              </a:spcBef>
              <a:spcAft>
                <a:spcPts val="0"/>
              </a:spcAft>
              <a:buSzPts val="2590"/>
              <a:buChar char="•"/>
            </a:pPr>
            <a:r>
              <a:rPr lang="en-US" sz="2590" dirty="0"/>
              <a:t>UW IRB approval as exempt</a:t>
            </a:r>
            <a:endParaRPr sz="259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316"/>
    </mc:Choice>
    <mc:Fallback xmlns="">
      <p:transition spd="slow" advTm="107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857"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TotalTime>
  <Words>3384</Words>
  <Application>Microsoft Macintosh PowerPoint</Application>
  <PresentationFormat>Widescreen</PresentationFormat>
  <Paragraphs>295</Paragraphs>
  <Slides>21</Slides>
  <Notes>21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Oswald</vt:lpstr>
      <vt:lpstr>Average</vt:lpstr>
      <vt:lpstr>Calibri</vt:lpstr>
      <vt:lpstr>Slate</vt:lpstr>
      <vt:lpstr>Evaluation of Current Practices for Distance Learning Didactics Curricula in Rural Family Medicine Residency Programs </vt:lpstr>
      <vt:lpstr>Objectives</vt:lpstr>
      <vt:lpstr>Physician Shortage</vt:lpstr>
      <vt:lpstr>Rural Access</vt:lpstr>
      <vt:lpstr>Synchronous and Asynchronous Distance Learning</vt:lpstr>
      <vt:lpstr>Distance Learning</vt:lpstr>
      <vt:lpstr>Success of Distance Learning</vt:lpstr>
      <vt:lpstr>Success of Distance Learning</vt:lpstr>
      <vt:lpstr>Methods</vt:lpstr>
      <vt:lpstr>Survey Response for RTTs</vt:lpstr>
      <vt:lpstr>Survey Respondent Demographics: RTTs</vt:lpstr>
      <vt:lpstr>Shared Didactics for RTTs</vt:lpstr>
      <vt:lpstr>Didactics at Rural &amp; Urban Sites</vt:lpstr>
      <vt:lpstr>Most Commonly Used Didactic Formats</vt:lpstr>
      <vt:lpstr>Remote Didactics</vt:lpstr>
      <vt:lpstr>PowerPoint Presentation</vt:lpstr>
      <vt:lpstr>Top Facilitators of Shared Remote Didactics</vt:lpstr>
      <vt:lpstr>Room for improvement!</vt:lpstr>
      <vt:lpstr>Key messages from our preliminary results</vt:lpstr>
      <vt:lpstr>Acknolwedgements</vt:lpstr>
      <vt:lpstr>Discussion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Evaluation of Current Practices for Distance Learning Didactics Curricula in Rural Family Medicine Residency Programs</dc:title>
  <dc:subject/>
  <dc:creator>Microsoft Office User</dc:creator>
  <cp:keywords/>
  <dc:description/>
  <cp:lastModifiedBy>Longenecker, Randall</cp:lastModifiedBy>
  <cp:revision>27</cp:revision>
  <dcterms:created xsi:type="dcterms:W3CDTF">2020-03-23T20:17:16Z</dcterms:created>
  <dcterms:modified xsi:type="dcterms:W3CDTF">2020-05-02T12:43:32Z</dcterms:modified>
  <cp:category/>
</cp:coreProperties>
</file>